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charts/chart1.xml" ContentType="application/vnd.openxmlformats-officedocument.drawingml.chart+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7" r:id="rId4"/>
  </p:sldMasterIdLst>
  <p:notesMasterIdLst>
    <p:notesMasterId r:id="rId101"/>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352"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 id="340" r:id="rId89"/>
    <p:sldId id="341" r:id="rId90"/>
    <p:sldId id="342" r:id="rId91"/>
    <p:sldId id="343" r:id="rId92"/>
    <p:sldId id="344" r:id="rId93"/>
    <p:sldId id="345" r:id="rId94"/>
    <p:sldId id="346" r:id="rId95"/>
    <p:sldId id="347" r:id="rId96"/>
    <p:sldId id="348" r:id="rId97"/>
    <p:sldId id="349" r:id="rId98"/>
    <p:sldId id="350" r:id="rId99"/>
    <p:sldId id="351" r:id="rId100"/>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p15:clr>
            <a:srgbClr val="A4A3A4"/>
          </p15:clr>
        </p15:guide>
        <p15:guide id="2" pos="12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 uri="GoogleSlidesCustomDataVersion2">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107" roundtripDataSignature="AMtx7mhjyhRMI2YZaCTunaRy3k1z5+bfu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A022CD9-87BE-D8A0-A686-6885FDE2EE81}" name="ANAITE  DIAZ ARTIGA" initials="AD" userId="S::adiaz@uvg.edu.gt::daa04e58-c612-4e8f-a8da-565b85254d0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78735C9-3473-4CD1-83F2-258C5111D44C}">
  <a:tblStyle styleId="{878735C9-3473-4CD1-83F2-258C5111D44C}"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1CA100B-927F-4F56-B53F-0107EEBEE058}" styleName="Table_1">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fill>
          <a:solidFill>
            <a:schemeClr val="accent6">
              <a:alpha val="20000"/>
            </a:schemeClr>
          </a:solidFill>
        </a:fill>
      </a:tcStyle>
    </a:band1H>
    <a:band2H>
      <a:tcTxStyle/>
      <a:tcStyle>
        <a:tcBdr/>
      </a:tcStyle>
    </a:band2H>
    <a:band1V>
      <a:tcTxStyle/>
      <a:tcStyle>
        <a:tcBdr/>
        <a:fill>
          <a:solidFill>
            <a:schemeClr val="accent6">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12700" cap="flat" cmpd="sng">
              <a:solidFill>
                <a:schemeClr val="accent6"/>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12700" cap="flat" cmpd="sng">
              <a:solidFill>
                <a:schemeClr val="accent6"/>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287" autoAdjust="0"/>
  </p:normalViewPr>
  <p:slideViewPr>
    <p:cSldViewPr snapToGrid="0">
      <p:cViewPr varScale="1">
        <p:scale>
          <a:sx n="35" d="100"/>
          <a:sy n="35" d="100"/>
        </p:scale>
        <p:origin x="1776" y="256"/>
      </p:cViewPr>
      <p:guideLst>
        <p:guide orient="horz" pos="816"/>
        <p:guide pos="1280"/>
      </p:guideLst>
    </p:cSldViewPr>
  </p:slideViewPr>
  <p:notesTextViewPr>
    <p:cViewPr>
      <p:scale>
        <a:sx n="1" d="1"/>
        <a:sy n="1" d="1"/>
      </p:scale>
      <p:origin x="0" y="-216"/>
    </p:cViewPr>
  </p:notesTextViewPr>
  <p:notesViewPr>
    <p:cSldViewPr snapToGrid="0">
      <p:cViewPr varScale="1">
        <p:scale>
          <a:sx n="66" d="100"/>
          <a:sy n="66" d="100"/>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microsoft.com/office/2016/11/relationships/changesInfo" Target="changesInfos/changesInfo1.xml"/><Relationship Id="rId16" Type="http://schemas.openxmlformats.org/officeDocument/2006/relationships/slide" Target="slides/slide12.xml"/><Relationship Id="rId107" Type="http://customschemas.google.com/relationships/presentationmetadata" Target="metadata"/><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microsoft.com/office/2018/10/relationships/authors" Target="author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8"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viewProps" Target="viewProps.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llagher, Darby (CDC/GHC/DGHP)" userId="a845a694-00ae-430c-a73d-6baae6728f31" providerId="ADAL" clId="{5EEF6B39-5CEC-4224-B0D8-FDD259048B94}"/>
    <pc:docChg chg="undo redo custSel modSld">
      <pc:chgData name="Gallagher, Darby (CDC/GHC/DGHP)" userId="a845a694-00ae-430c-a73d-6baae6728f31" providerId="ADAL" clId="{5EEF6B39-5CEC-4224-B0D8-FDD259048B94}" dt="2025-04-01T21:26:51.583" v="403" actId="2711"/>
      <pc:docMkLst>
        <pc:docMk/>
      </pc:docMkLst>
      <pc:sldChg chg="modNotesTx">
        <pc:chgData name="Gallagher, Darby (CDC/GHC/DGHP)" userId="a845a694-00ae-430c-a73d-6baae6728f31" providerId="ADAL" clId="{5EEF6B39-5CEC-4224-B0D8-FDD259048B94}" dt="2025-04-01T15:33:00.057" v="3" actId="20577"/>
        <pc:sldMkLst>
          <pc:docMk/>
          <pc:sldMk cId="0" sldId="273"/>
        </pc:sldMkLst>
      </pc:sldChg>
      <pc:sldChg chg="modNotesTx">
        <pc:chgData name="Gallagher, Darby (CDC/GHC/DGHP)" userId="a845a694-00ae-430c-a73d-6baae6728f31" providerId="ADAL" clId="{5EEF6B39-5CEC-4224-B0D8-FDD259048B94}" dt="2025-04-01T16:33:29.341" v="8"/>
        <pc:sldMkLst>
          <pc:docMk/>
          <pc:sldMk cId="0" sldId="274"/>
        </pc:sldMkLst>
      </pc:sldChg>
      <pc:sldChg chg="modNotesTx">
        <pc:chgData name="Gallagher, Darby (CDC/GHC/DGHP)" userId="a845a694-00ae-430c-a73d-6baae6728f31" providerId="ADAL" clId="{5EEF6B39-5CEC-4224-B0D8-FDD259048B94}" dt="2025-04-01T16:33:50.932" v="10"/>
        <pc:sldMkLst>
          <pc:docMk/>
          <pc:sldMk cId="0" sldId="275"/>
        </pc:sldMkLst>
      </pc:sldChg>
      <pc:sldChg chg="modNotesTx">
        <pc:chgData name="Gallagher, Darby (CDC/GHC/DGHP)" userId="a845a694-00ae-430c-a73d-6baae6728f31" providerId="ADAL" clId="{5EEF6B39-5CEC-4224-B0D8-FDD259048B94}" dt="2025-04-01T16:34:01.168" v="11"/>
        <pc:sldMkLst>
          <pc:docMk/>
          <pc:sldMk cId="0" sldId="276"/>
        </pc:sldMkLst>
      </pc:sldChg>
      <pc:sldChg chg="modNotesTx">
        <pc:chgData name="Gallagher, Darby (CDC/GHC/DGHP)" userId="a845a694-00ae-430c-a73d-6baae6728f31" providerId="ADAL" clId="{5EEF6B39-5CEC-4224-B0D8-FDD259048B94}" dt="2025-04-01T16:34:16.945" v="13" actId="115"/>
        <pc:sldMkLst>
          <pc:docMk/>
          <pc:sldMk cId="0" sldId="277"/>
        </pc:sldMkLst>
      </pc:sldChg>
      <pc:sldChg chg="modNotesTx">
        <pc:chgData name="Gallagher, Darby (CDC/GHC/DGHP)" userId="a845a694-00ae-430c-a73d-6baae6728f31" providerId="ADAL" clId="{5EEF6B39-5CEC-4224-B0D8-FDD259048B94}" dt="2025-04-01T16:43:48.336" v="17"/>
        <pc:sldMkLst>
          <pc:docMk/>
          <pc:sldMk cId="0" sldId="280"/>
        </pc:sldMkLst>
      </pc:sldChg>
      <pc:sldChg chg="modNotesTx">
        <pc:chgData name="Gallagher, Darby (CDC/GHC/DGHP)" userId="a845a694-00ae-430c-a73d-6baae6728f31" providerId="ADAL" clId="{5EEF6B39-5CEC-4224-B0D8-FDD259048B94}" dt="2025-04-01T16:44:09.325" v="57"/>
        <pc:sldMkLst>
          <pc:docMk/>
          <pc:sldMk cId="0" sldId="281"/>
        </pc:sldMkLst>
      </pc:sldChg>
      <pc:sldChg chg="modNotesTx">
        <pc:chgData name="Gallagher, Darby (CDC/GHC/DGHP)" userId="a845a694-00ae-430c-a73d-6baae6728f31" providerId="ADAL" clId="{5EEF6B39-5CEC-4224-B0D8-FDD259048B94}" dt="2025-04-01T16:44:38.389" v="98" actId="20577"/>
        <pc:sldMkLst>
          <pc:docMk/>
          <pc:sldMk cId="0" sldId="283"/>
        </pc:sldMkLst>
      </pc:sldChg>
      <pc:sldChg chg="modSp mod">
        <pc:chgData name="Gallagher, Darby (CDC/GHC/DGHP)" userId="a845a694-00ae-430c-a73d-6baae6728f31" providerId="ADAL" clId="{5EEF6B39-5CEC-4224-B0D8-FDD259048B94}" dt="2025-04-01T16:47:38.383" v="101" actId="1035"/>
        <pc:sldMkLst>
          <pc:docMk/>
          <pc:sldMk cId="0" sldId="284"/>
        </pc:sldMkLst>
        <pc:spChg chg="mod">
          <ac:chgData name="Gallagher, Darby (CDC/GHC/DGHP)" userId="a845a694-00ae-430c-a73d-6baae6728f31" providerId="ADAL" clId="{5EEF6B39-5CEC-4224-B0D8-FDD259048B94}" dt="2025-04-01T16:47:38.383" v="101" actId="1035"/>
          <ac:spMkLst>
            <pc:docMk/>
            <pc:sldMk cId="0" sldId="284"/>
            <ac:spMk id="593" creationId="{00000000-0000-0000-0000-000000000000}"/>
          </ac:spMkLst>
        </pc:spChg>
      </pc:sldChg>
      <pc:sldChg chg="modSp mod">
        <pc:chgData name="Gallagher, Darby (CDC/GHC/DGHP)" userId="a845a694-00ae-430c-a73d-6baae6728f31" providerId="ADAL" clId="{5EEF6B39-5CEC-4224-B0D8-FDD259048B94}" dt="2025-04-01T16:54:42.274" v="109" actId="14100"/>
        <pc:sldMkLst>
          <pc:docMk/>
          <pc:sldMk cId="0" sldId="289"/>
        </pc:sldMkLst>
        <pc:spChg chg="mod">
          <ac:chgData name="Gallagher, Darby (CDC/GHC/DGHP)" userId="a845a694-00ae-430c-a73d-6baae6728f31" providerId="ADAL" clId="{5EEF6B39-5CEC-4224-B0D8-FDD259048B94}" dt="2025-04-01T16:54:42.274" v="109" actId="14100"/>
          <ac:spMkLst>
            <pc:docMk/>
            <pc:sldMk cId="0" sldId="289"/>
            <ac:spMk id="646" creationId="{00000000-0000-0000-0000-000000000000}"/>
          </ac:spMkLst>
        </pc:spChg>
      </pc:sldChg>
      <pc:sldChg chg="modSp mod modAnim modNotesTx">
        <pc:chgData name="Gallagher, Darby (CDC/GHC/DGHP)" userId="a845a694-00ae-430c-a73d-6baae6728f31" providerId="ADAL" clId="{5EEF6B39-5CEC-4224-B0D8-FDD259048B94}" dt="2025-04-01T16:56:50.191" v="124"/>
        <pc:sldMkLst>
          <pc:docMk/>
          <pc:sldMk cId="0" sldId="290"/>
        </pc:sldMkLst>
        <pc:spChg chg="mod">
          <ac:chgData name="Gallagher, Darby (CDC/GHC/DGHP)" userId="a845a694-00ae-430c-a73d-6baae6728f31" providerId="ADAL" clId="{5EEF6B39-5CEC-4224-B0D8-FDD259048B94}" dt="2025-04-01T16:54:57.155" v="110" actId="2711"/>
          <ac:spMkLst>
            <pc:docMk/>
            <pc:sldMk cId="0" sldId="290"/>
            <ac:spMk id="659" creationId="{00000000-0000-0000-0000-000000000000}"/>
          </ac:spMkLst>
        </pc:spChg>
      </pc:sldChg>
      <pc:sldChg chg="modSp mod modAnim">
        <pc:chgData name="Gallagher, Darby (CDC/GHC/DGHP)" userId="a845a694-00ae-430c-a73d-6baae6728f31" providerId="ADAL" clId="{5EEF6B39-5CEC-4224-B0D8-FDD259048B94}" dt="2025-04-01T16:58:41.043" v="144"/>
        <pc:sldMkLst>
          <pc:docMk/>
          <pc:sldMk cId="0" sldId="291"/>
        </pc:sldMkLst>
        <pc:spChg chg="ord">
          <ac:chgData name="Gallagher, Darby (CDC/GHC/DGHP)" userId="a845a694-00ae-430c-a73d-6baae6728f31" providerId="ADAL" clId="{5EEF6B39-5CEC-4224-B0D8-FDD259048B94}" dt="2025-04-01T16:58:22.093" v="141" actId="167"/>
          <ac:spMkLst>
            <pc:docMk/>
            <pc:sldMk cId="0" sldId="291"/>
            <ac:spMk id="2" creationId="{03D71DD5-63A7-8FC3-DF17-0D79B056E8EB}"/>
          </ac:spMkLst>
        </pc:spChg>
        <pc:spChg chg="mod">
          <ac:chgData name="Gallagher, Darby (CDC/GHC/DGHP)" userId="a845a694-00ae-430c-a73d-6baae6728f31" providerId="ADAL" clId="{5EEF6B39-5CEC-4224-B0D8-FDD259048B94}" dt="2025-04-01T16:58:17.412" v="140" actId="1037"/>
          <ac:spMkLst>
            <pc:docMk/>
            <pc:sldMk cId="0" sldId="291"/>
            <ac:spMk id="668" creationId="{00000000-0000-0000-0000-000000000000}"/>
          </ac:spMkLst>
        </pc:spChg>
        <pc:spChg chg="mod">
          <ac:chgData name="Gallagher, Darby (CDC/GHC/DGHP)" userId="a845a694-00ae-430c-a73d-6baae6728f31" providerId="ADAL" clId="{5EEF6B39-5CEC-4224-B0D8-FDD259048B94}" dt="2025-04-01T16:57:49.285" v="125" actId="2711"/>
          <ac:spMkLst>
            <pc:docMk/>
            <pc:sldMk cId="0" sldId="291"/>
            <ac:spMk id="669" creationId="{00000000-0000-0000-0000-000000000000}"/>
          </ac:spMkLst>
        </pc:spChg>
      </pc:sldChg>
      <pc:sldChg chg="modSp mod">
        <pc:chgData name="Gallagher, Darby (CDC/GHC/DGHP)" userId="a845a694-00ae-430c-a73d-6baae6728f31" providerId="ADAL" clId="{5EEF6B39-5CEC-4224-B0D8-FDD259048B94}" dt="2025-04-01T18:06:43.018" v="145" actId="2711"/>
        <pc:sldMkLst>
          <pc:docMk/>
          <pc:sldMk cId="0" sldId="292"/>
        </pc:sldMkLst>
        <pc:spChg chg="mod">
          <ac:chgData name="Gallagher, Darby (CDC/GHC/DGHP)" userId="a845a694-00ae-430c-a73d-6baae6728f31" providerId="ADAL" clId="{5EEF6B39-5CEC-4224-B0D8-FDD259048B94}" dt="2025-04-01T18:06:43.018" v="145" actId="2711"/>
          <ac:spMkLst>
            <pc:docMk/>
            <pc:sldMk cId="0" sldId="292"/>
            <ac:spMk id="682" creationId="{00000000-0000-0000-0000-000000000000}"/>
          </ac:spMkLst>
        </pc:spChg>
      </pc:sldChg>
      <pc:sldChg chg="modSp mod">
        <pc:chgData name="Gallagher, Darby (CDC/GHC/DGHP)" userId="a845a694-00ae-430c-a73d-6baae6728f31" providerId="ADAL" clId="{5EEF6B39-5CEC-4224-B0D8-FDD259048B94}" dt="2025-04-01T20:25:06.898" v="146" actId="2711"/>
        <pc:sldMkLst>
          <pc:docMk/>
          <pc:sldMk cId="0" sldId="293"/>
        </pc:sldMkLst>
        <pc:spChg chg="mod">
          <ac:chgData name="Gallagher, Darby (CDC/GHC/DGHP)" userId="a845a694-00ae-430c-a73d-6baae6728f31" providerId="ADAL" clId="{5EEF6B39-5CEC-4224-B0D8-FDD259048B94}" dt="2025-04-01T20:25:06.898" v="146" actId="2711"/>
          <ac:spMkLst>
            <pc:docMk/>
            <pc:sldMk cId="0" sldId="293"/>
            <ac:spMk id="693" creationId="{00000000-0000-0000-0000-000000000000}"/>
          </ac:spMkLst>
        </pc:spChg>
      </pc:sldChg>
      <pc:sldChg chg="modSp mod">
        <pc:chgData name="Gallagher, Darby (CDC/GHC/DGHP)" userId="a845a694-00ae-430c-a73d-6baae6728f31" providerId="ADAL" clId="{5EEF6B39-5CEC-4224-B0D8-FDD259048B94}" dt="2025-04-01T20:25:33.712" v="156" actId="1037"/>
        <pc:sldMkLst>
          <pc:docMk/>
          <pc:sldMk cId="0" sldId="294"/>
        </pc:sldMkLst>
        <pc:spChg chg="mod">
          <ac:chgData name="Gallagher, Darby (CDC/GHC/DGHP)" userId="a845a694-00ae-430c-a73d-6baae6728f31" providerId="ADAL" clId="{5EEF6B39-5CEC-4224-B0D8-FDD259048B94}" dt="2025-04-01T20:25:33.712" v="156" actId="1037"/>
          <ac:spMkLst>
            <pc:docMk/>
            <pc:sldMk cId="0" sldId="294"/>
            <ac:spMk id="702" creationId="{00000000-0000-0000-0000-000000000000}"/>
          </ac:spMkLst>
        </pc:spChg>
      </pc:sldChg>
      <pc:sldChg chg="addSp modSp mod modAnim">
        <pc:chgData name="Gallagher, Darby (CDC/GHC/DGHP)" userId="a845a694-00ae-430c-a73d-6baae6728f31" providerId="ADAL" clId="{5EEF6B39-5CEC-4224-B0D8-FDD259048B94}" dt="2025-04-01T20:29:52.408" v="182"/>
        <pc:sldMkLst>
          <pc:docMk/>
          <pc:sldMk cId="0" sldId="295"/>
        </pc:sldMkLst>
        <pc:spChg chg="mod">
          <ac:chgData name="Gallagher, Darby (CDC/GHC/DGHP)" userId="a845a694-00ae-430c-a73d-6baae6728f31" providerId="ADAL" clId="{5EEF6B39-5CEC-4224-B0D8-FDD259048B94}" dt="2025-04-01T20:25:42.150" v="157" actId="2711"/>
          <ac:spMkLst>
            <pc:docMk/>
            <pc:sldMk cId="0" sldId="295"/>
            <ac:spMk id="712" creationId="{00000000-0000-0000-0000-000000000000}"/>
          </ac:spMkLst>
        </pc:spChg>
        <pc:spChg chg="mod">
          <ac:chgData name="Gallagher, Darby (CDC/GHC/DGHP)" userId="a845a694-00ae-430c-a73d-6baae6728f31" providerId="ADAL" clId="{5EEF6B39-5CEC-4224-B0D8-FDD259048B94}" dt="2025-04-01T20:29:39.284" v="180" actId="164"/>
          <ac:spMkLst>
            <pc:docMk/>
            <pc:sldMk cId="0" sldId="295"/>
            <ac:spMk id="716" creationId="{00000000-0000-0000-0000-000000000000}"/>
          </ac:spMkLst>
        </pc:spChg>
        <pc:grpChg chg="add mod">
          <ac:chgData name="Gallagher, Darby (CDC/GHC/DGHP)" userId="a845a694-00ae-430c-a73d-6baae6728f31" providerId="ADAL" clId="{5EEF6B39-5CEC-4224-B0D8-FDD259048B94}" dt="2025-04-01T20:29:39.284" v="180" actId="164"/>
          <ac:grpSpMkLst>
            <pc:docMk/>
            <pc:sldMk cId="0" sldId="295"/>
            <ac:grpSpMk id="7" creationId="{16AD852F-3E6A-BECF-ACB4-526954FE8972}"/>
          </ac:grpSpMkLst>
        </pc:grpChg>
        <pc:picChg chg="mod">
          <ac:chgData name="Gallagher, Darby (CDC/GHC/DGHP)" userId="a845a694-00ae-430c-a73d-6baae6728f31" providerId="ADAL" clId="{5EEF6B39-5CEC-4224-B0D8-FDD259048B94}" dt="2025-04-01T20:29:39.284" v="180" actId="164"/>
          <ac:picMkLst>
            <pc:docMk/>
            <pc:sldMk cId="0" sldId="295"/>
            <ac:picMk id="4" creationId="{1466E071-DBC7-E840-D1B9-5A9BA5B0BF27}"/>
          </ac:picMkLst>
        </pc:picChg>
      </pc:sldChg>
      <pc:sldChg chg="modSp mod">
        <pc:chgData name="Gallagher, Darby (CDC/GHC/DGHP)" userId="a845a694-00ae-430c-a73d-6baae6728f31" providerId="ADAL" clId="{5EEF6B39-5CEC-4224-B0D8-FDD259048B94}" dt="2025-04-01T20:26:00.206" v="158" actId="2711"/>
        <pc:sldMkLst>
          <pc:docMk/>
          <pc:sldMk cId="0" sldId="296"/>
        </pc:sldMkLst>
        <pc:spChg chg="mod">
          <ac:chgData name="Gallagher, Darby (CDC/GHC/DGHP)" userId="a845a694-00ae-430c-a73d-6baae6728f31" providerId="ADAL" clId="{5EEF6B39-5CEC-4224-B0D8-FDD259048B94}" dt="2025-04-01T20:26:00.206" v="158" actId="2711"/>
          <ac:spMkLst>
            <pc:docMk/>
            <pc:sldMk cId="0" sldId="296"/>
            <ac:spMk id="724" creationId="{00000000-0000-0000-0000-000000000000}"/>
          </ac:spMkLst>
        </pc:spChg>
      </pc:sldChg>
      <pc:sldChg chg="modSp mod modNotesTx">
        <pc:chgData name="Gallagher, Darby (CDC/GHC/DGHP)" userId="a845a694-00ae-430c-a73d-6baae6728f31" providerId="ADAL" clId="{5EEF6B39-5CEC-4224-B0D8-FDD259048B94}" dt="2025-04-01T20:26:31.962" v="163" actId="115"/>
        <pc:sldMkLst>
          <pc:docMk/>
          <pc:sldMk cId="0" sldId="297"/>
        </pc:sldMkLst>
        <pc:spChg chg="mod">
          <ac:chgData name="Gallagher, Darby (CDC/GHC/DGHP)" userId="a845a694-00ae-430c-a73d-6baae6728f31" providerId="ADAL" clId="{5EEF6B39-5CEC-4224-B0D8-FDD259048B94}" dt="2025-04-01T20:26:12.017" v="159" actId="2711"/>
          <ac:spMkLst>
            <pc:docMk/>
            <pc:sldMk cId="0" sldId="297"/>
            <ac:spMk id="734" creationId="{00000000-0000-0000-0000-000000000000}"/>
          </ac:spMkLst>
        </pc:spChg>
      </pc:sldChg>
      <pc:sldChg chg="modSp mod">
        <pc:chgData name="Gallagher, Darby (CDC/GHC/DGHP)" userId="a845a694-00ae-430c-a73d-6baae6728f31" providerId="ADAL" clId="{5EEF6B39-5CEC-4224-B0D8-FDD259048B94}" dt="2025-04-01T20:31:14.338" v="223" actId="1035"/>
        <pc:sldMkLst>
          <pc:docMk/>
          <pc:sldMk cId="0" sldId="298"/>
        </pc:sldMkLst>
        <pc:spChg chg="mod">
          <ac:chgData name="Gallagher, Darby (CDC/GHC/DGHP)" userId="a845a694-00ae-430c-a73d-6baae6728f31" providerId="ADAL" clId="{5EEF6B39-5CEC-4224-B0D8-FDD259048B94}" dt="2025-04-01T20:30:46.678" v="202" actId="1076"/>
          <ac:spMkLst>
            <pc:docMk/>
            <pc:sldMk cId="0" sldId="298"/>
            <ac:spMk id="2" creationId="{9EFC041C-EEC8-637B-C9E4-23F7D72F4AFF}"/>
          </ac:spMkLst>
        </pc:spChg>
        <pc:spChg chg="ord">
          <ac:chgData name="Gallagher, Darby (CDC/GHC/DGHP)" userId="a845a694-00ae-430c-a73d-6baae6728f31" providerId="ADAL" clId="{5EEF6B39-5CEC-4224-B0D8-FDD259048B94}" dt="2025-04-01T20:30:12.914" v="183" actId="167"/>
          <ac:spMkLst>
            <pc:docMk/>
            <pc:sldMk cId="0" sldId="298"/>
            <ac:spMk id="3" creationId="{6A054F85-F2A6-DA68-DDD2-B2531ABB4B08}"/>
          </ac:spMkLst>
        </pc:spChg>
        <pc:spChg chg="mod">
          <ac:chgData name="Gallagher, Darby (CDC/GHC/DGHP)" userId="a845a694-00ae-430c-a73d-6baae6728f31" providerId="ADAL" clId="{5EEF6B39-5CEC-4224-B0D8-FDD259048B94}" dt="2025-04-01T20:30:40.543" v="201" actId="14100"/>
          <ac:spMkLst>
            <pc:docMk/>
            <pc:sldMk cId="0" sldId="298"/>
            <ac:spMk id="746" creationId="{00000000-0000-0000-0000-000000000000}"/>
          </ac:spMkLst>
        </pc:spChg>
        <pc:spChg chg="mod">
          <ac:chgData name="Gallagher, Darby (CDC/GHC/DGHP)" userId="a845a694-00ae-430c-a73d-6baae6728f31" providerId="ADAL" clId="{5EEF6B39-5CEC-4224-B0D8-FDD259048B94}" dt="2025-04-01T20:27:05.017" v="164" actId="2711"/>
          <ac:spMkLst>
            <pc:docMk/>
            <pc:sldMk cId="0" sldId="298"/>
            <ac:spMk id="747" creationId="{00000000-0000-0000-0000-000000000000}"/>
          </ac:spMkLst>
        </pc:spChg>
        <pc:spChg chg="mod">
          <ac:chgData name="Gallagher, Darby (CDC/GHC/DGHP)" userId="a845a694-00ae-430c-a73d-6baae6728f31" providerId="ADAL" clId="{5EEF6B39-5CEC-4224-B0D8-FDD259048B94}" dt="2025-04-01T20:31:08.202" v="219" actId="1035"/>
          <ac:spMkLst>
            <pc:docMk/>
            <pc:sldMk cId="0" sldId="298"/>
            <ac:spMk id="751" creationId="{00000000-0000-0000-0000-000000000000}"/>
          </ac:spMkLst>
        </pc:spChg>
        <pc:spChg chg="mod">
          <ac:chgData name="Gallagher, Darby (CDC/GHC/DGHP)" userId="a845a694-00ae-430c-a73d-6baae6728f31" providerId="ADAL" clId="{5EEF6B39-5CEC-4224-B0D8-FDD259048B94}" dt="2025-04-01T20:31:08.202" v="219" actId="1035"/>
          <ac:spMkLst>
            <pc:docMk/>
            <pc:sldMk cId="0" sldId="298"/>
            <ac:spMk id="752" creationId="{00000000-0000-0000-0000-000000000000}"/>
          </ac:spMkLst>
        </pc:spChg>
        <pc:spChg chg="mod">
          <ac:chgData name="Gallagher, Darby (CDC/GHC/DGHP)" userId="a845a694-00ae-430c-a73d-6baae6728f31" providerId="ADAL" clId="{5EEF6B39-5CEC-4224-B0D8-FDD259048B94}" dt="2025-04-01T20:31:14.338" v="223" actId="1035"/>
          <ac:spMkLst>
            <pc:docMk/>
            <pc:sldMk cId="0" sldId="298"/>
            <ac:spMk id="753" creationId="{00000000-0000-0000-0000-000000000000}"/>
          </ac:spMkLst>
        </pc:spChg>
        <pc:picChg chg="mod">
          <ac:chgData name="Gallagher, Darby (CDC/GHC/DGHP)" userId="a845a694-00ae-430c-a73d-6baae6728f31" providerId="ADAL" clId="{5EEF6B39-5CEC-4224-B0D8-FDD259048B94}" dt="2025-04-01T20:31:08.202" v="219" actId="1035"/>
          <ac:picMkLst>
            <pc:docMk/>
            <pc:sldMk cId="0" sldId="298"/>
            <ac:picMk id="6" creationId="{2243D343-4C27-2A87-646B-C3BCD9E13AD9}"/>
          </ac:picMkLst>
        </pc:picChg>
        <pc:picChg chg="mod">
          <ac:chgData name="Gallagher, Darby (CDC/GHC/DGHP)" userId="a845a694-00ae-430c-a73d-6baae6728f31" providerId="ADAL" clId="{5EEF6B39-5CEC-4224-B0D8-FDD259048B94}" dt="2025-04-01T20:31:14.338" v="223" actId="1035"/>
          <ac:picMkLst>
            <pc:docMk/>
            <pc:sldMk cId="0" sldId="298"/>
            <ac:picMk id="8" creationId="{1B03EDAE-BD6F-975B-7E27-C42ED307E520}"/>
          </ac:picMkLst>
        </pc:picChg>
      </pc:sldChg>
      <pc:sldChg chg="modSp mod">
        <pc:chgData name="Gallagher, Darby (CDC/GHC/DGHP)" userId="a845a694-00ae-430c-a73d-6baae6728f31" providerId="ADAL" clId="{5EEF6B39-5CEC-4224-B0D8-FDD259048B94}" dt="2025-04-01T20:27:10.177" v="165" actId="2711"/>
        <pc:sldMkLst>
          <pc:docMk/>
          <pc:sldMk cId="0" sldId="299"/>
        </pc:sldMkLst>
        <pc:spChg chg="mod">
          <ac:chgData name="Gallagher, Darby (CDC/GHC/DGHP)" userId="a845a694-00ae-430c-a73d-6baae6728f31" providerId="ADAL" clId="{5EEF6B39-5CEC-4224-B0D8-FDD259048B94}" dt="2025-04-01T20:27:10.177" v="165" actId="2711"/>
          <ac:spMkLst>
            <pc:docMk/>
            <pc:sldMk cId="0" sldId="299"/>
            <ac:spMk id="760" creationId="{00000000-0000-0000-0000-000000000000}"/>
          </ac:spMkLst>
        </pc:spChg>
      </pc:sldChg>
      <pc:sldChg chg="modSp mod">
        <pc:chgData name="Gallagher, Darby (CDC/GHC/DGHP)" userId="a845a694-00ae-430c-a73d-6baae6728f31" providerId="ADAL" clId="{5EEF6B39-5CEC-4224-B0D8-FDD259048B94}" dt="2025-04-01T20:36:48.707" v="224" actId="2711"/>
        <pc:sldMkLst>
          <pc:docMk/>
          <pc:sldMk cId="0" sldId="300"/>
        </pc:sldMkLst>
        <pc:spChg chg="mod">
          <ac:chgData name="Gallagher, Darby (CDC/GHC/DGHP)" userId="a845a694-00ae-430c-a73d-6baae6728f31" providerId="ADAL" clId="{5EEF6B39-5CEC-4224-B0D8-FDD259048B94}" dt="2025-04-01T20:36:48.707" v="224" actId="2711"/>
          <ac:spMkLst>
            <pc:docMk/>
            <pc:sldMk cId="0" sldId="300"/>
            <ac:spMk id="770" creationId="{00000000-0000-0000-0000-000000000000}"/>
          </ac:spMkLst>
        </pc:spChg>
      </pc:sldChg>
      <pc:sldChg chg="modSp mod">
        <pc:chgData name="Gallagher, Darby (CDC/GHC/DGHP)" userId="a845a694-00ae-430c-a73d-6baae6728f31" providerId="ADAL" clId="{5EEF6B39-5CEC-4224-B0D8-FDD259048B94}" dt="2025-04-01T20:36:53.755" v="225" actId="2711"/>
        <pc:sldMkLst>
          <pc:docMk/>
          <pc:sldMk cId="0" sldId="301"/>
        </pc:sldMkLst>
        <pc:spChg chg="mod">
          <ac:chgData name="Gallagher, Darby (CDC/GHC/DGHP)" userId="a845a694-00ae-430c-a73d-6baae6728f31" providerId="ADAL" clId="{5EEF6B39-5CEC-4224-B0D8-FDD259048B94}" dt="2025-04-01T20:36:53.755" v="225" actId="2711"/>
          <ac:spMkLst>
            <pc:docMk/>
            <pc:sldMk cId="0" sldId="301"/>
            <ac:spMk id="782" creationId="{00000000-0000-0000-0000-000000000000}"/>
          </ac:spMkLst>
        </pc:spChg>
      </pc:sldChg>
      <pc:sldChg chg="addSp modSp mod">
        <pc:chgData name="Gallagher, Darby (CDC/GHC/DGHP)" userId="a845a694-00ae-430c-a73d-6baae6728f31" providerId="ADAL" clId="{5EEF6B39-5CEC-4224-B0D8-FDD259048B94}" dt="2025-04-01T20:46:10.953" v="238" actId="1076"/>
        <pc:sldMkLst>
          <pc:docMk/>
          <pc:sldMk cId="0" sldId="302"/>
        </pc:sldMkLst>
        <pc:spChg chg="add mod">
          <ac:chgData name="Gallagher, Darby (CDC/GHC/DGHP)" userId="a845a694-00ae-430c-a73d-6baae6728f31" providerId="ADAL" clId="{5EEF6B39-5CEC-4224-B0D8-FDD259048B94}" dt="2025-04-01T20:46:10.953" v="238" actId="1076"/>
          <ac:spMkLst>
            <pc:docMk/>
            <pc:sldMk cId="0" sldId="302"/>
            <ac:spMk id="6" creationId="{7597A859-F16F-9B10-0406-4035DD9127C3}"/>
          </ac:spMkLst>
        </pc:spChg>
        <pc:spChg chg="mod">
          <ac:chgData name="Gallagher, Darby (CDC/GHC/DGHP)" userId="a845a694-00ae-430c-a73d-6baae6728f31" providerId="ADAL" clId="{5EEF6B39-5CEC-4224-B0D8-FDD259048B94}" dt="2025-04-01T20:37:24.779" v="230" actId="1038"/>
          <ac:spMkLst>
            <pc:docMk/>
            <pc:sldMk cId="0" sldId="302"/>
            <ac:spMk id="792" creationId="{00000000-0000-0000-0000-000000000000}"/>
          </ac:spMkLst>
        </pc:spChg>
        <pc:spChg chg="mod">
          <ac:chgData name="Gallagher, Darby (CDC/GHC/DGHP)" userId="a845a694-00ae-430c-a73d-6baae6728f31" providerId="ADAL" clId="{5EEF6B39-5CEC-4224-B0D8-FDD259048B94}" dt="2025-04-01T20:46:00.076" v="237" actId="1076"/>
          <ac:spMkLst>
            <pc:docMk/>
            <pc:sldMk cId="0" sldId="302"/>
            <ac:spMk id="793" creationId="{00000000-0000-0000-0000-000000000000}"/>
          </ac:spMkLst>
        </pc:spChg>
      </pc:sldChg>
      <pc:sldChg chg="modSp mod">
        <pc:chgData name="Gallagher, Darby (CDC/GHC/DGHP)" userId="a845a694-00ae-430c-a73d-6baae6728f31" providerId="ADAL" clId="{5EEF6B39-5CEC-4224-B0D8-FDD259048B94}" dt="2025-04-01T20:46:20.759" v="239" actId="2711"/>
        <pc:sldMkLst>
          <pc:docMk/>
          <pc:sldMk cId="0" sldId="303"/>
        </pc:sldMkLst>
        <pc:spChg chg="mod">
          <ac:chgData name="Gallagher, Darby (CDC/GHC/DGHP)" userId="a845a694-00ae-430c-a73d-6baae6728f31" providerId="ADAL" clId="{5EEF6B39-5CEC-4224-B0D8-FDD259048B94}" dt="2025-04-01T20:46:20.759" v="239" actId="2711"/>
          <ac:spMkLst>
            <pc:docMk/>
            <pc:sldMk cId="0" sldId="303"/>
            <ac:spMk id="804" creationId="{00000000-0000-0000-0000-000000000000}"/>
          </ac:spMkLst>
        </pc:spChg>
      </pc:sldChg>
      <pc:sldChg chg="modSp mod">
        <pc:chgData name="Gallagher, Darby (CDC/GHC/DGHP)" userId="a845a694-00ae-430c-a73d-6baae6728f31" providerId="ADAL" clId="{5EEF6B39-5CEC-4224-B0D8-FDD259048B94}" dt="2025-04-01T20:46:27.654" v="240" actId="2711"/>
        <pc:sldMkLst>
          <pc:docMk/>
          <pc:sldMk cId="0" sldId="304"/>
        </pc:sldMkLst>
        <pc:spChg chg="mod">
          <ac:chgData name="Gallagher, Darby (CDC/GHC/DGHP)" userId="a845a694-00ae-430c-a73d-6baae6728f31" providerId="ADAL" clId="{5EEF6B39-5CEC-4224-B0D8-FDD259048B94}" dt="2025-04-01T20:46:27.654" v="240" actId="2711"/>
          <ac:spMkLst>
            <pc:docMk/>
            <pc:sldMk cId="0" sldId="304"/>
            <ac:spMk id="816" creationId="{00000000-0000-0000-0000-000000000000}"/>
          </ac:spMkLst>
        </pc:spChg>
      </pc:sldChg>
      <pc:sldChg chg="modSp mod">
        <pc:chgData name="Gallagher, Darby (CDC/GHC/DGHP)" userId="a845a694-00ae-430c-a73d-6baae6728f31" providerId="ADAL" clId="{5EEF6B39-5CEC-4224-B0D8-FDD259048B94}" dt="2025-04-01T20:46:45.386" v="241" actId="2711"/>
        <pc:sldMkLst>
          <pc:docMk/>
          <pc:sldMk cId="0" sldId="305"/>
        </pc:sldMkLst>
        <pc:spChg chg="mod">
          <ac:chgData name="Gallagher, Darby (CDC/GHC/DGHP)" userId="a845a694-00ae-430c-a73d-6baae6728f31" providerId="ADAL" clId="{5EEF6B39-5CEC-4224-B0D8-FDD259048B94}" dt="2025-04-01T20:46:45.386" v="241" actId="2711"/>
          <ac:spMkLst>
            <pc:docMk/>
            <pc:sldMk cId="0" sldId="305"/>
            <ac:spMk id="824" creationId="{00000000-0000-0000-0000-000000000000}"/>
          </ac:spMkLst>
        </pc:spChg>
      </pc:sldChg>
      <pc:sldChg chg="modSp mod modNotesTx">
        <pc:chgData name="Gallagher, Darby (CDC/GHC/DGHP)" userId="a845a694-00ae-430c-a73d-6baae6728f31" providerId="ADAL" clId="{5EEF6B39-5CEC-4224-B0D8-FDD259048B94}" dt="2025-04-01T20:47:28.941" v="243"/>
        <pc:sldMkLst>
          <pc:docMk/>
          <pc:sldMk cId="0" sldId="306"/>
        </pc:sldMkLst>
        <pc:spChg chg="mod">
          <ac:chgData name="Gallagher, Darby (CDC/GHC/DGHP)" userId="a845a694-00ae-430c-a73d-6baae6728f31" providerId="ADAL" clId="{5EEF6B39-5CEC-4224-B0D8-FDD259048B94}" dt="2025-04-01T20:46:58.711" v="242" actId="2711"/>
          <ac:spMkLst>
            <pc:docMk/>
            <pc:sldMk cId="0" sldId="306"/>
            <ac:spMk id="831" creationId="{00000000-0000-0000-0000-000000000000}"/>
          </ac:spMkLst>
        </pc:spChg>
      </pc:sldChg>
      <pc:sldChg chg="modSp mod">
        <pc:chgData name="Gallagher, Darby (CDC/GHC/DGHP)" userId="a845a694-00ae-430c-a73d-6baae6728f31" providerId="ADAL" clId="{5EEF6B39-5CEC-4224-B0D8-FDD259048B94}" dt="2025-04-01T20:49:23.527" v="244" actId="2711"/>
        <pc:sldMkLst>
          <pc:docMk/>
          <pc:sldMk cId="0" sldId="308"/>
        </pc:sldMkLst>
        <pc:spChg chg="mod">
          <ac:chgData name="Gallagher, Darby (CDC/GHC/DGHP)" userId="a845a694-00ae-430c-a73d-6baae6728f31" providerId="ADAL" clId="{5EEF6B39-5CEC-4224-B0D8-FDD259048B94}" dt="2025-04-01T20:49:23.527" v="244" actId="2711"/>
          <ac:spMkLst>
            <pc:docMk/>
            <pc:sldMk cId="0" sldId="308"/>
            <ac:spMk id="845" creationId="{00000000-0000-0000-0000-000000000000}"/>
          </ac:spMkLst>
        </pc:spChg>
      </pc:sldChg>
      <pc:sldChg chg="modSp mod modAnim">
        <pc:chgData name="Gallagher, Darby (CDC/GHC/DGHP)" userId="a845a694-00ae-430c-a73d-6baae6728f31" providerId="ADAL" clId="{5EEF6B39-5CEC-4224-B0D8-FDD259048B94}" dt="2025-04-01T20:53:50.656" v="248"/>
        <pc:sldMkLst>
          <pc:docMk/>
          <pc:sldMk cId="0" sldId="310"/>
        </pc:sldMkLst>
        <pc:spChg chg="mod">
          <ac:chgData name="Gallagher, Darby (CDC/GHC/DGHP)" userId="a845a694-00ae-430c-a73d-6baae6728f31" providerId="ADAL" clId="{5EEF6B39-5CEC-4224-B0D8-FDD259048B94}" dt="2025-04-01T20:49:34.226" v="245" actId="2711"/>
          <ac:spMkLst>
            <pc:docMk/>
            <pc:sldMk cId="0" sldId="310"/>
            <ac:spMk id="858" creationId="{00000000-0000-0000-0000-000000000000}"/>
          </ac:spMkLst>
        </pc:spChg>
      </pc:sldChg>
      <pc:sldChg chg="modSp mod modAnim">
        <pc:chgData name="Gallagher, Darby (CDC/GHC/DGHP)" userId="a845a694-00ae-430c-a73d-6baae6728f31" providerId="ADAL" clId="{5EEF6B39-5CEC-4224-B0D8-FDD259048B94}" dt="2025-04-01T20:54:18.600" v="252" actId="20577"/>
        <pc:sldMkLst>
          <pc:docMk/>
          <pc:sldMk cId="0" sldId="311"/>
        </pc:sldMkLst>
        <pc:spChg chg="mod">
          <ac:chgData name="Gallagher, Darby (CDC/GHC/DGHP)" userId="a845a694-00ae-430c-a73d-6baae6728f31" providerId="ADAL" clId="{5EEF6B39-5CEC-4224-B0D8-FDD259048B94}" dt="2025-04-01T20:54:18.600" v="252" actId="20577"/>
          <ac:spMkLst>
            <pc:docMk/>
            <pc:sldMk cId="0" sldId="311"/>
            <ac:spMk id="868" creationId="{00000000-0000-0000-0000-000000000000}"/>
          </ac:spMkLst>
        </pc:spChg>
        <pc:picChg chg="mod">
          <ac:chgData name="Gallagher, Darby (CDC/GHC/DGHP)" userId="a845a694-00ae-430c-a73d-6baae6728f31" providerId="ADAL" clId="{5EEF6B39-5CEC-4224-B0D8-FDD259048B94}" dt="2025-04-01T20:53:20.937" v="246" actId="1076"/>
          <ac:picMkLst>
            <pc:docMk/>
            <pc:sldMk cId="0" sldId="311"/>
            <ac:picMk id="869" creationId="{00000000-0000-0000-0000-000000000000}"/>
          </ac:picMkLst>
        </pc:picChg>
      </pc:sldChg>
      <pc:sldChg chg="modSp mod modAnim">
        <pc:chgData name="Gallagher, Darby (CDC/GHC/DGHP)" userId="a845a694-00ae-430c-a73d-6baae6728f31" providerId="ADAL" clId="{5EEF6B39-5CEC-4224-B0D8-FDD259048B94}" dt="2025-04-01T20:54:50.078" v="259"/>
        <pc:sldMkLst>
          <pc:docMk/>
          <pc:sldMk cId="0" sldId="312"/>
        </pc:sldMkLst>
        <pc:spChg chg="mod">
          <ac:chgData name="Gallagher, Darby (CDC/GHC/DGHP)" userId="a845a694-00ae-430c-a73d-6baae6728f31" providerId="ADAL" clId="{5EEF6B39-5CEC-4224-B0D8-FDD259048B94}" dt="2025-04-01T20:54:27.503" v="253" actId="2711"/>
          <ac:spMkLst>
            <pc:docMk/>
            <pc:sldMk cId="0" sldId="312"/>
            <ac:spMk id="878" creationId="{00000000-0000-0000-0000-000000000000}"/>
          </ac:spMkLst>
        </pc:spChg>
      </pc:sldChg>
      <pc:sldChg chg="modSp mod">
        <pc:chgData name="Gallagher, Darby (CDC/GHC/DGHP)" userId="a845a694-00ae-430c-a73d-6baae6728f31" providerId="ADAL" clId="{5EEF6B39-5CEC-4224-B0D8-FDD259048B94}" dt="2025-04-01T20:55:05.136" v="263" actId="20577"/>
        <pc:sldMkLst>
          <pc:docMk/>
          <pc:sldMk cId="0" sldId="313"/>
        </pc:sldMkLst>
        <pc:spChg chg="mod">
          <ac:chgData name="Gallagher, Darby (CDC/GHC/DGHP)" userId="a845a694-00ae-430c-a73d-6baae6728f31" providerId="ADAL" clId="{5EEF6B39-5CEC-4224-B0D8-FDD259048B94}" dt="2025-04-01T20:55:05.136" v="263" actId="20577"/>
          <ac:spMkLst>
            <pc:docMk/>
            <pc:sldMk cId="0" sldId="313"/>
            <ac:spMk id="884" creationId="{00000000-0000-0000-0000-000000000000}"/>
          </ac:spMkLst>
        </pc:spChg>
        <pc:spChg chg="mod">
          <ac:chgData name="Gallagher, Darby (CDC/GHC/DGHP)" userId="a845a694-00ae-430c-a73d-6baae6728f31" providerId="ADAL" clId="{5EEF6B39-5CEC-4224-B0D8-FDD259048B94}" dt="2025-04-01T20:55:01.235" v="262" actId="2711"/>
          <ac:spMkLst>
            <pc:docMk/>
            <pc:sldMk cId="0" sldId="313"/>
            <ac:spMk id="885" creationId="{00000000-0000-0000-0000-000000000000}"/>
          </ac:spMkLst>
        </pc:spChg>
      </pc:sldChg>
      <pc:sldChg chg="modSp mod">
        <pc:chgData name="Gallagher, Darby (CDC/GHC/DGHP)" userId="a845a694-00ae-430c-a73d-6baae6728f31" providerId="ADAL" clId="{5EEF6B39-5CEC-4224-B0D8-FDD259048B94}" dt="2025-04-01T20:57:09.786" v="264" actId="2711"/>
        <pc:sldMkLst>
          <pc:docMk/>
          <pc:sldMk cId="0" sldId="314"/>
        </pc:sldMkLst>
        <pc:spChg chg="mod">
          <ac:chgData name="Gallagher, Darby (CDC/GHC/DGHP)" userId="a845a694-00ae-430c-a73d-6baae6728f31" providerId="ADAL" clId="{5EEF6B39-5CEC-4224-B0D8-FDD259048B94}" dt="2025-04-01T20:57:09.786" v="264" actId="2711"/>
          <ac:spMkLst>
            <pc:docMk/>
            <pc:sldMk cId="0" sldId="314"/>
            <ac:spMk id="896" creationId="{00000000-0000-0000-0000-000000000000}"/>
          </ac:spMkLst>
        </pc:spChg>
      </pc:sldChg>
      <pc:sldChg chg="modSp mod">
        <pc:chgData name="Gallagher, Darby (CDC/GHC/DGHP)" userId="a845a694-00ae-430c-a73d-6baae6728f31" providerId="ADAL" clId="{5EEF6B39-5CEC-4224-B0D8-FDD259048B94}" dt="2025-04-01T20:57:17.626" v="265" actId="2711"/>
        <pc:sldMkLst>
          <pc:docMk/>
          <pc:sldMk cId="0" sldId="315"/>
        </pc:sldMkLst>
        <pc:spChg chg="mod">
          <ac:chgData name="Gallagher, Darby (CDC/GHC/DGHP)" userId="a845a694-00ae-430c-a73d-6baae6728f31" providerId="ADAL" clId="{5EEF6B39-5CEC-4224-B0D8-FDD259048B94}" dt="2025-04-01T20:57:17.626" v="265" actId="2711"/>
          <ac:spMkLst>
            <pc:docMk/>
            <pc:sldMk cId="0" sldId="315"/>
            <ac:spMk id="904" creationId="{00000000-0000-0000-0000-000000000000}"/>
          </ac:spMkLst>
        </pc:spChg>
      </pc:sldChg>
      <pc:sldChg chg="modSp mod">
        <pc:chgData name="Gallagher, Darby (CDC/GHC/DGHP)" userId="a845a694-00ae-430c-a73d-6baae6728f31" providerId="ADAL" clId="{5EEF6B39-5CEC-4224-B0D8-FDD259048B94}" dt="2025-04-01T20:57:25.931" v="266" actId="2711"/>
        <pc:sldMkLst>
          <pc:docMk/>
          <pc:sldMk cId="0" sldId="316"/>
        </pc:sldMkLst>
        <pc:spChg chg="mod">
          <ac:chgData name="Gallagher, Darby (CDC/GHC/DGHP)" userId="a845a694-00ae-430c-a73d-6baae6728f31" providerId="ADAL" clId="{5EEF6B39-5CEC-4224-B0D8-FDD259048B94}" dt="2025-04-01T20:57:25.931" v="266" actId="2711"/>
          <ac:spMkLst>
            <pc:docMk/>
            <pc:sldMk cId="0" sldId="316"/>
            <ac:spMk id="913" creationId="{00000000-0000-0000-0000-000000000000}"/>
          </ac:spMkLst>
        </pc:spChg>
      </pc:sldChg>
      <pc:sldChg chg="modSp mod">
        <pc:chgData name="Gallagher, Darby (CDC/GHC/DGHP)" userId="a845a694-00ae-430c-a73d-6baae6728f31" providerId="ADAL" clId="{5EEF6B39-5CEC-4224-B0D8-FDD259048B94}" dt="2025-04-01T20:57:32.924" v="267" actId="2711"/>
        <pc:sldMkLst>
          <pc:docMk/>
          <pc:sldMk cId="0" sldId="317"/>
        </pc:sldMkLst>
        <pc:spChg chg="mod">
          <ac:chgData name="Gallagher, Darby (CDC/GHC/DGHP)" userId="a845a694-00ae-430c-a73d-6baae6728f31" providerId="ADAL" clId="{5EEF6B39-5CEC-4224-B0D8-FDD259048B94}" dt="2025-04-01T20:57:32.924" v="267" actId="2711"/>
          <ac:spMkLst>
            <pc:docMk/>
            <pc:sldMk cId="0" sldId="317"/>
            <ac:spMk id="923" creationId="{00000000-0000-0000-0000-000000000000}"/>
          </ac:spMkLst>
        </pc:spChg>
      </pc:sldChg>
      <pc:sldChg chg="modSp mod">
        <pc:chgData name="Gallagher, Darby (CDC/GHC/DGHP)" userId="a845a694-00ae-430c-a73d-6baae6728f31" providerId="ADAL" clId="{5EEF6B39-5CEC-4224-B0D8-FDD259048B94}" dt="2025-04-01T20:57:39.227" v="268" actId="2711"/>
        <pc:sldMkLst>
          <pc:docMk/>
          <pc:sldMk cId="0" sldId="318"/>
        </pc:sldMkLst>
        <pc:spChg chg="mod">
          <ac:chgData name="Gallagher, Darby (CDC/GHC/DGHP)" userId="a845a694-00ae-430c-a73d-6baae6728f31" providerId="ADAL" clId="{5EEF6B39-5CEC-4224-B0D8-FDD259048B94}" dt="2025-04-01T20:57:39.227" v="268" actId="2711"/>
          <ac:spMkLst>
            <pc:docMk/>
            <pc:sldMk cId="0" sldId="318"/>
            <ac:spMk id="931" creationId="{00000000-0000-0000-0000-000000000000}"/>
          </ac:spMkLst>
        </pc:spChg>
      </pc:sldChg>
      <pc:sldChg chg="delSp modSp mod modClrScheme modAnim chgLayout">
        <pc:chgData name="Gallagher, Darby (CDC/GHC/DGHP)" userId="a845a694-00ae-430c-a73d-6baae6728f31" providerId="ADAL" clId="{5EEF6B39-5CEC-4224-B0D8-FDD259048B94}" dt="2025-04-01T21:01:55.907" v="295"/>
        <pc:sldMkLst>
          <pc:docMk/>
          <pc:sldMk cId="0" sldId="319"/>
        </pc:sldMkLst>
        <pc:spChg chg="mod ord">
          <ac:chgData name="Gallagher, Darby (CDC/GHC/DGHP)" userId="a845a694-00ae-430c-a73d-6baae6728f31" providerId="ADAL" clId="{5EEF6B39-5CEC-4224-B0D8-FDD259048B94}" dt="2025-04-01T20:58:29.944" v="273" actId="14100"/>
          <ac:spMkLst>
            <pc:docMk/>
            <pc:sldMk cId="0" sldId="319"/>
            <ac:spMk id="943" creationId="{00000000-0000-0000-0000-000000000000}"/>
          </ac:spMkLst>
        </pc:spChg>
        <pc:spChg chg="mod ord">
          <ac:chgData name="Gallagher, Darby (CDC/GHC/DGHP)" userId="a845a694-00ae-430c-a73d-6baae6728f31" providerId="ADAL" clId="{5EEF6B39-5CEC-4224-B0D8-FDD259048B94}" dt="2025-04-01T20:58:12.615" v="270" actId="700"/>
          <ac:spMkLst>
            <pc:docMk/>
            <pc:sldMk cId="0" sldId="319"/>
            <ac:spMk id="944" creationId="{00000000-0000-0000-0000-000000000000}"/>
          </ac:spMkLst>
        </pc:spChg>
        <pc:spChg chg="mod topLvl">
          <ac:chgData name="Gallagher, Darby (CDC/GHC/DGHP)" userId="a845a694-00ae-430c-a73d-6baae6728f31" providerId="ADAL" clId="{5EEF6B39-5CEC-4224-B0D8-FDD259048B94}" dt="2025-04-01T21:01:42.224" v="292" actId="165"/>
          <ac:spMkLst>
            <pc:docMk/>
            <pc:sldMk cId="0" sldId="319"/>
            <ac:spMk id="946" creationId="{00000000-0000-0000-0000-000000000000}"/>
          </ac:spMkLst>
        </pc:spChg>
        <pc:spChg chg="mod topLvl">
          <ac:chgData name="Gallagher, Darby (CDC/GHC/DGHP)" userId="a845a694-00ae-430c-a73d-6baae6728f31" providerId="ADAL" clId="{5EEF6B39-5CEC-4224-B0D8-FDD259048B94}" dt="2025-04-01T21:01:42.224" v="292" actId="165"/>
          <ac:spMkLst>
            <pc:docMk/>
            <pc:sldMk cId="0" sldId="319"/>
            <ac:spMk id="947" creationId="{00000000-0000-0000-0000-000000000000}"/>
          </ac:spMkLst>
        </pc:spChg>
        <pc:spChg chg="mod topLvl">
          <ac:chgData name="Gallagher, Darby (CDC/GHC/DGHP)" userId="a845a694-00ae-430c-a73d-6baae6728f31" providerId="ADAL" clId="{5EEF6B39-5CEC-4224-B0D8-FDD259048B94}" dt="2025-04-01T21:01:42.224" v="292" actId="165"/>
          <ac:spMkLst>
            <pc:docMk/>
            <pc:sldMk cId="0" sldId="319"/>
            <ac:spMk id="948" creationId="{00000000-0000-0000-0000-000000000000}"/>
          </ac:spMkLst>
        </pc:spChg>
        <pc:grpChg chg="del">
          <ac:chgData name="Gallagher, Darby (CDC/GHC/DGHP)" userId="a845a694-00ae-430c-a73d-6baae6728f31" providerId="ADAL" clId="{5EEF6B39-5CEC-4224-B0D8-FDD259048B94}" dt="2025-04-01T21:01:42.224" v="292" actId="165"/>
          <ac:grpSpMkLst>
            <pc:docMk/>
            <pc:sldMk cId="0" sldId="319"/>
            <ac:grpSpMk id="4" creationId="{8728C428-9F79-1DE2-C838-77E248946395}"/>
          </ac:grpSpMkLst>
        </pc:grpChg>
        <pc:picChg chg="mod topLvl">
          <ac:chgData name="Gallagher, Darby (CDC/GHC/DGHP)" userId="a845a694-00ae-430c-a73d-6baae6728f31" providerId="ADAL" clId="{5EEF6B39-5CEC-4224-B0D8-FDD259048B94}" dt="2025-04-01T21:01:42.224" v="292" actId="165"/>
          <ac:picMkLst>
            <pc:docMk/>
            <pc:sldMk cId="0" sldId="319"/>
            <ac:picMk id="3" creationId="{02D55EDC-17E6-D537-269A-D1DC4ED3FD12}"/>
          </ac:picMkLst>
        </pc:picChg>
      </pc:sldChg>
      <pc:sldChg chg="modSp mod">
        <pc:chgData name="Gallagher, Darby (CDC/GHC/DGHP)" userId="a845a694-00ae-430c-a73d-6baae6728f31" providerId="ADAL" clId="{5EEF6B39-5CEC-4224-B0D8-FDD259048B94}" dt="2025-04-01T20:58:46.182" v="274" actId="2711"/>
        <pc:sldMkLst>
          <pc:docMk/>
          <pc:sldMk cId="0" sldId="320"/>
        </pc:sldMkLst>
        <pc:spChg chg="mod">
          <ac:chgData name="Gallagher, Darby (CDC/GHC/DGHP)" userId="a845a694-00ae-430c-a73d-6baae6728f31" providerId="ADAL" clId="{5EEF6B39-5CEC-4224-B0D8-FDD259048B94}" dt="2025-04-01T20:58:46.182" v="274" actId="2711"/>
          <ac:spMkLst>
            <pc:docMk/>
            <pc:sldMk cId="0" sldId="320"/>
            <ac:spMk id="955" creationId="{00000000-0000-0000-0000-000000000000}"/>
          </ac:spMkLst>
        </pc:spChg>
      </pc:sldChg>
      <pc:sldChg chg="modSp mod modClrScheme chgLayout">
        <pc:chgData name="Gallagher, Darby (CDC/GHC/DGHP)" userId="a845a694-00ae-430c-a73d-6baae6728f31" providerId="ADAL" clId="{5EEF6B39-5CEC-4224-B0D8-FDD259048B94}" dt="2025-04-01T20:58:58.921" v="276" actId="700"/>
        <pc:sldMkLst>
          <pc:docMk/>
          <pc:sldMk cId="0" sldId="321"/>
        </pc:sldMkLst>
        <pc:spChg chg="mod ord">
          <ac:chgData name="Gallagher, Darby (CDC/GHC/DGHP)" userId="a845a694-00ae-430c-a73d-6baae6728f31" providerId="ADAL" clId="{5EEF6B39-5CEC-4224-B0D8-FDD259048B94}" dt="2025-04-01T20:58:58.921" v="276" actId="700"/>
          <ac:spMkLst>
            <pc:docMk/>
            <pc:sldMk cId="0" sldId="321"/>
            <ac:spMk id="961" creationId="{00000000-0000-0000-0000-000000000000}"/>
          </ac:spMkLst>
        </pc:spChg>
        <pc:spChg chg="mod ord">
          <ac:chgData name="Gallagher, Darby (CDC/GHC/DGHP)" userId="a845a694-00ae-430c-a73d-6baae6728f31" providerId="ADAL" clId="{5EEF6B39-5CEC-4224-B0D8-FDD259048B94}" dt="2025-04-01T20:58:58.921" v="276" actId="700"/>
          <ac:spMkLst>
            <pc:docMk/>
            <pc:sldMk cId="0" sldId="321"/>
            <ac:spMk id="962" creationId="{00000000-0000-0000-0000-000000000000}"/>
          </ac:spMkLst>
        </pc:spChg>
      </pc:sldChg>
      <pc:sldChg chg="modSp mod">
        <pc:chgData name="Gallagher, Darby (CDC/GHC/DGHP)" userId="a845a694-00ae-430c-a73d-6baae6728f31" providerId="ADAL" clId="{5EEF6B39-5CEC-4224-B0D8-FDD259048B94}" dt="2025-04-01T20:59:05.556" v="277" actId="2711"/>
        <pc:sldMkLst>
          <pc:docMk/>
          <pc:sldMk cId="0" sldId="322"/>
        </pc:sldMkLst>
        <pc:spChg chg="mod">
          <ac:chgData name="Gallagher, Darby (CDC/GHC/DGHP)" userId="a845a694-00ae-430c-a73d-6baae6728f31" providerId="ADAL" clId="{5EEF6B39-5CEC-4224-B0D8-FDD259048B94}" dt="2025-04-01T20:59:05.556" v="277" actId="2711"/>
          <ac:spMkLst>
            <pc:docMk/>
            <pc:sldMk cId="0" sldId="322"/>
            <ac:spMk id="969" creationId="{00000000-0000-0000-0000-000000000000}"/>
          </ac:spMkLst>
        </pc:spChg>
      </pc:sldChg>
      <pc:sldChg chg="modSp mod">
        <pc:chgData name="Gallagher, Darby (CDC/GHC/DGHP)" userId="a845a694-00ae-430c-a73d-6baae6728f31" providerId="ADAL" clId="{5EEF6B39-5CEC-4224-B0D8-FDD259048B94}" dt="2025-04-01T20:59:14.543" v="278" actId="2711"/>
        <pc:sldMkLst>
          <pc:docMk/>
          <pc:sldMk cId="0" sldId="323"/>
        </pc:sldMkLst>
        <pc:spChg chg="mod">
          <ac:chgData name="Gallagher, Darby (CDC/GHC/DGHP)" userId="a845a694-00ae-430c-a73d-6baae6728f31" providerId="ADAL" clId="{5EEF6B39-5CEC-4224-B0D8-FDD259048B94}" dt="2025-04-01T20:59:14.543" v="278" actId="2711"/>
          <ac:spMkLst>
            <pc:docMk/>
            <pc:sldMk cId="0" sldId="323"/>
            <ac:spMk id="979" creationId="{00000000-0000-0000-0000-000000000000}"/>
          </ac:spMkLst>
        </pc:spChg>
      </pc:sldChg>
      <pc:sldChg chg="modSp mod modAnim">
        <pc:chgData name="Gallagher, Darby (CDC/GHC/DGHP)" userId="a845a694-00ae-430c-a73d-6baae6728f31" providerId="ADAL" clId="{5EEF6B39-5CEC-4224-B0D8-FDD259048B94}" dt="2025-04-01T21:02:11.583" v="296"/>
        <pc:sldMkLst>
          <pc:docMk/>
          <pc:sldMk cId="0" sldId="324"/>
        </pc:sldMkLst>
        <pc:spChg chg="mod">
          <ac:chgData name="Gallagher, Darby (CDC/GHC/DGHP)" userId="a845a694-00ae-430c-a73d-6baae6728f31" providerId="ADAL" clId="{5EEF6B39-5CEC-4224-B0D8-FDD259048B94}" dt="2025-04-01T20:59:21.879" v="279" actId="2711"/>
          <ac:spMkLst>
            <pc:docMk/>
            <pc:sldMk cId="0" sldId="324"/>
            <ac:spMk id="986" creationId="{00000000-0000-0000-0000-000000000000}"/>
          </ac:spMkLst>
        </pc:spChg>
      </pc:sldChg>
      <pc:sldChg chg="modSp mod">
        <pc:chgData name="Gallagher, Darby (CDC/GHC/DGHP)" userId="a845a694-00ae-430c-a73d-6baae6728f31" providerId="ADAL" clId="{5EEF6B39-5CEC-4224-B0D8-FDD259048B94}" dt="2025-04-01T20:59:29.233" v="280" actId="2711"/>
        <pc:sldMkLst>
          <pc:docMk/>
          <pc:sldMk cId="0" sldId="325"/>
        </pc:sldMkLst>
        <pc:spChg chg="mod">
          <ac:chgData name="Gallagher, Darby (CDC/GHC/DGHP)" userId="a845a694-00ae-430c-a73d-6baae6728f31" providerId="ADAL" clId="{5EEF6B39-5CEC-4224-B0D8-FDD259048B94}" dt="2025-04-01T20:59:29.233" v="280" actId="2711"/>
          <ac:spMkLst>
            <pc:docMk/>
            <pc:sldMk cId="0" sldId="325"/>
            <ac:spMk id="993" creationId="{00000000-0000-0000-0000-000000000000}"/>
          </ac:spMkLst>
        </pc:spChg>
      </pc:sldChg>
      <pc:sldChg chg="modSp mod modAnim">
        <pc:chgData name="Gallagher, Darby (CDC/GHC/DGHP)" userId="a845a694-00ae-430c-a73d-6baae6728f31" providerId="ADAL" clId="{5EEF6B39-5CEC-4224-B0D8-FDD259048B94}" dt="2025-04-01T21:03:50.737" v="305"/>
        <pc:sldMkLst>
          <pc:docMk/>
          <pc:sldMk cId="0" sldId="326"/>
        </pc:sldMkLst>
        <pc:spChg chg="mod">
          <ac:chgData name="Gallagher, Darby (CDC/GHC/DGHP)" userId="a845a694-00ae-430c-a73d-6baae6728f31" providerId="ADAL" clId="{5EEF6B39-5CEC-4224-B0D8-FDD259048B94}" dt="2025-04-01T20:59:37.271" v="281" actId="2711"/>
          <ac:spMkLst>
            <pc:docMk/>
            <pc:sldMk cId="0" sldId="326"/>
            <ac:spMk id="1002" creationId="{00000000-0000-0000-0000-000000000000}"/>
          </ac:spMkLst>
        </pc:spChg>
        <pc:spChg chg="mod">
          <ac:chgData name="Gallagher, Darby (CDC/GHC/DGHP)" userId="a845a694-00ae-430c-a73d-6baae6728f31" providerId="ADAL" clId="{5EEF6B39-5CEC-4224-B0D8-FDD259048B94}" dt="2025-04-01T21:03:40.468" v="303" actId="1076"/>
          <ac:spMkLst>
            <pc:docMk/>
            <pc:sldMk cId="0" sldId="326"/>
            <ac:spMk id="1009" creationId="{00000000-0000-0000-0000-000000000000}"/>
          </ac:spMkLst>
        </pc:spChg>
      </pc:sldChg>
      <pc:sldChg chg="modSp modAnim">
        <pc:chgData name="Gallagher, Darby (CDC/GHC/DGHP)" userId="a845a694-00ae-430c-a73d-6baae6728f31" providerId="ADAL" clId="{5EEF6B39-5CEC-4224-B0D8-FDD259048B94}" dt="2025-04-01T21:04:28.466" v="307" actId="2711"/>
        <pc:sldMkLst>
          <pc:docMk/>
          <pc:sldMk cId="0" sldId="327"/>
        </pc:sldMkLst>
        <pc:spChg chg="mod">
          <ac:chgData name="Gallagher, Darby (CDC/GHC/DGHP)" userId="a845a694-00ae-430c-a73d-6baae6728f31" providerId="ADAL" clId="{5EEF6B39-5CEC-4224-B0D8-FDD259048B94}" dt="2025-04-01T21:04:28.466" v="307" actId="2711"/>
          <ac:spMkLst>
            <pc:docMk/>
            <pc:sldMk cId="0" sldId="327"/>
            <ac:spMk id="1017" creationId="{00000000-0000-0000-0000-000000000000}"/>
          </ac:spMkLst>
        </pc:spChg>
      </pc:sldChg>
      <pc:sldChg chg="modSp mod">
        <pc:chgData name="Gallagher, Darby (CDC/GHC/DGHP)" userId="a845a694-00ae-430c-a73d-6baae6728f31" providerId="ADAL" clId="{5EEF6B39-5CEC-4224-B0D8-FDD259048B94}" dt="2025-04-01T21:04:35.845" v="308" actId="2711"/>
        <pc:sldMkLst>
          <pc:docMk/>
          <pc:sldMk cId="0" sldId="329"/>
        </pc:sldMkLst>
        <pc:spChg chg="mod">
          <ac:chgData name="Gallagher, Darby (CDC/GHC/DGHP)" userId="a845a694-00ae-430c-a73d-6baae6728f31" providerId="ADAL" clId="{5EEF6B39-5CEC-4224-B0D8-FDD259048B94}" dt="2025-04-01T21:04:35.845" v="308" actId="2711"/>
          <ac:spMkLst>
            <pc:docMk/>
            <pc:sldMk cId="0" sldId="329"/>
            <ac:spMk id="1038" creationId="{00000000-0000-0000-0000-000000000000}"/>
          </ac:spMkLst>
        </pc:spChg>
      </pc:sldChg>
      <pc:sldChg chg="modSp mod">
        <pc:chgData name="Gallagher, Darby (CDC/GHC/DGHP)" userId="a845a694-00ae-430c-a73d-6baae6728f31" providerId="ADAL" clId="{5EEF6B39-5CEC-4224-B0D8-FDD259048B94}" dt="2025-04-01T21:04:44.492" v="311" actId="2711"/>
        <pc:sldMkLst>
          <pc:docMk/>
          <pc:sldMk cId="0" sldId="330"/>
        </pc:sldMkLst>
        <pc:spChg chg="mod">
          <ac:chgData name="Gallagher, Darby (CDC/GHC/DGHP)" userId="a845a694-00ae-430c-a73d-6baae6728f31" providerId="ADAL" clId="{5EEF6B39-5CEC-4224-B0D8-FDD259048B94}" dt="2025-04-01T21:04:44.492" v="311" actId="2711"/>
          <ac:spMkLst>
            <pc:docMk/>
            <pc:sldMk cId="0" sldId="330"/>
            <ac:spMk id="1046" creationId="{00000000-0000-0000-0000-000000000000}"/>
          </ac:spMkLst>
        </pc:spChg>
      </pc:sldChg>
      <pc:sldChg chg="modSp mod">
        <pc:chgData name="Gallagher, Darby (CDC/GHC/DGHP)" userId="a845a694-00ae-430c-a73d-6baae6728f31" providerId="ADAL" clId="{5EEF6B39-5CEC-4224-B0D8-FDD259048B94}" dt="2025-04-01T21:04:50.841" v="312" actId="2711"/>
        <pc:sldMkLst>
          <pc:docMk/>
          <pc:sldMk cId="0" sldId="331"/>
        </pc:sldMkLst>
        <pc:spChg chg="mod">
          <ac:chgData name="Gallagher, Darby (CDC/GHC/DGHP)" userId="a845a694-00ae-430c-a73d-6baae6728f31" providerId="ADAL" clId="{5EEF6B39-5CEC-4224-B0D8-FDD259048B94}" dt="2025-04-01T21:04:50.841" v="312" actId="2711"/>
          <ac:spMkLst>
            <pc:docMk/>
            <pc:sldMk cId="0" sldId="331"/>
            <ac:spMk id="1053" creationId="{00000000-0000-0000-0000-000000000000}"/>
          </ac:spMkLst>
        </pc:spChg>
      </pc:sldChg>
      <pc:sldChg chg="modSp mod">
        <pc:chgData name="Gallagher, Darby (CDC/GHC/DGHP)" userId="a845a694-00ae-430c-a73d-6baae6728f31" providerId="ADAL" clId="{5EEF6B39-5CEC-4224-B0D8-FDD259048B94}" dt="2025-04-01T21:05:02.624" v="313" actId="2711"/>
        <pc:sldMkLst>
          <pc:docMk/>
          <pc:sldMk cId="0" sldId="332"/>
        </pc:sldMkLst>
        <pc:spChg chg="mod">
          <ac:chgData name="Gallagher, Darby (CDC/GHC/DGHP)" userId="a845a694-00ae-430c-a73d-6baae6728f31" providerId="ADAL" clId="{5EEF6B39-5CEC-4224-B0D8-FDD259048B94}" dt="2025-04-01T21:05:02.624" v="313" actId="2711"/>
          <ac:spMkLst>
            <pc:docMk/>
            <pc:sldMk cId="0" sldId="332"/>
            <ac:spMk id="1060" creationId="{00000000-0000-0000-0000-000000000000}"/>
          </ac:spMkLst>
        </pc:spChg>
      </pc:sldChg>
      <pc:sldChg chg="modSp mod">
        <pc:chgData name="Gallagher, Darby (CDC/GHC/DGHP)" userId="a845a694-00ae-430c-a73d-6baae6728f31" providerId="ADAL" clId="{5EEF6B39-5CEC-4224-B0D8-FDD259048B94}" dt="2025-04-01T21:05:44.570" v="319" actId="1035"/>
        <pc:sldMkLst>
          <pc:docMk/>
          <pc:sldMk cId="0" sldId="333"/>
        </pc:sldMkLst>
        <pc:spChg chg="mod">
          <ac:chgData name="Gallagher, Darby (CDC/GHC/DGHP)" userId="a845a694-00ae-430c-a73d-6baae6728f31" providerId="ADAL" clId="{5EEF6B39-5CEC-4224-B0D8-FDD259048B94}" dt="2025-04-01T21:05:44.570" v="319" actId="1035"/>
          <ac:spMkLst>
            <pc:docMk/>
            <pc:sldMk cId="0" sldId="333"/>
            <ac:spMk id="1067" creationId="{00000000-0000-0000-0000-000000000000}"/>
          </ac:spMkLst>
        </pc:spChg>
      </pc:sldChg>
      <pc:sldChg chg="modSp mod">
        <pc:chgData name="Gallagher, Darby (CDC/GHC/DGHP)" userId="a845a694-00ae-430c-a73d-6baae6728f31" providerId="ADAL" clId="{5EEF6B39-5CEC-4224-B0D8-FDD259048B94}" dt="2025-04-01T21:05:58.884" v="328" actId="1038"/>
        <pc:sldMkLst>
          <pc:docMk/>
          <pc:sldMk cId="0" sldId="334"/>
        </pc:sldMkLst>
        <pc:spChg chg="mod">
          <ac:chgData name="Gallagher, Darby (CDC/GHC/DGHP)" userId="a845a694-00ae-430c-a73d-6baae6728f31" providerId="ADAL" clId="{5EEF6B39-5CEC-4224-B0D8-FDD259048B94}" dt="2025-04-01T21:05:58.884" v="328" actId="1038"/>
          <ac:spMkLst>
            <pc:docMk/>
            <pc:sldMk cId="0" sldId="334"/>
            <ac:spMk id="1078" creationId="{00000000-0000-0000-0000-000000000000}"/>
          </ac:spMkLst>
        </pc:spChg>
      </pc:sldChg>
      <pc:sldChg chg="modSp mod">
        <pc:chgData name="Gallagher, Darby (CDC/GHC/DGHP)" userId="a845a694-00ae-430c-a73d-6baae6728f31" providerId="ADAL" clId="{5EEF6B39-5CEC-4224-B0D8-FDD259048B94}" dt="2025-04-01T21:08:17.830" v="339" actId="1038"/>
        <pc:sldMkLst>
          <pc:docMk/>
          <pc:sldMk cId="0" sldId="335"/>
        </pc:sldMkLst>
        <pc:spChg chg="mod">
          <ac:chgData name="Gallagher, Darby (CDC/GHC/DGHP)" userId="a845a694-00ae-430c-a73d-6baae6728f31" providerId="ADAL" clId="{5EEF6B39-5CEC-4224-B0D8-FDD259048B94}" dt="2025-04-01T21:08:17.830" v="339" actId="1038"/>
          <ac:spMkLst>
            <pc:docMk/>
            <pc:sldMk cId="0" sldId="335"/>
            <ac:spMk id="1088" creationId="{00000000-0000-0000-0000-000000000000}"/>
          </ac:spMkLst>
        </pc:spChg>
      </pc:sldChg>
      <pc:sldChg chg="modSp mod modClrScheme chgLayout">
        <pc:chgData name="Gallagher, Darby (CDC/GHC/DGHP)" userId="a845a694-00ae-430c-a73d-6baae6728f31" providerId="ADAL" clId="{5EEF6B39-5CEC-4224-B0D8-FDD259048B94}" dt="2025-04-01T21:08:47.068" v="353" actId="1038"/>
        <pc:sldMkLst>
          <pc:docMk/>
          <pc:sldMk cId="0" sldId="336"/>
        </pc:sldMkLst>
        <pc:spChg chg="mod ord">
          <ac:chgData name="Gallagher, Darby (CDC/GHC/DGHP)" userId="a845a694-00ae-430c-a73d-6baae6728f31" providerId="ADAL" clId="{5EEF6B39-5CEC-4224-B0D8-FDD259048B94}" dt="2025-04-01T21:08:47.068" v="353" actId="1038"/>
          <ac:spMkLst>
            <pc:docMk/>
            <pc:sldMk cId="0" sldId="336"/>
            <ac:spMk id="1097" creationId="{00000000-0000-0000-0000-000000000000}"/>
          </ac:spMkLst>
        </pc:spChg>
        <pc:spChg chg="mod ord">
          <ac:chgData name="Gallagher, Darby (CDC/GHC/DGHP)" userId="a845a694-00ae-430c-a73d-6baae6728f31" providerId="ADAL" clId="{5EEF6B39-5CEC-4224-B0D8-FDD259048B94}" dt="2025-04-01T21:08:34.722" v="343" actId="700"/>
          <ac:spMkLst>
            <pc:docMk/>
            <pc:sldMk cId="0" sldId="336"/>
            <ac:spMk id="1098" creationId="{00000000-0000-0000-0000-000000000000}"/>
          </ac:spMkLst>
        </pc:spChg>
      </pc:sldChg>
      <pc:sldChg chg="modSp mod modAnim">
        <pc:chgData name="Gallagher, Darby (CDC/GHC/DGHP)" userId="a845a694-00ae-430c-a73d-6baae6728f31" providerId="ADAL" clId="{5EEF6B39-5CEC-4224-B0D8-FDD259048B94}" dt="2025-04-01T21:10:07.627" v="360"/>
        <pc:sldMkLst>
          <pc:docMk/>
          <pc:sldMk cId="0" sldId="337"/>
        </pc:sldMkLst>
        <pc:spChg chg="mod">
          <ac:chgData name="Gallagher, Darby (CDC/GHC/DGHP)" userId="a845a694-00ae-430c-a73d-6baae6728f31" providerId="ADAL" clId="{5EEF6B39-5CEC-4224-B0D8-FDD259048B94}" dt="2025-04-01T21:09:08.814" v="356" actId="12"/>
          <ac:spMkLst>
            <pc:docMk/>
            <pc:sldMk cId="0" sldId="337"/>
            <ac:spMk id="3" creationId="{FFE92768-4DC7-8E60-A1F3-7749E6E2E9E2}"/>
          </ac:spMkLst>
        </pc:spChg>
        <pc:spChg chg="mod">
          <ac:chgData name="Gallagher, Darby (CDC/GHC/DGHP)" userId="a845a694-00ae-430c-a73d-6baae6728f31" providerId="ADAL" clId="{5EEF6B39-5CEC-4224-B0D8-FDD259048B94}" dt="2025-04-01T21:08:57.297" v="354" actId="2711"/>
          <ac:spMkLst>
            <pc:docMk/>
            <pc:sldMk cId="0" sldId="337"/>
            <ac:spMk id="1110" creationId="{00000000-0000-0000-0000-000000000000}"/>
          </ac:spMkLst>
        </pc:spChg>
      </pc:sldChg>
      <pc:sldChg chg="modSp mod modAnim">
        <pc:chgData name="Gallagher, Darby (CDC/GHC/DGHP)" userId="a845a694-00ae-430c-a73d-6baae6728f31" providerId="ADAL" clId="{5EEF6B39-5CEC-4224-B0D8-FDD259048B94}" dt="2025-04-01T21:10:46.923" v="363" actId="2711"/>
        <pc:sldMkLst>
          <pc:docMk/>
          <pc:sldMk cId="0" sldId="338"/>
        </pc:sldMkLst>
        <pc:spChg chg="mod">
          <ac:chgData name="Gallagher, Darby (CDC/GHC/DGHP)" userId="a845a694-00ae-430c-a73d-6baae6728f31" providerId="ADAL" clId="{5EEF6B39-5CEC-4224-B0D8-FDD259048B94}" dt="2025-04-01T21:10:37.610" v="362" actId="14100"/>
          <ac:spMkLst>
            <pc:docMk/>
            <pc:sldMk cId="0" sldId="338"/>
            <ac:spMk id="2" creationId="{447D3359-722D-FDAB-6150-3AC3DF6A7C4F}"/>
          </ac:spMkLst>
        </pc:spChg>
        <pc:spChg chg="mod">
          <ac:chgData name="Gallagher, Darby (CDC/GHC/DGHP)" userId="a845a694-00ae-430c-a73d-6baae6728f31" providerId="ADAL" clId="{5EEF6B39-5CEC-4224-B0D8-FDD259048B94}" dt="2025-04-01T21:10:46.923" v="363" actId="2711"/>
          <ac:spMkLst>
            <pc:docMk/>
            <pc:sldMk cId="0" sldId="338"/>
            <ac:spMk id="1122" creationId="{00000000-0000-0000-0000-000000000000}"/>
          </ac:spMkLst>
        </pc:spChg>
      </pc:sldChg>
      <pc:sldChg chg="modSp mod">
        <pc:chgData name="Gallagher, Darby (CDC/GHC/DGHP)" userId="a845a694-00ae-430c-a73d-6baae6728f31" providerId="ADAL" clId="{5EEF6B39-5CEC-4224-B0D8-FDD259048B94}" dt="2025-04-01T21:11:02.151" v="366" actId="2711"/>
        <pc:sldMkLst>
          <pc:docMk/>
          <pc:sldMk cId="0" sldId="340"/>
        </pc:sldMkLst>
        <pc:spChg chg="mod">
          <ac:chgData name="Gallagher, Darby (CDC/GHC/DGHP)" userId="a845a694-00ae-430c-a73d-6baae6728f31" providerId="ADAL" clId="{5EEF6B39-5CEC-4224-B0D8-FDD259048B94}" dt="2025-04-01T21:11:02.151" v="366" actId="2711"/>
          <ac:spMkLst>
            <pc:docMk/>
            <pc:sldMk cId="0" sldId="340"/>
            <ac:spMk id="1135" creationId="{00000000-0000-0000-0000-000000000000}"/>
          </ac:spMkLst>
        </pc:spChg>
      </pc:sldChg>
      <pc:sldChg chg="modSp mod">
        <pc:chgData name="Gallagher, Darby (CDC/GHC/DGHP)" userId="a845a694-00ae-430c-a73d-6baae6728f31" providerId="ADAL" clId="{5EEF6B39-5CEC-4224-B0D8-FDD259048B94}" dt="2025-04-01T21:13:43.063" v="367" actId="2711"/>
        <pc:sldMkLst>
          <pc:docMk/>
          <pc:sldMk cId="0" sldId="341"/>
        </pc:sldMkLst>
        <pc:spChg chg="mod">
          <ac:chgData name="Gallagher, Darby (CDC/GHC/DGHP)" userId="a845a694-00ae-430c-a73d-6baae6728f31" providerId="ADAL" clId="{5EEF6B39-5CEC-4224-B0D8-FDD259048B94}" dt="2025-04-01T21:13:43.063" v="367" actId="2711"/>
          <ac:spMkLst>
            <pc:docMk/>
            <pc:sldMk cId="0" sldId="341"/>
            <ac:spMk id="1142" creationId="{00000000-0000-0000-0000-000000000000}"/>
          </ac:spMkLst>
        </pc:spChg>
      </pc:sldChg>
      <pc:sldChg chg="modSp mod">
        <pc:chgData name="Gallagher, Darby (CDC/GHC/DGHP)" userId="a845a694-00ae-430c-a73d-6baae6728f31" providerId="ADAL" clId="{5EEF6B39-5CEC-4224-B0D8-FDD259048B94}" dt="2025-04-01T21:14:26.636" v="372" actId="14100"/>
        <pc:sldMkLst>
          <pc:docMk/>
          <pc:sldMk cId="0" sldId="342"/>
        </pc:sldMkLst>
        <pc:spChg chg="mod">
          <ac:chgData name="Gallagher, Darby (CDC/GHC/DGHP)" userId="a845a694-00ae-430c-a73d-6baae6728f31" providerId="ADAL" clId="{5EEF6B39-5CEC-4224-B0D8-FDD259048B94}" dt="2025-04-01T21:14:19.274" v="371" actId="14100"/>
          <ac:spMkLst>
            <pc:docMk/>
            <pc:sldMk cId="0" sldId="342"/>
            <ac:spMk id="1151" creationId="{00000000-0000-0000-0000-000000000000}"/>
          </ac:spMkLst>
        </pc:spChg>
        <pc:cxnChg chg="mod">
          <ac:chgData name="Gallagher, Darby (CDC/GHC/DGHP)" userId="a845a694-00ae-430c-a73d-6baae6728f31" providerId="ADAL" clId="{5EEF6B39-5CEC-4224-B0D8-FDD259048B94}" dt="2025-04-01T21:14:26.636" v="372" actId="14100"/>
          <ac:cxnSpMkLst>
            <pc:docMk/>
            <pc:sldMk cId="0" sldId="342"/>
            <ac:cxnSpMk id="1152" creationId="{00000000-0000-0000-0000-000000000000}"/>
          </ac:cxnSpMkLst>
        </pc:cxnChg>
      </pc:sldChg>
      <pc:sldChg chg="modSp mod modClrScheme chgLayout">
        <pc:chgData name="Gallagher, Darby (CDC/GHC/DGHP)" userId="a845a694-00ae-430c-a73d-6baae6728f31" providerId="ADAL" clId="{5EEF6B39-5CEC-4224-B0D8-FDD259048B94}" dt="2025-04-01T21:25:20.746" v="387" actId="1036"/>
        <pc:sldMkLst>
          <pc:docMk/>
          <pc:sldMk cId="0" sldId="343"/>
        </pc:sldMkLst>
        <pc:spChg chg="mod ord">
          <ac:chgData name="Gallagher, Darby (CDC/GHC/DGHP)" userId="a845a694-00ae-430c-a73d-6baae6728f31" providerId="ADAL" clId="{5EEF6B39-5CEC-4224-B0D8-FDD259048B94}" dt="2025-04-01T21:24:53.483" v="375" actId="700"/>
          <ac:spMkLst>
            <pc:docMk/>
            <pc:sldMk cId="0" sldId="343"/>
            <ac:spMk id="1159" creationId="{00000000-0000-0000-0000-000000000000}"/>
          </ac:spMkLst>
        </pc:spChg>
        <pc:spChg chg="mod ord">
          <ac:chgData name="Gallagher, Darby (CDC/GHC/DGHP)" userId="a845a694-00ae-430c-a73d-6baae6728f31" providerId="ADAL" clId="{5EEF6B39-5CEC-4224-B0D8-FDD259048B94}" dt="2025-04-01T21:25:20.746" v="387" actId="1036"/>
          <ac:spMkLst>
            <pc:docMk/>
            <pc:sldMk cId="0" sldId="343"/>
            <ac:spMk id="1160" creationId="{00000000-0000-0000-0000-000000000000}"/>
          </ac:spMkLst>
        </pc:spChg>
      </pc:sldChg>
      <pc:sldChg chg="modSp mod">
        <pc:chgData name="Gallagher, Darby (CDC/GHC/DGHP)" userId="a845a694-00ae-430c-a73d-6baae6728f31" providerId="ADAL" clId="{5EEF6B39-5CEC-4224-B0D8-FDD259048B94}" dt="2025-04-01T21:25:44.182" v="396" actId="1038"/>
        <pc:sldMkLst>
          <pc:docMk/>
          <pc:sldMk cId="0" sldId="344"/>
        </pc:sldMkLst>
        <pc:spChg chg="mod">
          <ac:chgData name="Gallagher, Darby (CDC/GHC/DGHP)" userId="a845a694-00ae-430c-a73d-6baae6728f31" providerId="ADAL" clId="{5EEF6B39-5CEC-4224-B0D8-FDD259048B94}" dt="2025-04-01T21:25:44.182" v="396" actId="1038"/>
          <ac:spMkLst>
            <pc:docMk/>
            <pc:sldMk cId="0" sldId="344"/>
            <ac:spMk id="1172" creationId="{00000000-0000-0000-0000-000000000000}"/>
          </ac:spMkLst>
        </pc:spChg>
      </pc:sldChg>
      <pc:sldChg chg="modSp mod modClrScheme chgLayout">
        <pc:chgData name="Gallagher, Darby (CDC/GHC/DGHP)" userId="a845a694-00ae-430c-a73d-6baae6728f31" providerId="ADAL" clId="{5EEF6B39-5CEC-4224-B0D8-FDD259048B94}" dt="2025-04-01T21:26:01.846" v="398" actId="700"/>
        <pc:sldMkLst>
          <pc:docMk/>
          <pc:sldMk cId="0" sldId="345"/>
        </pc:sldMkLst>
        <pc:spChg chg="mod ord">
          <ac:chgData name="Gallagher, Darby (CDC/GHC/DGHP)" userId="a845a694-00ae-430c-a73d-6baae6728f31" providerId="ADAL" clId="{5EEF6B39-5CEC-4224-B0D8-FDD259048B94}" dt="2025-04-01T21:26:01.846" v="398" actId="700"/>
          <ac:spMkLst>
            <pc:docMk/>
            <pc:sldMk cId="0" sldId="345"/>
            <ac:spMk id="1183" creationId="{00000000-0000-0000-0000-000000000000}"/>
          </ac:spMkLst>
        </pc:spChg>
        <pc:spChg chg="mod ord">
          <ac:chgData name="Gallagher, Darby (CDC/GHC/DGHP)" userId="a845a694-00ae-430c-a73d-6baae6728f31" providerId="ADAL" clId="{5EEF6B39-5CEC-4224-B0D8-FDD259048B94}" dt="2025-04-01T21:26:01.846" v="398" actId="700"/>
          <ac:spMkLst>
            <pc:docMk/>
            <pc:sldMk cId="0" sldId="345"/>
            <ac:spMk id="1184" creationId="{00000000-0000-0000-0000-000000000000}"/>
          </ac:spMkLst>
        </pc:spChg>
      </pc:sldChg>
      <pc:sldChg chg="modSp mod">
        <pc:chgData name="Gallagher, Darby (CDC/GHC/DGHP)" userId="a845a694-00ae-430c-a73d-6baae6728f31" providerId="ADAL" clId="{5EEF6B39-5CEC-4224-B0D8-FDD259048B94}" dt="2025-04-01T21:26:19.333" v="400" actId="1035"/>
        <pc:sldMkLst>
          <pc:docMk/>
          <pc:sldMk cId="0" sldId="347"/>
        </pc:sldMkLst>
        <pc:spChg chg="mod">
          <ac:chgData name="Gallagher, Darby (CDC/GHC/DGHP)" userId="a845a694-00ae-430c-a73d-6baae6728f31" providerId="ADAL" clId="{5EEF6B39-5CEC-4224-B0D8-FDD259048B94}" dt="2025-04-01T21:26:19.333" v="400" actId="1035"/>
          <ac:spMkLst>
            <pc:docMk/>
            <pc:sldMk cId="0" sldId="347"/>
            <ac:spMk id="1199" creationId="{00000000-0000-0000-0000-000000000000}"/>
          </ac:spMkLst>
        </pc:spChg>
      </pc:sldChg>
      <pc:sldChg chg="modSp mod">
        <pc:chgData name="Gallagher, Darby (CDC/GHC/DGHP)" userId="a845a694-00ae-430c-a73d-6baae6728f31" providerId="ADAL" clId="{5EEF6B39-5CEC-4224-B0D8-FDD259048B94}" dt="2025-04-01T21:26:38.928" v="401" actId="2711"/>
        <pc:sldMkLst>
          <pc:docMk/>
          <pc:sldMk cId="0" sldId="349"/>
        </pc:sldMkLst>
        <pc:spChg chg="mod">
          <ac:chgData name="Gallagher, Darby (CDC/GHC/DGHP)" userId="a845a694-00ae-430c-a73d-6baae6728f31" providerId="ADAL" clId="{5EEF6B39-5CEC-4224-B0D8-FDD259048B94}" dt="2025-04-01T21:26:38.928" v="401" actId="2711"/>
          <ac:spMkLst>
            <pc:docMk/>
            <pc:sldMk cId="0" sldId="349"/>
            <ac:spMk id="1213" creationId="{00000000-0000-0000-0000-000000000000}"/>
          </ac:spMkLst>
        </pc:spChg>
      </pc:sldChg>
      <pc:sldChg chg="modSp mod">
        <pc:chgData name="Gallagher, Darby (CDC/GHC/DGHP)" userId="a845a694-00ae-430c-a73d-6baae6728f31" providerId="ADAL" clId="{5EEF6B39-5CEC-4224-B0D8-FDD259048B94}" dt="2025-04-01T21:26:46.683" v="402" actId="2711"/>
        <pc:sldMkLst>
          <pc:docMk/>
          <pc:sldMk cId="0" sldId="350"/>
        </pc:sldMkLst>
        <pc:spChg chg="mod">
          <ac:chgData name="Gallagher, Darby (CDC/GHC/DGHP)" userId="a845a694-00ae-430c-a73d-6baae6728f31" providerId="ADAL" clId="{5EEF6B39-5CEC-4224-B0D8-FDD259048B94}" dt="2025-04-01T21:26:46.683" v="402" actId="2711"/>
          <ac:spMkLst>
            <pc:docMk/>
            <pc:sldMk cId="0" sldId="350"/>
            <ac:spMk id="1220" creationId="{00000000-0000-0000-0000-000000000000}"/>
          </ac:spMkLst>
        </pc:spChg>
      </pc:sldChg>
      <pc:sldChg chg="modSp mod">
        <pc:chgData name="Gallagher, Darby (CDC/GHC/DGHP)" userId="a845a694-00ae-430c-a73d-6baae6728f31" providerId="ADAL" clId="{5EEF6B39-5CEC-4224-B0D8-FDD259048B94}" dt="2025-04-01T21:26:51.583" v="403" actId="2711"/>
        <pc:sldMkLst>
          <pc:docMk/>
          <pc:sldMk cId="0" sldId="351"/>
        </pc:sldMkLst>
        <pc:spChg chg="mod">
          <ac:chgData name="Gallagher, Darby (CDC/GHC/DGHP)" userId="a845a694-00ae-430c-a73d-6baae6728f31" providerId="ADAL" clId="{5EEF6B39-5CEC-4224-B0D8-FDD259048B94}" dt="2025-04-01T21:26:51.583" v="403" actId="2711"/>
          <ac:spMkLst>
            <pc:docMk/>
            <pc:sldMk cId="0" sldId="351"/>
            <ac:spMk id="1227" creationId="{00000000-0000-0000-0000-000000000000}"/>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title>
      <c:overlay val="0"/>
    </c:title>
    <c:autoTitleDeleted val="0"/>
    <c:plotArea>
      <c:layout>
        <c:manualLayout>
          <c:layoutTarget val="inner"/>
          <c:xMode val="edge"/>
          <c:yMode val="edge"/>
          <c:x val="0.11849006448808867"/>
          <c:y val="6.3425900352793427E-2"/>
          <c:w val="0.85359801488833797"/>
          <c:h val="0.68483412322274895"/>
        </c:manualLayout>
      </c:layout>
      <c:lineChart>
        <c:grouping val="standard"/>
        <c:varyColors val="0"/>
        <c:ser>
          <c:idx val="0"/>
          <c:order val="0"/>
          <c:tx>
            <c:strRef>
              <c:f>Sheet1!$A$2</c:f>
              <c:strCache>
                <c:ptCount val="1"/>
              </c:strCache>
            </c:strRef>
          </c:tx>
          <c:spPr>
            <a:ln>
              <a:noFill/>
            </a:ln>
          </c:spPr>
          <c:marker>
            <c:symbol val="none"/>
          </c:marker>
          <c:cat>
            <c:numRef>
              <c:f>Sheet1!$B$1:$T$1</c:f>
              <c:numCache>
                <c:formatCode>General</c:formatCode>
                <c:ptCount val="19"/>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numCache>
            </c:numRef>
          </c:cat>
          <c:val>
            <c:numRef>
              <c:f>Sheet1!$B$2:$T$2</c:f>
              <c:numCache>
                <c:formatCode>#,##0</c:formatCode>
                <c:ptCount val="19"/>
                <c:pt idx="0">
                  <c:v>9643</c:v>
                </c:pt>
                <c:pt idx="1">
                  <c:v>345</c:v>
                </c:pt>
                <c:pt idx="2">
                  <c:v>2237</c:v>
                </c:pt>
                <c:pt idx="3" formatCode="General">
                  <c:v>312</c:v>
                </c:pt>
                <c:pt idx="4" formatCode="General">
                  <c:v>963</c:v>
                </c:pt>
                <c:pt idx="5" formatCode="General">
                  <c:v>309</c:v>
                </c:pt>
                <c:pt idx="6" formatCode="General">
                  <c:v>508</c:v>
                </c:pt>
                <c:pt idx="7" formatCode="General">
                  <c:v>138</c:v>
                </c:pt>
                <c:pt idx="8" formatCode="General">
                  <c:v>100</c:v>
                </c:pt>
                <c:pt idx="9" formatCode="General">
                  <c:v>100</c:v>
                </c:pt>
                <c:pt idx="10" formatCode="General">
                  <c:v>86</c:v>
                </c:pt>
                <c:pt idx="11" formatCode="General">
                  <c:v>116</c:v>
                </c:pt>
                <c:pt idx="12" formatCode="General">
                  <c:v>44</c:v>
                </c:pt>
                <c:pt idx="13" formatCode="General">
                  <c:v>56</c:v>
                </c:pt>
                <c:pt idx="14" formatCode="General">
                  <c:v>37</c:v>
                </c:pt>
                <c:pt idx="15" formatCode="General">
                  <c:v>66</c:v>
                </c:pt>
                <c:pt idx="16" formatCode="General">
                  <c:v>55</c:v>
                </c:pt>
                <c:pt idx="17" formatCode="General">
                  <c:v>43</c:v>
                </c:pt>
                <c:pt idx="18" formatCode="General">
                  <c:v>132</c:v>
                </c:pt>
              </c:numCache>
            </c:numRef>
          </c:val>
          <c:smooth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FFA4-4443-984E-F66070478FDE}"/>
            </c:ext>
          </c:extLst>
        </c:ser>
        <c:dLbls>
          <c:showLegendKey val="0"/>
          <c:showVal val="0"/>
          <c:showCatName val="0"/>
          <c:showSerName val="0"/>
          <c:showPercent val="0"/>
          <c:showBubbleSize val="0"/>
        </c:dLbls>
        <c:smooth val="0"/>
        <c:axId val="-1434888080"/>
        <c:axId val="-1434889168"/>
      </c:lineChart>
      <c:catAx>
        <c:axId val="-1434888080"/>
        <c:scaling>
          <c:orientation val="minMax"/>
        </c:scaling>
        <c:delete val="0"/>
        <c:axPos val="b"/>
        <c:title>
          <c:tx>
            <c:rich>
              <a:bodyPr/>
              <a:lstStyle/>
              <a:p>
                <a:pPr>
                  <a:defRPr sz="1794" b="0" i="0" u="none" strike="noStrike" baseline="0">
                    <a:solidFill>
                      <a:srgbClr val="000000"/>
                    </a:solidFill>
                    <a:latin typeface="Arial"/>
                    <a:ea typeface="Arial"/>
                    <a:cs typeface="Arial"/>
                  </a:defRPr>
                </a:pPr>
                <a:r>
                  <a:rPr lang="en-US" b="0"/>
                  <a:t>Año</a:t>
                </a:r>
              </a:p>
            </c:rich>
          </c:tx>
          <c:layout>
            <c:manualLayout>
              <c:xMode val="edge"/>
              <c:yMode val="edge"/>
              <c:x val="0.52634006975759084"/>
              <c:y val="0.85183587846973674"/>
            </c:manualLayout>
          </c:layout>
          <c:overlay val="0"/>
        </c:title>
        <c:numFmt formatCode="General" sourceLinked="1"/>
        <c:majorTickMark val="out"/>
        <c:minorTickMark val="none"/>
        <c:tickLblPos val="nextTo"/>
        <c:txPr>
          <a:bodyPr rot="0" vert="horz"/>
          <a:lstStyle/>
          <a:p>
            <a:pPr>
              <a:defRPr/>
            </a:pPr>
            <a:endParaRPr lang="fr-FR"/>
          </a:p>
        </c:txPr>
        <c:crossAx val="-1434889168"/>
        <c:crosses val="autoZero"/>
        <c:auto val="1"/>
        <c:lblAlgn val="ctr"/>
        <c:lblOffset val="100"/>
        <c:tickLblSkip val="5"/>
        <c:tickMarkSkip val="1"/>
        <c:noMultiLvlLbl val="0"/>
      </c:catAx>
      <c:valAx>
        <c:axId val="-1434889168"/>
        <c:scaling>
          <c:orientation val="minMax"/>
          <c:max val="1000"/>
          <c:min val="0"/>
        </c:scaling>
        <c:delete val="0"/>
        <c:axPos val="l"/>
        <c:title>
          <c:tx>
            <c:rich>
              <a:bodyPr/>
              <a:lstStyle/>
              <a:p>
                <a:pPr>
                  <a:defRPr b="0"/>
                </a:pPr>
                <a:r>
                  <a:rPr lang="en-US" b="0"/>
                  <a:t>Número de casos </a:t>
                </a:r>
                <a:r>
                  <a:rPr lang="en-US" b="0" baseline="0"/>
                  <a:t>notificados</a:t>
                </a:r>
              </a:p>
            </c:rich>
          </c:tx>
          <c:overlay val="0"/>
        </c:title>
        <c:numFmt formatCode="#,##0" sourceLinked="1"/>
        <c:majorTickMark val="out"/>
        <c:minorTickMark val="out"/>
        <c:tickLblPos val="nextTo"/>
        <c:txPr>
          <a:bodyPr rot="0" vert="horz"/>
          <a:lstStyle/>
          <a:p>
            <a:pPr>
              <a:defRPr/>
            </a:pPr>
            <a:endParaRPr lang="fr-FR"/>
          </a:p>
        </c:txPr>
        <c:crossAx val="-1434888080"/>
        <c:crosses val="autoZero"/>
        <c:crossBetween val="between"/>
        <c:majorUnit val="200"/>
        <c:minorUnit val="100"/>
      </c:valAx>
      <c:spPr>
        <a:noFill/>
        <a:ln w="25392">
          <a:noFill/>
        </a:ln>
      </c:spPr>
    </c:plotArea>
    <c:plotVisOnly val="1"/>
    <c:dispBlanksAs val="gap"/>
    <c:showDLblsOverMax val="0"/>
  </c:chart>
  <c:txPr>
    <a:bodyPr/>
    <a:lstStyle/>
    <a:p>
      <a:pPr>
        <a:defRPr sz="1798"/>
      </a:pPr>
      <a:endParaRPr lang="fr-F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err="1">
              <a:solidFill>
                <a:schemeClr val="tx1"/>
              </a:solidFill>
              <a:latin typeface="+mn-lt"/>
            </a:rPr>
            <a:t>Detectar</a:t>
          </a:r>
          <a:r>
            <a:rPr lang="en-US" sz="2800" b="1">
              <a:solidFill>
                <a:schemeClr val="tx1"/>
              </a:solidFill>
              <a:latin typeface="+mn-lt"/>
            </a:rPr>
            <a:t>, </a:t>
          </a:r>
          <a:r>
            <a:rPr lang="en-US" sz="2800" b="1" err="1">
              <a:solidFill>
                <a:schemeClr val="tx1"/>
              </a:solidFill>
              <a:latin typeface="+mn-lt"/>
            </a:rPr>
            <a:t>Diagnosticar</a:t>
          </a:r>
          <a:endParaRPr lang="en-US" sz="2800" b="1">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err="1">
              <a:solidFill>
                <a:schemeClr val="tx1"/>
              </a:solidFill>
              <a:latin typeface="+mn-lt"/>
            </a:rPr>
            <a:t>Recolectar</a:t>
          </a:r>
          <a:endParaRPr lang="en-US" sz="2800" b="1">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err="1">
              <a:solidFill>
                <a:schemeClr val="tx1"/>
              </a:solidFill>
              <a:latin typeface="+mn-lt"/>
            </a:rPr>
            <a:t>Compilar</a:t>
          </a:r>
          <a:r>
            <a:rPr lang="en-US" sz="2800" b="1">
              <a:solidFill>
                <a:schemeClr val="tx1"/>
              </a:solidFill>
              <a:latin typeface="+mn-lt"/>
            </a:rPr>
            <a:t>, </a:t>
          </a:r>
          <a:r>
            <a:rPr lang="en-US" sz="2800" b="1" err="1">
              <a:solidFill>
                <a:schemeClr val="tx1"/>
              </a:solidFill>
              <a:latin typeface="+mn-lt"/>
            </a:rPr>
            <a:t>Analizar</a:t>
          </a:r>
          <a:endParaRPr lang="en-US" sz="2800" b="1">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err="1">
              <a:solidFill>
                <a:schemeClr val="tx1"/>
              </a:solidFill>
              <a:latin typeface="+mn-lt"/>
            </a:rPr>
            <a:t>Interpretar</a:t>
          </a:r>
          <a:endParaRPr lang="en-US" sz="2800" b="1">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err="1">
              <a:solidFill>
                <a:schemeClr val="tx1"/>
              </a:solidFill>
              <a:latin typeface="+mn-lt"/>
            </a:rPr>
            <a:t>Actuar</a:t>
          </a:r>
          <a:endParaRPr lang="en-US" sz="2800" b="1">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err="1">
              <a:solidFill>
                <a:schemeClr val="tx1"/>
              </a:solidFill>
              <a:latin typeface="+mn-lt"/>
            </a:rPr>
            <a:t>Comunicar</a:t>
          </a:r>
          <a:endParaRPr lang="en-US" sz="2800" b="1">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err="1">
              <a:solidFill>
                <a:schemeClr val="tx1"/>
              </a:solidFill>
              <a:latin typeface="+mn-lt"/>
            </a:rPr>
            <a:t>Detectar</a:t>
          </a:r>
          <a:r>
            <a:rPr lang="en-US" sz="2800" b="1">
              <a:solidFill>
                <a:schemeClr val="tx1"/>
              </a:solidFill>
              <a:latin typeface="+mn-lt"/>
            </a:rPr>
            <a:t>, </a:t>
          </a:r>
          <a:r>
            <a:rPr lang="en-US" sz="2800" b="1" err="1">
              <a:solidFill>
                <a:schemeClr val="tx1"/>
              </a:solidFill>
              <a:latin typeface="+mn-lt"/>
            </a:rPr>
            <a:t>Diagnosticar</a:t>
          </a:r>
          <a:endParaRPr lang="en-US" sz="2800" b="1">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err="1">
              <a:solidFill>
                <a:schemeClr val="tx1"/>
              </a:solidFill>
              <a:latin typeface="+mn-lt"/>
            </a:rPr>
            <a:t>Recolectar</a:t>
          </a:r>
          <a:endParaRPr lang="en-US" sz="2800" b="1">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err="1">
              <a:solidFill>
                <a:schemeClr val="tx1"/>
              </a:solidFill>
              <a:latin typeface="+mn-lt"/>
            </a:rPr>
            <a:t>Compilar</a:t>
          </a:r>
          <a:r>
            <a:rPr lang="en-US" sz="2800" b="1">
              <a:solidFill>
                <a:schemeClr val="tx1"/>
              </a:solidFill>
              <a:latin typeface="+mn-lt"/>
            </a:rPr>
            <a:t>, </a:t>
          </a:r>
          <a:r>
            <a:rPr lang="en-US" sz="2800" b="1" err="1">
              <a:solidFill>
                <a:schemeClr val="tx1"/>
              </a:solidFill>
              <a:latin typeface="+mn-lt"/>
            </a:rPr>
            <a:t>Analizar</a:t>
          </a:r>
          <a:endParaRPr lang="en-US" sz="2800" b="1">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err="1">
              <a:solidFill>
                <a:schemeClr val="tx1"/>
              </a:solidFill>
              <a:latin typeface="+mn-lt"/>
            </a:rPr>
            <a:t>Interpretar</a:t>
          </a:r>
          <a:endParaRPr lang="en-US" sz="2800" b="1">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err="1">
              <a:solidFill>
                <a:schemeClr val="tx1"/>
              </a:solidFill>
              <a:latin typeface="+mn-lt"/>
            </a:rPr>
            <a:t>Actuar</a:t>
          </a:r>
          <a:endParaRPr lang="en-US" sz="2800" b="1">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err="1">
              <a:solidFill>
                <a:schemeClr val="tx1"/>
              </a:solidFill>
              <a:latin typeface="+mn-lt"/>
            </a:rPr>
            <a:t>Comunicar</a:t>
          </a:r>
          <a:endParaRPr lang="en-US" sz="2800" b="1">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err="1">
              <a:solidFill>
                <a:schemeClr val="tx1"/>
              </a:solidFill>
              <a:latin typeface="+mn-lt"/>
            </a:rPr>
            <a:t>Detectar</a:t>
          </a:r>
          <a:r>
            <a:rPr lang="en-US" sz="2800" b="1" kern="1200">
              <a:solidFill>
                <a:schemeClr val="tx1"/>
              </a:solidFill>
              <a:latin typeface="+mn-lt"/>
            </a:rPr>
            <a:t>, </a:t>
          </a:r>
          <a:r>
            <a:rPr lang="en-US" sz="2800" b="1" kern="1200" err="1">
              <a:solidFill>
                <a:schemeClr val="tx1"/>
              </a:solidFill>
              <a:latin typeface="+mn-lt"/>
            </a:rPr>
            <a:t>Diagnosticar</a:t>
          </a:r>
          <a:endParaRPr lang="en-US" sz="2800" b="1" kern="1200">
            <a:solidFill>
              <a:schemeClr val="tx1"/>
            </a:solidFill>
            <a:latin typeface="+mn-lt"/>
          </a:endParaRP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err="1">
              <a:solidFill>
                <a:schemeClr val="tx1"/>
              </a:solidFill>
              <a:latin typeface="+mn-lt"/>
            </a:rPr>
            <a:t>Recolectar</a:t>
          </a:r>
          <a:endParaRPr lang="en-US" sz="2800" b="1" kern="1200">
            <a:solidFill>
              <a:schemeClr val="tx1"/>
            </a:solidFill>
            <a:latin typeface="+mn-lt"/>
          </a:endParaRP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err="1">
              <a:solidFill>
                <a:schemeClr val="tx1"/>
              </a:solidFill>
              <a:latin typeface="+mn-lt"/>
            </a:rPr>
            <a:t>Compilar</a:t>
          </a:r>
          <a:r>
            <a:rPr lang="en-US" sz="2800" b="1" kern="1200">
              <a:solidFill>
                <a:schemeClr val="tx1"/>
              </a:solidFill>
              <a:latin typeface="+mn-lt"/>
            </a:rPr>
            <a:t>, </a:t>
          </a:r>
          <a:r>
            <a:rPr lang="en-US" sz="2800" b="1" kern="1200" err="1">
              <a:solidFill>
                <a:schemeClr val="tx1"/>
              </a:solidFill>
              <a:latin typeface="+mn-lt"/>
            </a:rPr>
            <a:t>Analizar</a:t>
          </a:r>
          <a:endParaRPr lang="en-US" sz="2800" b="1" kern="1200">
            <a:solidFill>
              <a:schemeClr val="tx1"/>
            </a:solidFill>
            <a:latin typeface="+mn-lt"/>
          </a:endParaRP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err="1">
              <a:solidFill>
                <a:schemeClr val="tx1"/>
              </a:solidFill>
              <a:latin typeface="+mn-lt"/>
            </a:rPr>
            <a:t>Interpretar</a:t>
          </a:r>
          <a:endParaRPr lang="en-US" sz="2800" b="1" kern="1200">
            <a:solidFill>
              <a:schemeClr val="tx1"/>
            </a:solidFill>
            <a:latin typeface="+mn-lt"/>
          </a:endParaRP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err="1">
              <a:solidFill>
                <a:schemeClr val="tx1"/>
              </a:solidFill>
              <a:latin typeface="+mn-lt"/>
            </a:rPr>
            <a:t>Comunicar</a:t>
          </a:r>
          <a:endParaRPr lang="en-US" sz="2800" b="1" kern="1200">
            <a:solidFill>
              <a:schemeClr val="tx1"/>
            </a:solidFill>
            <a:latin typeface="+mn-lt"/>
          </a:endParaRP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err="1">
              <a:solidFill>
                <a:schemeClr val="tx1"/>
              </a:solidFill>
              <a:latin typeface="+mn-lt"/>
            </a:rPr>
            <a:t>Actuar</a:t>
          </a:r>
          <a:endParaRPr lang="en-US" sz="2800" b="1" kern="1200">
            <a:solidFill>
              <a:schemeClr val="tx1"/>
            </a:solidFill>
            <a:latin typeface="+mn-lt"/>
          </a:endParaRP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err="1">
              <a:solidFill>
                <a:schemeClr val="tx1"/>
              </a:solidFill>
              <a:latin typeface="+mn-lt"/>
            </a:rPr>
            <a:t>Detectar</a:t>
          </a:r>
          <a:r>
            <a:rPr lang="en-US" sz="2800" b="1" kern="1200">
              <a:solidFill>
                <a:schemeClr val="tx1"/>
              </a:solidFill>
              <a:latin typeface="+mn-lt"/>
            </a:rPr>
            <a:t>, </a:t>
          </a:r>
          <a:r>
            <a:rPr lang="en-US" sz="2800" b="1" kern="1200" err="1">
              <a:solidFill>
                <a:schemeClr val="tx1"/>
              </a:solidFill>
              <a:latin typeface="+mn-lt"/>
            </a:rPr>
            <a:t>Diagnosticar</a:t>
          </a:r>
          <a:endParaRPr lang="en-US" sz="2800" b="1" kern="1200">
            <a:solidFill>
              <a:schemeClr val="tx1"/>
            </a:solidFill>
            <a:latin typeface="+mn-lt"/>
          </a:endParaRP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err="1">
              <a:solidFill>
                <a:schemeClr val="tx1"/>
              </a:solidFill>
              <a:latin typeface="+mn-lt"/>
            </a:rPr>
            <a:t>Recolectar</a:t>
          </a:r>
          <a:endParaRPr lang="en-US" sz="2800" b="1" kern="1200">
            <a:solidFill>
              <a:schemeClr val="tx1"/>
            </a:solidFill>
            <a:latin typeface="+mn-lt"/>
          </a:endParaRP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err="1">
              <a:solidFill>
                <a:schemeClr val="tx1"/>
              </a:solidFill>
              <a:latin typeface="+mn-lt"/>
            </a:rPr>
            <a:t>Compilar</a:t>
          </a:r>
          <a:r>
            <a:rPr lang="en-US" sz="2800" b="1" kern="1200">
              <a:solidFill>
                <a:schemeClr val="tx1"/>
              </a:solidFill>
              <a:latin typeface="+mn-lt"/>
            </a:rPr>
            <a:t>, </a:t>
          </a:r>
          <a:r>
            <a:rPr lang="en-US" sz="2800" b="1" kern="1200" err="1">
              <a:solidFill>
                <a:schemeClr val="tx1"/>
              </a:solidFill>
              <a:latin typeface="+mn-lt"/>
            </a:rPr>
            <a:t>Analizar</a:t>
          </a:r>
          <a:endParaRPr lang="en-US" sz="2800" b="1" kern="1200">
            <a:solidFill>
              <a:schemeClr val="tx1"/>
            </a:solidFill>
            <a:latin typeface="+mn-lt"/>
          </a:endParaRP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err="1">
              <a:solidFill>
                <a:schemeClr val="tx1"/>
              </a:solidFill>
              <a:latin typeface="+mn-lt"/>
            </a:rPr>
            <a:t>Interpretar</a:t>
          </a:r>
          <a:endParaRPr lang="en-US" sz="2800" b="1" kern="1200">
            <a:solidFill>
              <a:schemeClr val="tx1"/>
            </a:solidFill>
            <a:latin typeface="+mn-lt"/>
          </a:endParaRP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err="1">
              <a:solidFill>
                <a:schemeClr val="tx1"/>
              </a:solidFill>
              <a:latin typeface="+mn-lt"/>
            </a:rPr>
            <a:t>Comunicar</a:t>
          </a:r>
          <a:endParaRPr lang="en-US" sz="2800" b="1" kern="1200">
            <a:solidFill>
              <a:schemeClr val="tx1"/>
            </a:solidFill>
            <a:latin typeface="+mn-lt"/>
          </a:endParaRP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err="1">
              <a:solidFill>
                <a:schemeClr val="tx1"/>
              </a:solidFill>
              <a:latin typeface="+mn-lt"/>
            </a:rPr>
            <a:t>Actuar</a:t>
          </a:r>
          <a:endParaRPr lang="en-US" sz="2800" b="1" kern="1200">
            <a:solidFill>
              <a:schemeClr val="tx1"/>
            </a:solidFill>
            <a:latin typeface="+mn-lt"/>
          </a:endParaRPr>
        </a:p>
      </dsp:txBody>
      <dsp:txXfrm>
        <a:off x="54658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8475" cy="465138"/>
          </a:xfrm>
          <a:prstGeom prst="rect">
            <a:avLst/>
          </a:prstGeom>
          <a:noFill/>
          <a:ln>
            <a:noFill/>
          </a:ln>
        </p:spPr>
        <p:txBody>
          <a:bodyPr spcFirstLastPara="1" wrap="square" lIns="93150" tIns="46575" rIns="93150" bIns="46575" anchor="t"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338" y="0"/>
            <a:ext cx="3038475" cy="465138"/>
          </a:xfrm>
          <a:prstGeom prst="rect">
            <a:avLst/>
          </a:prstGeom>
          <a:noFill/>
          <a:ln>
            <a:noFill/>
          </a:ln>
        </p:spPr>
        <p:txBody>
          <a:bodyPr spcFirstLastPara="1" wrap="square" lIns="93150" tIns="46575" rIns="93150" bIns="46575" anchor="t" anchorCtr="0">
            <a:noAutofit/>
          </a:bodyPr>
          <a:lstStyle>
            <a:lvl1pPr marR="0" lvl="0" algn="r" rtl="0">
              <a:lnSpc>
                <a:spcPct val="100000"/>
              </a:lnSpc>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675"/>
            <a:ext cx="3038475" cy="465138"/>
          </a:xfrm>
          <a:prstGeom prst="rect">
            <a:avLst/>
          </a:prstGeom>
          <a:noFill/>
          <a:ln>
            <a:noFill/>
          </a:ln>
        </p:spPr>
        <p:txBody>
          <a:bodyPr spcFirstLastPara="1" wrap="square" lIns="93150" tIns="46575" rIns="93150" bIns="46575" anchor="b"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rtl="0">
              <a:lnSpc>
                <a:spcPct val="100000"/>
              </a:lnSpc>
              <a:spcBef>
                <a:spcPts val="0"/>
              </a:spcBef>
              <a:spcAft>
                <a:spcPts val="0"/>
              </a:spcAft>
              <a:buNone/>
            </a:pPr>
            <a:fld id="{00000000-1234-1234-1234-123412341234}" type="slidenum">
              <a:rPr lang="es-E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00" name="Google Shape;300;p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marR="0" lvl="0" indent="0" algn="l" rtl="0">
              <a:lnSpc>
                <a:spcPct val="100000"/>
              </a:lnSpc>
              <a:spcBef>
                <a:spcPts val="360"/>
              </a:spcBef>
              <a:spcAft>
                <a:spcPts val="0"/>
              </a:spcAft>
              <a:buClr>
                <a:schemeClr val="dk1"/>
              </a:buClr>
              <a:buSzPts val="1200"/>
              <a:buFont typeface="Arial"/>
              <a:buNone/>
            </a:pPr>
            <a:endParaRPr sz="1200" b="1">
              <a:latin typeface="Arial"/>
              <a:ea typeface="Arial"/>
              <a:cs typeface="Arial"/>
              <a:sym typeface="Arial"/>
            </a:endParaRPr>
          </a:p>
          <a:p>
            <a:pPr marL="171450" marR="0" lvl="0" indent="-171450" algn="l" rtl="0">
              <a:lnSpc>
                <a:spcPct val="100000"/>
              </a:lnSpc>
              <a:spcBef>
                <a:spcPts val="360"/>
              </a:spcBef>
              <a:spcAft>
                <a:spcPts val="0"/>
              </a:spcAft>
              <a:buClr>
                <a:schemeClr val="dk1"/>
              </a:buClr>
              <a:buSzPts val="1200"/>
              <a:buFont typeface="Noto Sans Symbols"/>
              <a:buChar char="❖"/>
            </a:pPr>
            <a:r>
              <a:rPr lang="es-ES" sz="1200" i="1">
                <a:latin typeface="Arial"/>
                <a:ea typeface="Arial"/>
                <a:cs typeface="Arial"/>
                <a:sym typeface="Arial"/>
              </a:rPr>
              <a:t>Siéntase en la libertad de modificar esta presentación  según sea necesario para adaptarla a su contexto local. Si se hicieron modificaciones, por favor indicarlo usando este enunciado: </a:t>
            </a:r>
            <a:r>
              <a:rPr lang="es-ES" sz="1200" b="1" i="1">
                <a:latin typeface="Arial"/>
                <a:ea typeface="Arial"/>
                <a:cs typeface="Arial"/>
                <a:sym typeface="Arial"/>
              </a:rPr>
              <a:t>"Esta presentación ha sido modificada en parte de la versión original de los CDC"</a:t>
            </a:r>
            <a:r>
              <a:rPr lang="es-ES" sz="1200" i="1">
                <a:latin typeface="Arial"/>
                <a:ea typeface="Arial"/>
                <a:cs typeface="Arial"/>
                <a:sym typeface="Arial"/>
              </a:rPr>
              <a:t> en esta diapositiva.</a:t>
            </a:r>
            <a:endParaRPr sz="1200" b="1">
              <a:solidFill>
                <a:schemeClr val="dk1"/>
              </a:solidFill>
              <a:latin typeface="Arial"/>
              <a:ea typeface="Arial"/>
              <a:cs typeface="Arial"/>
              <a:sym typeface="Arial"/>
            </a:endParaRPr>
          </a:p>
          <a:p>
            <a:pPr marL="0" marR="0" lvl="0" indent="0" algn="l" rtl="0">
              <a:lnSpc>
                <a:spcPct val="100000"/>
              </a:lnSpc>
              <a:spcBef>
                <a:spcPts val="360"/>
              </a:spcBef>
              <a:spcAft>
                <a:spcPts val="0"/>
              </a:spcAft>
              <a:buClr>
                <a:schemeClr val="dk1"/>
              </a:buClr>
              <a:buSzPts val="1200"/>
              <a:buFont typeface="Arial"/>
              <a:buNone/>
            </a:pPr>
            <a:endParaRPr sz="1200" b="1" i="1">
              <a:latin typeface="Arial"/>
              <a:ea typeface="Arial"/>
              <a:cs typeface="Arial"/>
              <a:sym typeface="Arial"/>
            </a:endParaRPr>
          </a:p>
          <a:p>
            <a:pPr marL="171450" marR="0" lvl="0" indent="-171450" algn="l" rtl="0">
              <a:lnSpc>
                <a:spcPct val="100000"/>
              </a:lnSpc>
              <a:spcBef>
                <a:spcPts val="360"/>
              </a:spcBef>
              <a:spcAft>
                <a:spcPts val="0"/>
              </a:spcAft>
              <a:buClr>
                <a:schemeClr val="dk1"/>
              </a:buClr>
              <a:buSzPts val="1200"/>
              <a:buFont typeface="Noto Sans Symbols"/>
              <a:buChar char="❖"/>
            </a:pPr>
            <a:r>
              <a:rPr lang="es-ES" sz="1200" b="1" i="1">
                <a:latin typeface="Arial"/>
                <a:ea typeface="Arial"/>
                <a:cs typeface="Arial"/>
                <a:sym typeface="Arial"/>
              </a:rPr>
              <a:t>Hay dos maneras de conducir esta sesión:</a:t>
            </a:r>
            <a:endParaRPr/>
          </a:p>
          <a:p>
            <a:pPr marL="685800" marR="0" lvl="1" indent="-228600" algn="l" rtl="0">
              <a:lnSpc>
                <a:spcPct val="100000"/>
              </a:lnSpc>
              <a:spcBef>
                <a:spcPts val="360"/>
              </a:spcBef>
              <a:spcAft>
                <a:spcPts val="0"/>
              </a:spcAft>
              <a:buClr>
                <a:schemeClr val="dk1"/>
              </a:buClr>
              <a:buSzPts val="1200"/>
              <a:buFont typeface="Calibri"/>
              <a:buAutoNum type="arabicPeriod"/>
            </a:pPr>
            <a:r>
              <a:rPr lang="es-ES" sz="1200" b="0" i="1">
                <a:latin typeface="Arial"/>
                <a:ea typeface="Arial"/>
                <a:cs typeface="Arial"/>
                <a:sym typeface="Arial"/>
              </a:rPr>
              <a:t>Los instructores experimentados pueden proyectar Microsoft Excel y realizar las distintas acciones en tiempo real, de modo que los participantes puedan observarlas y luego seguirlas en su hoja de práctica.</a:t>
            </a:r>
            <a:endParaRPr/>
          </a:p>
          <a:p>
            <a:pPr marL="685800" marR="0" lvl="1" indent="-228600" algn="l" rtl="0">
              <a:lnSpc>
                <a:spcPct val="100000"/>
              </a:lnSpc>
              <a:spcBef>
                <a:spcPts val="360"/>
              </a:spcBef>
              <a:spcAft>
                <a:spcPts val="0"/>
              </a:spcAft>
              <a:buClr>
                <a:schemeClr val="dk1"/>
              </a:buClr>
              <a:buSzPts val="1200"/>
              <a:buFont typeface="Calibri"/>
              <a:buAutoNum type="arabicPeriod"/>
            </a:pPr>
            <a:r>
              <a:rPr lang="es-ES" sz="1200" b="0" i="1">
                <a:latin typeface="Arial"/>
                <a:ea typeface="Arial"/>
                <a:cs typeface="Arial"/>
                <a:sym typeface="Arial"/>
              </a:rPr>
              <a:t>Los profesores menos experimentados pueden proyectar la presentación en Microsoft </a:t>
            </a:r>
            <a:r>
              <a:rPr lang="es-ES" sz="1200" b="0" i="1" err="1">
                <a:latin typeface="Arial"/>
                <a:ea typeface="Arial"/>
                <a:cs typeface="Arial"/>
                <a:sym typeface="Arial"/>
              </a:rPr>
              <a:t>Power</a:t>
            </a:r>
            <a:r>
              <a:rPr lang="es-ES" sz="1200" b="0" i="1">
                <a:latin typeface="Arial"/>
                <a:ea typeface="Arial"/>
                <a:cs typeface="Arial"/>
                <a:sym typeface="Arial"/>
              </a:rPr>
              <a:t> Point y repasar las diapositivas como se hace con los demás temas. </a:t>
            </a:r>
            <a:endParaRPr/>
          </a:p>
          <a:p>
            <a:pPr marL="457200" marR="0" lvl="1" indent="0" algn="l" rtl="0">
              <a:lnSpc>
                <a:spcPct val="100000"/>
              </a:lnSpc>
              <a:spcBef>
                <a:spcPts val="360"/>
              </a:spcBef>
              <a:spcAft>
                <a:spcPts val="0"/>
              </a:spcAft>
              <a:buClr>
                <a:schemeClr val="dk1"/>
              </a:buClr>
              <a:buSzPts val="1200"/>
              <a:buFont typeface="Noto Sans Symbols"/>
              <a:buNone/>
            </a:pPr>
            <a:endParaRPr sz="1200" b="1" i="1">
              <a:latin typeface="Arial"/>
              <a:ea typeface="Arial"/>
              <a:cs typeface="Arial"/>
              <a:sym typeface="Arial"/>
            </a:endParaRPr>
          </a:p>
          <a:p>
            <a:pPr marL="171450" marR="0" lvl="0" indent="-171450" algn="l" rtl="0">
              <a:lnSpc>
                <a:spcPct val="100000"/>
              </a:lnSpc>
              <a:spcBef>
                <a:spcPts val="360"/>
              </a:spcBef>
              <a:spcAft>
                <a:spcPts val="0"/>
              </a:spcAft>
              <a:buClr>
                <a:schemeClr val="dk1"/>
              </a:buClr>
              <a:buSzPts val="1200"/>
              <a:buFont typeface="Noto Sans Symbols"/>
              <a:buChar char="❖"/>
            </a:pPr>
            <a:r>
              <a:rPr lang="es-ES" sz="1200" b="1" i="1">
                <a:latin typeface="Arial"/>
                <a:ea typeface="Arial"/>
                <a:cs typeface="Arial"/>
                <a:sym typeface="Arial"/>
              </a:rPr>
              <a:t>El Instructor necesita:</a:t>
            </a:r>
            <a:endParaRPr/>
          </a:p>
          <a:p>
            <a:pPr marL="628650" marR="0" lvl="1" indent="-171450" algn="l" rtl="0">
              <a:lnSpc>
                <a:spcPct val="100000"/>
              </a:lnSpc>
              <a:spcBef>
                <a:spcPts val="360"/>
              </a:spcBef>
              <a:spcAft>
                <a:spcPts val="0"/>
              </a:spcAft>
              <a:buClr>
                <a:schemeClr val="dk1"/>
              </a:buClr>
              <a:buSzPts val="1200"/>
              <a:buFont typeface="Courier New"/>
              <a:buChar char="o"/>
            </a:pPr>
            <a:r>
              <a:rPr lang="es-ES" sz="1200" b="0" i="1">
                <a:latin typeface="Arial"/>
                <a:ea typeface="Arial"/>
                <a:cs typeface="Arial"/>
                <a:sym typeface="Arial"/>
              </a:rPr>
              <a:t>Tener como mínimo un nivel de experiencia intermedio con Microsoft Excel 2021®.</a:t>
            </a:r>
            <a:endParaRPr/>
          </a:p>
          <a:p>
            <a:pPr marL="628650" marR="0" lvl="1" indent="-171450" algn="l" rtl="0">
              <a:lnSpc>
                <a:spcPct val="100000"/>
              </a:lnSpc>
              <a:spcBef>
                <a:spcPts val="360"/>
              </a:spcBef>
              <a:spcAft>
                <a:spcPts val="0"/>
              </a:spcAft>
              <a:buClr>
                <a:schemeClr val="dk1"/>
              </a:buClr>
              <a:buSzPts val="1200"/>
              <a:buFont typeface="Courier New"/>
              <a:buChar char="o"/>
            </a:pPr>
            <a:r>
              <a:rPr lang="es-ES" sz="1200" b="0" i="1">
                <a:latin typeface="Arial"/>
                <a:ea typeface="Arial"/>
                <a:cs typeface="Arial"/>
                <a:sym typeface="Arial"/>
              </a:rPr>
              <a:t>Comprender los requisitos laborales de los trabajadores de vigilancia de datos de salud pública a nivel distrital.</a:t>
            </a:r>
            <a:endParaRPr/>
          </a:p>
          <a:p>
            <a:pPr marL="628650" marR="0" lvl="1" indent="-171450" algn="l" rtl="0">
              <a:lnSpc>
                <a:spcPct val="100000"/>
              </a:lnSpc>
              <a:spcBef>
                <a:spcPts val="360"/>
              </a:spcBef>
              <a:spcAft>
                <a:spcPts val="0"/>
              </a:spcAft>
              <a:buClr>
                <a:schemeClr val="dk1"/>
              </a:buClr>
              <a:buSzPts val="1200"/>
              <a:buFont typeface="Courier New"/>
              <a:buChar char="o"/>
            </a:pPr>
            <a:r>
              <a:rPr lang="es-ES" sz="1200" b="0" i="1">
                <a:latin typeface="Arial"/>
                <a:ea typeface="Arial"/>
                <a:cs typeface="Arial"/>
                <a:sym typeface="Arial"/>
              </a:rPr>
              <a:t>Estar familiarizado con el plan de estudios del FETP-</a:t>
            </a:r>
            <a:r>
              <a:rPr lang="es-ES" sz="1200" b="0" i="1" err="1">
                <a:latin typeface="Arial"/>
                <a:ea typeface="Arial"/>
                <a:cs typeface="Arial"/>
                <a:sym typeface="Arial"/>
              </a:rPr>
              <a:t>Frontline</a:t>
            </a:r>
            <a:r>
              <a:rPr lang="es-ES" sz="1200" b="0" i="1">
                <a:latin typeface="Arial"/>
                <a:ea typeface="Arial"/>
                <a:cs typeface="Arial"/>
                <a:sym typeface="Arial"/>
              </a:rPr>
              <a:t>.</a:t>
            </a:r>
            <a:endParaRPr/>
          </a:p>
          <a:p>
            <a:pPr marL="0" marR="0" lvl="0" indent="0" algn="l" rtl="0">
              <a:lnSpc>
                <a:spcPct val="100000"/>
              </a:lnSpc>
              <a:spcBef>
                <a:spcPts val="360"/>
              </a:spcBef>
              <a:spcAft>
                <a:spcPts val="0"/>
              </a:spcAft>
              <a:buClr>
                <a:schemeClr val="dk1"/>
              </a:buClr>
              <a:buSzPts val="1200"/>
              <a:buFont typeface="Arial"/>
              <a:buNone/>
            </a:pPr>
            <a:endParaRPr sz="1200">
              <a:latin typeface="Arial"/>
              <a:ea typeface="Arial"/>
              <a:cs typeface="Arial"/>
              <a:sym typeface="Arial"/>
            </a:endParaRPr>
          </a:p>
          <a:p>
            <a:pPr marL="171450" marR="0" lvl="0" indent="-171450" algn="l" rtl="0">
              <a:lnSpc>
                <a:spcPct val="100000"/>
              </a:lnSpc>
              <a:spcBef>
                <a:spcPts val="360"/>
              </a:spcBef>
              <a:spcAft>
                <a:spcPts val="0"/>
              </a:spcAft>
              <a:buClr>
                <a:schemeClr val="dk1"/>
              </a:buClr>
              <a:buSzPts val="1200"/>
              <a:buFont typeface="Noto Sans Symbols"/>
              <a:buChar char="❖"/>
            </a:pPr>
            <a:r>
              <a:rPr lang="es-ES" sz="1200" b="1" i="1">
                <a:latin typeface="Arial"/>
                <a:ea typeface="Arial"/>
                <a:cs typeface="Arial"/>
                <a:sym typeface="Arial"/>
              </a:rPr>
              <a:t>Los alumnos utilizarán el cuaderno de trabajo de Microsoft Excel titulado "</a:t>
            </a:r>
            <a:r>
              <a:rPr lang="en-US" sz="1800" b="1">
                <a:effectLst/>
                <a:latin typeface="Aptos" panose="020B0004020202020204" pitchFamily="34" charset="0"/>
                <a:ea typeface="Aptos" panose="020B0004020202020204" pitchFamily="34" charset="0"/>
                <a:cs typeface="Aptos" panose="020B0004020202020204" pitchFamily="34" charset="0"/>
              </a:rPr>
              <a:t>FETPF3.0_Taller1_PP13_ES_Excel_Ejercicio.xlsx” </a:t>
            </a:r>
            <a:r>
              <a:rPr lang="es-ES" sz="1200" b="1" i="1">
                <a:latin typeface="Arial"/>
                <a:ea typeface="Arial"/>
                <a:cs typeface="Arial"/>
                <a:sym typeface="Arial"/>
              </a:rPr>
              <a:t>del participante para datos complementarios". Deberán descargarlo en sus computadoras portátiles y abrirlo antes de comenzar la clase. Los alumnos que trabajen con una versión diferente de Excel probablemente encontrarán algunas diferencias en la interfaz de usuario. </a:t>
            </a:r>
            <a:r>
              <a:rPr lang="es-ES" sz="1200" b="1" i="1" u="sng">
                <a:latin typeface="Arial"/>
                <a:ea typeface="Arial"/>
                <a:cs typeface="Arial"/>
                <a:sym typeface="Arial"/>
              </a:rPr>
              <a:t>Esta sesión está diseñada utilizando Microsoft Excel 2021®</a:t>
            </a:r>
            <a:r>
              <a:rPr lang="es-ES" sz="1200" b="1" i="1">
                <a:latin typeface="Arial"/>
                <a:ea typeface="Arial"/>
                <a:cs typeface="Arial"/>
                <a:sym typeface="Arial"/>
              </a:rPr>
              <a:t>, por lo que puede haber algunas pequeñas diferencias si se utiliza una versión diferente de Excel.</a:t>
            </a:r>
            <a:endParaRPr/>
          </a:p>
          <a:p>
            <a:pPr marL="0" marR="0" lvl="0" indent="0" algn="l" rtl="0">
              <a:lnSpc>
                <a:spcPct val="100000"/>
              </a:lnSpc>
              <a:spcBef>
                <a:spcPts val="360"/>
              </a:spcBef>
              <a:spcAft>
                <a:spcPts val="0"/>
              </a:spcAft>
              <a:buClr>
                <a:schemeClr val="dk1"/>
              </a:buClr>
              <a:buSzPts val="1200"/>
              <a:buFont typeface="Arial"/>
              <a:buNone/>
            </a:pPr>
            <a:endParaRPr sz="1200" b="1" i="1">
              <a:latin typeface="Arial"/>
              <a:ea typeface="Arial"/>
              <a:cs typeface="Arial"/>
              <a:sym typeface="Arial"/>
            </a:endParaRPr>
          </a:p>
          <a:p>
            <a:pPr marL="171450" marR="0" lvl="0" indent="-171450" algn="l" rtl="0">
              <a:lnSpc>
                <a:spcPct val="100000"/>
              </a:lnSpc>
              <a:spcBef>
                <a:spcPts val="360"/>
              </a:spcBef>
              <a:spcAft>
                <a:spcPts val="0"/>
              </a:spcAft>
              <a:buClr>
                <a:schemeClr val="dk1"/>
              </a:buClr>
              <a:buSzPts val="1200"/>
              <a:buFont typeface="Noto Sans Symbols"/>
              <a:buChar char="❖"/>
            </a:pPr>
            <a:r>
              <a:rPr lang="es-ES" sz="1200" b="1" i="1">
                <a:latin typeface="Arial"/>
                <a:ea typeface="Arial"/>
                <a:cs typeface="Arial"/>
                <a:sym typeface="Arial"/>
              </a:rPr>
              <a:t>Tiempo estimado para la presentación y práctica de Excel: 4h y 40min</a:t>
            </a:r>
            <a:endParaRPr/>
          </a:p>
          <a:p>
            <a:pPr marL="0" lvl="0" indent="0" algn="l" rtl="0">
              <a:spcBef>
                <a:spcPts val="360"/>
              </a:spcBef>
              <a:spcAft>
                <a:spcPts val="0"/>
              </a:spcAft>
              <a:buNone/>
            </a:pPr>
            <a:endParaRPr>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 </a:t>
            </a:r>
            <a:r>
              <a:rPr lang="es-ES">
                <a:latin typeface="Arial"/>
                <a:ea typeface="Arial"/>
                <a:cs typeface="Arial"/>
                <a:sym typeface="Arial"/>
              </a:rPr>
              <a:t>Bienvenido a Introducción a MS Excel. Esta sesión dará una introducción a los participantes de FETP-</a:t>
            </a:r>
            <a:r>
              <a:rPr lang="es-ES" err="1">
                <a:latin typeface="Arial"/>
                <a:ea typeface="Arial"/>
                <a:cs typeface="Arial"/>
                <a:sym typeface="Arial"/>
              </a:rPr>
              <a:t>Frontline</a:t>
            </a:r>
            <a:r>
              <a:rPr lang="es-ES">
                <a:latin typeface="Arial"/>
                <a:ea typeface="Arial"/>
                <a:cs typeface="Arial"/>
                <a:sym typeface="Arial"/>
              </a:rPr>
              <a:t> a la interfaz y las características clave de Microsoft Excel 2021®, en particular las que se utilizan comúnmente para organizar y resumir datos de vigilancia y brotes epidémicos. Este documento no pretende demostrar todas las características y funcionalidades de Microsoft Excel 2021®. Para obtener más información, consulte el Manual de ayuda integral en línea (https://support.microsoft.com/en-us/excel).</a:t>
            </a:r>
            <a:endParaRPr/>
          </a:p>
          <a:p>
            <a:pPr marL="0" lvl="0" indent="0" algn="l" rtl="0">
              <a:spcBef>
                <a:spcPts val="360"/>
              </a:spcBef>
              <a:spcAft>
                <a:spcPts val="0"/>
              </a:spcAft>
              <a:buNone/>
            </a:pPr>
            <a:endParaRPr>
              <a:latin typeface="Arial"/>
              <a:ea typeface="Arial"/>
              <a:cs typeface="Arial"/>
              <a:sym typeface="Arial"/>
            </a:endParaRPr>
          </a:p>
          <a:p>
            <a:pPr marL="0" marR="0" lvl="0" indent="0" algn="l" rtl="0">
              <a:lnSpc>
                <a:spcPct val="100000"/>
              </a:lnSpc>
              <a:spcBef>
                <a:spcPts val="360"/>
              </a:spcBef>
              <a:spcAft>
                <a:spcPts val="0"/>
              </a:spcAft>
              <a:buClr>
                <a:schemeClr val="dk1"/>
              </a:buClr>
              <a:buSzPts val="1200"/>
              <a:buFont typeface="Arial"/>
              <a:buNone/>
            </a:pPr>
            <a:endParaRPr sz="1200">
              <a:latin typeface="Arial"/>
              <a:ea typeface="Arial"/>
              <a:cs typeface="Arial"/>
              <a:sym typeface="Arial"/>
            </a:endParaRPr>
          </a:p>
          <a:p>
            <a:pPr marL="0" lvl="0" indent="0" algn="l" rtl="0">
              <a:spcBef>
                <a:spcPts val="360"/>
              </a:spcBef>
              <a:spcAft>
                <a:spcPts val="0"/>
              </a:spcAft>
              <a:buNone/>
            </a:pPr>
            <a:endParaRPr>
              <a:latin typeface="Arial"/>
              <a:ea typeface="Arial"/>
              <a:cs typeface="Arial"/>
              <a:sym typeface="Arial"/>
            </a:endParaRPr>
          </a:p>
        </p:txBody>
      </p:sp>
      <p:sp>
        <p:nvSpPr>
          <p:cNvPr id="301" name="Google Shape;301;p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sz="1200" b="0" i="0" u="none" strike="noStrike" cap="none">
                <a:solidFill>
                  <a:schemeClr val="dk1"/>
                </a:solidFill>
                <a:latin typeface="Arial"/>
                <a:ea typeface="Arial"/>
                <a:cs typeface="Arial"/>
                <a:sym typeface="Arial"/>
              </a:rPr>
              <a:t>1</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1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9" name="Google Shape;379;p1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540"/>
              </a:spcBef>
              <a:spcAft>
                <a:spcPts val="0"/>
              </a:spcAft>
              <a:buNone/>
            </a:pPr>
            <a:endParaRPr sz="1800">
              <a:latin typeface="Arial"/>
              <a:ea typeface="Arial"/>
              <a:cs typeface="Arial"/>
              <a:sym typeface="Arial"/>
            </a:endParaRPr>
          </a:p>
          <a:p>
            <a:pPr marL="285750" lvl="0" indent="-285750" algn="l" rtl="0">
              <a:spcBef>
                <a:spcPts val="540"/>
              </a:spcBef>
              <a:spcAft>
                <a:spcPts val="0"/>
              </a:spcAft>
              <a:buClr>
                <a:schemeClr val="dk1"/>
              </a:buClr>
              <a:buSzPts val="1800"/>
              <a:buFont typeface="Noto Sans Symbols"/>
              <a:buChar char="▪"/>
            </a:pPr>
            <a:r>
              <a:rPr lang="es-ES" sz="1800" b="1" u="sng">
                <a:latin typeface="Arial"/>
                <a:ea typeface="Arial"/>
                <a:cs typeface="Arial"/>
                <a:sym typeface="Arial"/>
              </a:rPr>
              <a:t>Diga: </a:t>
            </a:r>
            <a:r>
              <a:rPr lang="es-ES" sz="1800">
                <a:latin typeface="Arial"/>
                <a:ea typeface="Arial"/>
                <a:cs typeface="Arial"/>
                <a:sym typeface="Arial"/>
              </a:rPr>
              <a:t>Cada celda de la hoja de cálculo (</a:t>
            </a:r>
            <a:r>
              <a:rPr lang="es-ES" sz="1800" i="1">
                <a:latin typeface="Arial"/>
                <a:ea typeface="Arial"/>
                <a:cs typeface="Arial"/>
                <a:sym typeface="Arial"/>
              </a:rPr>
              <a:t>los pequeños rectángulos de la hoja de cálculo donde se ingresan los datos</a:t>
            </a:r>
            <a:r>
              <a:rPr lang="es-ES" sz="1800">
                <a:latin typeface="Arial"/>
                <a:ea typeface="Arial"/>
                <a:cs typeface="Arial"/>
                <a:sym typeface="Arial"/>
              </a:rPr>
              <a:t>) tiene una dirección de celda. La dirección de la celda incluye una letra de columna y un número de fila. </a:t>
            </a:r>
            <a:r>
              <a:rPr lang="es-ES" sz="1800" i="1">
                <a:latin typeface="Arial"/>
                <a:ea typeface="Arial"/>
                <a:cs typeface="Arial"/>
                <a:sym typeface="Arial"/>
              </a:rPr>
              <a:t>Ejemplos: A1, B1, C1</a:t>
            </a:r>
            <a:r>
              <a:rPr lang="es-ES" sz="1800">
                <a:latin typeface="Arial"/>
                <a:ea typeface="Arial"/>
                <a:cs typeface="Arial"/>
                <a:sym typeface="Arial"/>
              </a:rPr>
              <a:t>. Para la celda A1, la letra "A" representa la primera columna de la hoja de cálculo y el número "1" representa la primera fila de la hoja de cálculo. </a:t>
            </a:r>
            <a:r>
              <a:rPr lang="es-ES" sz="1800" b="1">
                <a:latin typeface="Arial"/>
                <a:ea typeface="Arial"/>
                <a:cs typeface="Arial"/>
                <a:sym typeface="Arial"/>
              </a:rPr>
              <a:t>&lt;CLICK&gt;</a:t>
            </a:r>
            <a:endParaRPr/>
          </a:p>
          <a:p>
            <a:pPr marL="0" marR="0" lvl="0" indent="0" algn="l" rtl="0">
              <a:lnSpc>
                <a:spcPct val="100000"/>
              </a:lnSpc>
              <a:spcBef>
                <a:spcPts val="540"/>
              </a:spcBef>
              <a:spcAft>
                <a:spcPts val="0"/>
              </a:spcAft>
              <a:buClr>
                <a:schemeClr val="dk1"/>
              </a:buClr>
              <a:buSzPts val="1800"/>
              <a:buFont typeface="Arial"/>
              <a:buNone/>
            </a:pPr>
            <a:endParaRPr sz="1800">
              <a:latin typeface="Arial"/>
              <a:ea typeface="Arial"/>
              <a:cs typeface="Arial"/>
              <a:sym typeface="Arial"/>
            </a:endParaRPr>
          </a:p>
          <a:p>
            <a:pPr marL="285750" marR="0" lvl="0" indent="-285750" algn="l" rtl="0">
              <a:lnSpc>
                <a:spcPct val="100000"/>
              </a:lnSpc>
              <a:spcBef>
                <a:spcPts val="540"/>
              </a:spcBef>
              <a:spcAft>
                <a:spcPts val="0"/>
              </a:spcAft>
              <a:buClr>
                <a:schemeClr val="dk1"/>
              </a:buClr>
              <a:buSzPts val="1800"/>
              <a:buFont typeface="Noto Sans Symbols"/>
              <a:buChar char="▪"/>
            </a:pPr>
            <a:r>
              <a:rPr lang="es-ES" sz="1800" b="1" u="sng">
                <a:latin typeface="Arial"/>
                <a:ea typeface="Arial"/>
                <a:cs typeface="Arial"/>
                <a:sym typeface="Arial"/>
              </a:rPr>
              <a:t>Pregunta: </a:t>
            </a:r>
            <a:r>
              <a:rPr lang="es-ES" sz="1800"/>
              <a:t>¿Cuál es la dirección de la celda marcada en verde?</a:t>
            </a:r>
            <a:endParaRPr/>
          </a:p>
          <a:p>
            <a:pPr marL="285750" marR="0" lvl="0" indent="-171450" algn="l" rtl="0">
              <a:lnSpc>
                <a:spcPct val="100000"/>
              </a:lnSpc>
              <a:spcBef>
                <a:spcPts val="540"/>
              </a:spcBef>
              <a:spcAft>
                <a:spcPts val="0"/>
              </a:spcAft>
              <a:buClr>
                <a:schemeClr val="dk1"/>
              </a:buClr>
              <a:buSzPts val="1800"/>
              <a:buFont typeface="Noto Sans Symbols"/>
              <a:buNone/>
            </a:pPr>
            <a:endParaRPr sz="1800"/>
          </a:p>
          <a:p>
            <a:pPr marL="285750" marR="0" lvl="0" indent="-285750" algn="l" rtl="0">
              <a:lnSpc>
                <a:spcPct val="100000"/>
              </a:lnSpc>
              <a:spcBef>
                <a:spcPts val="540"/>
              </a:spcBef>
              <a:spcAft>
                <a:spcPts val="0"/>
              </a:spcAft>
              <a:buClr>
                <a:schemeClr val="dk1"/>
              </a:buClr>
              <a:buSzPts val="1800"/>
              <a:buFont typeface="Noto Sans Symbols"/>
              <a:buChar char="▪"/>
            </a:pPr>
            <a:r>
              <a:rPr lang="es-ES" sz="1800" b="1" u="sng"/>
              <a:t>Acuse recibo </a:t>
            </a:r>
            <a:r>
              <a:rPr lang="es-ES" sz="1800" b="0" u="none"/>
              <a:t>de la</a:t>
            </a:r>
            <a:r>
              <a:rPr lang="es-ES" sz="1800"/>
              <a:t>(s) </a:t>
            </a:r>
            <a:r>
              <a:rPr lang="es-ES" sz="1800" b="1">
                <a:latin typeface="Arial"/>
                <a:ea typeface="Arial"/>
                <a:cs typeface="Arial"/>
                <a:sym typeface="Arial"/>
              </a:rPr>
              <a:t>respuesta(s)</a:t>
            </a:r>
            <a:r>
              <a:rPr lang="es-ES" sz="1800"/>
              <a:t>. </a:t>
            </a:r>
            <a:r>
              <a:rPr lang="es-ES" sz="1800" b="1"/>
              <a:t>&lt;CLICK&gt; </a:t>
            </a:r>
            <a:r>
              <a:rPr lang="es-ES" sz="1800" b="1">
                <a:latin typeface="Arial"/>
                <a:ea typeface="Arial"/>
                <a:cs typeface="Arial"/>
                <a:sym typeface="Arial"/>
              </a:rPr>
              <a:t>Respuesta: </a:t>
            </a:r>
            <a:r>
              <a:rPr lang="es-ES" sz="1800" i="1">
                <a:latin typeface="Arial"/>
                <a:ea typeface="Arial"/>
                <a:cs typeface="Arial"/>
                <a:sym typeface="Arial"/>
              </a:rPr>
              <a:t>La dirección de la celda = C-7</a:t>
            </a:r>
            <a:endParaRPr i="1"/>
          </a:p>
        </p:txBody>
      </p:sp>
      <p:sp>
        <p:nvSpPr>
          <p:cNvPr id="380" name="Google Shape;380;p10: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1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91" name="Google Shape;391;p1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 </a:t>
            </a:r>
            <a:r>
              <a:rPr lang="es-ES"/>
              <a:t>Al abrir Excel, el cuadro de nombre mostrará la celda seleccionada (</a:t>
            </a:r>
            <a:r>
              <a:rPr lang="es-ES" i="1"/>
              <a:t>activa</a:t>
            </a:r>
            <a:r>
              <a:rPr lang="es-ES"/>
              <a:t>). En el ejemplo anterior, la columna es D y el número de fila es 6. Esta es la intersección de la fila y la columna así identificada como D6. </a:t>
            </a:r>
            <a:r>
              <a:rPr lang="es-ES" b="1"/>
              <a:t>&lt;CLICK&gt;</a:t>
            </a:r>
            <a:endParaRPr/>
          </a:p>
          <a:p>
            <a:pPr marL="171450" lvl="0" indent="-95250" algn="l" rtl="0">
              <a:spcBef>
                <a:spcPts val="360"/>
              </a:spcBef>
              <a:spcAft>
                <a:spcPts val="0"/>
              </a:spcAft>
              <a:buClr>
                <a:schemeClr val="dk1"/>
              </a:buClr>
              <a:buSzPts val="1200"/>
              <a:buFont typeface="Noto Sans Symbols"/>
              <a:buNone/>
            </a:pPr>
            <a:endParaRPr b="1"/>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 </a:t>
            </a:r>
            <a:r>
              <a:rPr lang="es-ES"/>
              <a:t>Excel le permite dar nombres a varios objetos, como celdas, rangos, cuadros de texto y formas. </a:t>
            </a:r>
            <a:r>
              <a:rPr lang="es-ES" b="0" i="0">
                <a:solidFill>
                  <a:srgbClr val="3A3A3A"/>
                </a:solidFill>
                <a:highlight>
                  <a:srgbClr val="FFFFFF"/>
                </a:highlight>
                <a:latin typeface="Arial"/>
                <a:ea typeface="Arial"/>
                <a:cs typeface="Arial"/>
                <a:sym typeface="Arial"/>
              </a:rPr>
              <a:t>Cuando seleccionan un objeto con un nombre, el nombre aparecerá en el cuadro de nombre. Por ejemplo, D6 ha sido renombrado como Set_Datos_1.</a:t>
            </a:r>
            <a:endParaRPr/>
          </a:p>
        </p:txBody>
      </p:sp>
      <p:sp>
        <p:nvSpPr>
          <p:cNvPr id="392" name="Google Shape;392;p1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1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05" name="Google Shape;405;p1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b="0" i="0">
              <a:solidFill>
                <a:srgbClr val="000000"/>
              </a:solidFill>
              <a:highlight>
                <a:srgbClr val="FFFFFF"/>
              </a:highlight>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 </a:t>
            </a:r>
            <a:r>
              <a:rPr lang="es-ES" b="0" i="0">
                <a:solidFill>
                  <a:srgbClr val="000000"/>
                </a:solidFill>
                <a:highlight>
                  <a:srgbClr val="FFFFFF"/>
                </a:highlight>
                <a:latin typeface="Arial"/>
                <a:ea typeface="Arial"/>
                <a:cs typeface="Arial"/>
                <a:sym typeface="Arial"/>
              </a:rPr>
              <a:t>La barra de fórmulas, situada justo encima del área de trabajo de Excel, muestra la fórmula o el valor de la celda seleccionada en ese momento. Ustedes pueden hacer clic en la barra de fórmulas para editar la información de una celda. </a:t>
            </a:r>
            <a:endParaRPr/>
          </a:p>
        </p:txBody>
      </p:sp>
      <p:sp>
        <p:nvSpPr>
          <p:cNvPr id="406" name="Google Shape;406;p1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1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16" name="Google Shape;416;p13: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 </a:t>
            </a:r>
            <a:r>
              <a:rPr lang="es-ES"/>
              <a:t>La celda activa es la celda seleccionada en la que se ingresan los datos cuando empieza a escribir (resaltada en verde). Sólo hay una celda activa a la vez. Sólo se pueden ingresar datos en la celda activa.</a:t>
            </a:r>
            <a:endParaRPr/>
          </a:p>
        </p:txBody>
      </p:sp>
      <p:sp>
        <p:nvSpPr>
          <p:cNvPr id="417" name="Google Shape;417;p13: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1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25" name="Google Shape;425;p1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solidFill>
                <a:schemeClr val="dk1"/>
              </a:solidFill>
            </a:endParaRPr>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 </a:t>
            </a:r>
            <a:r>
              <a:rPr lang="es-ES">
                <a:solidFill>
                  <a:schemeClr val="dk1"/>
                </a:solidFill>
              </a:rPr>
              <a:t>Una columna en Excel es una alineación vertical de celdas. Cada columna tiene su dirección única, que se etiqueta como un alfabeto (</a:t>
            </a:r>
            <a:r>
              <a:rPr lang="es-ES" i="1">
                <a:solidFill>
                  <a:schemeClr val="dk1"/>
                </a:solidFill>
              </a:rPr>
              <a:t>de la A a XFD</a:t>
            </a:r>
            <a:r>
              <a:rPr lang="es-ES">
                <a:solidFill>
                  <a:schemeClr val="dk1"/>
                </a:solidFill>
              </a:rPr>
              <a:t>). En una hoja de cálculo hay un total de 16,384 columnas.</a:t>
            </a:r>
            <a:endParaRPr>
              <a:solidFill>
                <a:schemeClr val="dk1"/>
              </a:solidFill>
            </a:endParaRPr>
          </a:p>
        </p:txBody>
      </p:sp>
      <p:sp>
        <p:nvSpPr>
          <p:cNvPr id="426" name="Google Shape;426;p14: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1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35" name="Google Shape;435;p1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 </a:t>
            </a:r>
            <a:r>
              <a:rPr lang="es-ES"/>
              <a:t>En Excel, una fila es una línea horizontal de celdas que recorre la hoja de cálculo de izquierda a derecha. Cada fila está identificada por un número único que corre verticalmente en el lado izquierdo de la hoja.</a:t>
            </a:r>
            <a:endParaRPr/>
          </a:p>
        </p:txBody>
      </p:sp>
      <p:sp>
        <p:nvSpPr>
          <p:cNvPr id="436" name="Google Shape;436;p1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a:extLst>
            <a:ext uri="{FF2B5EF4-FFF2-40B4-BE49-F238E27FC236}">
              <a16:creationId xmlns:a16="http://schemas.microsoft.com/office/drawing/2014/main" id="{D673A93E-659A-71A9-3C0C-E09DF7580D83}"/>
            </a:ext>
          </a:extLst>
        </p:cNvPr>
        <p:cNvGrpSpPr/>
        <p:nvPr/>
      </p:nvGrpSpPr>
      <p:grpSpPr>
        <a:xfrm>
          <a:off x="0" y="0"/>
          <a:ext cx="0" cy="0"/>
          <a:chOff x="0" y="0"/>
          <a:chExt cx="0" cy="0"/>
        </a:xfrm>
      </p:grpSpPr>
      <p:sp>
        <p:nvSpPr>
          <p:cNvPr id="444" name="Google Shape;444;p16:notes">
            <a:extLst>
              <a:ext uri="{FF2B5EF4-FFF2-40B4-BE49-F238E27FC236}">
                <a16:creationId xmlns:a16="http://schemas.microsoft.com/office/drawing/2014/main" id="{7E650B48-C925-3CE0-195F-54027C0FB641}"/>
              </a:ext>
            </a:extLst>
          </p:cNvPr>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45" name="Google Shape;445;p16:notes">
            <a:extLst>
              <a:ext uri="{FF2B5EF4-FFF2-40B4-BE49-F238E27FC236}">
                <a16:creationId xmlns:a16="http://schemas.microsoft.com/office/drawing/2014/main" id="{D1ACA96B-1AF8-002B-5D4D-62E82ADA4797}"/>
              </a:ext>
            </a:extLst>
          </p:cNvPr>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 </a:t>
            </a:r>
            <a:r>
              <a:rPr lang="es-ES"/>
              <a:t>Navegar por las hojas de cálculo en Excel le permite ver diferentes hojas de un archivo. Por defecto, las hojas están numeradas cronológicamente. Para pasar de una hoja de trabajo a otra, haga clic en la pestaña del nombre de la hoja de trabajo que desee ver. Las pestañas de nombre de hoja de trabajo aparecen en la esquina inferior izquierda del libro. </a:t>
            </a:r>
            <a:r>
              <a:rPr lang="es-ES" b="1"/>
              <a:t>&lt;CLICK&gt;</a:t>
            </a:r>
            <a:endParaRPr/>
          </a:p>
          <a:p>
            <a:pPr marL="171450" lvl="0" indent="-95250" algn="l" rtl="0">
              <a:spcBef>
                <a:spcPts val="360"/>
              </a:spcBef>
              <a:spcAft>
                <a:spcPts val="0"/>
              </a:spcAft>
              <a:buClr>
                <a:schemeClr val="dk1"/>
              </a:buClr>
              <a:buSzPts val="1200"/>
              <a:buFont typeface="Noto Sans Symbols"/>
              <a:buNone/>
            </a:pPr>
            <a:endParaRPr b="1"/>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 </a:t>
            </a:r>
            <a:r>
              <a:rPr lang="es-ES"/>
              <a:t>Puede asignar nombres a las hojas de cálculo. Por ejemplo, una hoja de cálculo, por defecto, está numerada (Hoja 1, Hoja 2) pero puede asignarle un nombre, como Set_Datos_1.   Por defecto, puede haber tres pestañas de hojas de trabajo abiertas. Pero se pueden añadir más pestañas de hojas de cálculo utilizando el botón más que aparece al final (lado derecho) de las pestañas.</a:t>
            </a:r>
            <a:endParaRPr/>
          </a:p>
        </p:txBody>
      </p:sp>
      <p:sp>
        <p:nvSpPr>
          <p:cNvPr id="446" name="Google Shape;446;p16:notes">
            <a:extLst>
              <a:ext uri="{FF2B5EF4-FFF2-40B4-BE49-F238E27FC236}">
                <a16:creationId xmlns:a16="http://schemas.microsoft.com/office/drawing/2014/main" id="{15A5F42B-A816-CC99-1F5B-69670CC65CC1}"/>
              </a:ext>
            </a:extLst>
          </p:cNvPr>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16</a:t>
            </a:fld>
            <a:endParaRPr/>
          </a:p>
        </p:txBody>
      </p:sp>
    </p:spTree>
    <p:extLst>
      <p:ext uri="{BB962C8B-B14F-4D97-AF65-F5344CB8AC3E}">
        <p14:creationId xmlns:p14="http://schemas.microsoft.com/office/powerpoint/2010/main" val="3893065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1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57" name="Google Shape;457;p1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del instructor: </a:t>
            </a:r>
            <a:endParaRPr/>
          </a:p>
          <a:p>
            <a:pPr marL="0" marR="0" lvl="0" indent="0" algn="l" rtl="0">
              <a:lnSpc>
                <a:spcPct val="100000"/>
              </a:lnSpc>
              <a:spcBef>
                <a:spcPts val="360"/>
              </a:spcBef>
              <a:spcAft>
                <a:spcPts val="0"/>
              </a:spcAft>
              <a:buClr>
                <a:schemeClr val="dk1"/>
              </a:buClr>
              <a:buSzPts val="1200"/>
              <a:buFont typeface="Arial"/>
              <a:buNone/>
            </a:pPr>
            <a:endParaRPr sz="1200">
              <a:latin typeface="Arial"/>
              <a:ea typeface="Arial"/>
              <a:cs typeface="Arial"/>
              <a:sym typeface="Arial"/>
            </a:endParaRPr>
          </a:p>
          <a:p>
            <a:pPr marL="171450" marR="0" lvl="0" indent="-171450" algn="l" rtl="0">
              <a:lnSpc>
                <a:spcPct val="100000"/>
              </a:lnSpc>
              <a:spcBef>
                <a:spcPts val="360"/>
              </a:spcBef>
              <a:spcAft>
                <a:spcPts val="0"/>
              </a:spcAft>
              <a:buClr>
                <a:schemeClr val="dk1"/>
              </a:buClr>
              <a:buSzPts val="1200"/>
              <a:buFont typeface="Noto Sans Symbols"/>
              <a:buChar char="▪"/>
            </a:pPr>
            <a:r>
              <a:rPr lang="es-ES" b="1" u="sng">
                <a:latin typeface="Arial"/>
                <a:ea typeface="Arial"/>
                <a:cs typeface="Arial"/>
                <a:sym typeface="Arial"/>
              </a:rPr>
              <a:t>Diga: </a:t>
            </a:r>
            <a:r>
              <a:rPr lang="es-ES" sz="1200">
                <a:latin typeface="Arial"/>
                <a:ea typeface="Arial"/>
                <a:cs typeface="Arial"/>
                <a:sym typeface="Arial"/>
              </a:rPr>
              <a:t>Desplazarse por la hoja de cálculo es esencial para poder interactuar con las siguientes herramientas y funciones de la interfaz de usuario:</a:t>
            </a:r>
            <a:endParaRPr/>
          </a:p>
          <a:p>
            <a:pPr marL="800100" marR="0" lvl="1" indent="-342900" algn="l" rtl="0">
              <a:lnSpc>
                <a:spcPct val="115000"/>
              </a:lnSpc>
              <a:spcBef>
                <a:spcPts val="0"/>
              </a:spcBef>
              <a:spcAft>
                <a:spcPts val="0"/>
              </a:spcAft>
              <a:buClr>
                <a:schemeClr val="dk1"/>
              </a:buClr>
              <a:buSzPts val="1200"/>
              <a:buFont typeface="Calibri"/>
              <a:buAutoNum type="arabicPeriod"/>
            </a:pPr>
            <a:r>
              <a:rPr lang="es-ES" sz="1200">
                <a:latin typeface="Arial"/>
                <a:ea typeface="Arial"/>
                <a:cs typeface="Arial"/>
                <a:sym typeface="Arial"/>
              </a:rPr>
              <a:t>Apuntar y hacer clic</a:t>
            </a:r>
            <a:endParaRPr sz="120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dk1"/>
              </a:buClr>
              <a:buSzPts val="1200"/>
              <a:buFont typeface="Calibri"/>
              <a:buAutoNum type="arabicPeriod"/>
            </a:pPr>
            <a:r>
              <a:rPr lang="es-ES" sz="1200">
                <a:latin typeface="Arial"/>
                <a:ea typeface="Arial"/>
                <a:cs typeface="Arial"/>
                <a:sym typeface="Arial"/>
              </a:rPr>
              <a:t>Teclas de flecha</a:t>
            </a:r>
            <a:endParaRPr sz="120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dk1"/>
              </a:buClr>
              <a:buSzPts val="1200"/>
              <a:buFont typeface="Calibri"/>
              <a:buAutoNum type="arabicPeriod"/>
            </a:pPr>
            <a:r>
              <a:rPr lang="es-ES" sz="1200">
                <a:latin typeface="Arial"/>
                <a:ea typeface="Arial"/>
                <a:cs typeface="Arial"/>
                <a:sym typeface="Arial"/>
              </a:rPr>
              <a:t>Desplazarse arriba y debajo de la hoja </a:t>
            </a:r>
            <a:endParaRPr/>
          </a:p>
          <a:p>
            <a:pPr marL="800100" marR="0" lvl="1" indent="-342900" algn="l" rtl="0">
              <a:lnSpc>
                <a:spcPct val="115000"/>
              </a:lnSpc>
              <a:spcBef>
                <a:spcPts val="1200"/>
              </a:spcBef>
              <a:spcAft>
                <a:spcPts val="0"/>
              </a:spcAft>
              <a:buClr>
                <a:schemeClr val="dk1"/>
              </a:buClr>
              <a:buSzPts val="1200"/>
              <a:buFont typeface="Calibri"/>
              <a:buAutoNum type="arabicPeriod"/>
            </a:pPr>
            <a:r>
              <a:rPr lang="es-ES" sz="1200">
                <a:latin typeface="Arial"/>
                <a:ea typeface="Arial"/>
                <a:cs typeface="Arial"/>
                <a:sym typeface="Arial"/>
              </a:rPr>
              <a:t>Inicio</a:t>
            </a:r>
            <a:endParaRPr sz="1200">
              <a:latin typeface="Times New Roman"/>
              <a:ea typeface="Times New Roman"/>
              <a:cs typeface="Times New Roman"/>
              <a:sym typeface="Times New Roman"/>
            </a:endParaRPr>
          </a:p>
          <a:p>
            <a:pPr marL="0" lvl="0" indent="0" algn="l" rtl="0">
              <a:spcBef>
                <a:spcPts val="1560"/>
              </a:spcBef>
              <a:spcAft>
                <a:spcPts val="0"/>
              </a:spcAft>
              <a:buNone/>
            </a:pPr>
            <a:endParaRPr/>
          </a:p>
          <a:p>
            <a:pPr marL="171450" lvl="0" indent="-171450" algn="l" rtl="0">
              <a:spcBef>
                <a:spcPts val="540"/>
              </a:spcBef>
              <a:spcAft>
                <a:spcPts val="0"/>
              </a:spcAft>
              <a:buClr>
                <a:schemeClr val="dk1"/>
              </a:buClr>
              <a:buSzPts val="1200"/>
              <a:buFont typeface="Noto Sans Symbols"/>
              <a:buChar char="▪"/>
            </a:pPr>
            <a:r>
              <a:rPr lang="es-ES" b="1" u="sng">
                <a:latin typeface="Arial"/>
                <a:ea typeface="Arial"/>
                <a:cs typeface="Arial"/>
                <a:sym typeface="Arial"/>
              </a:rPr>
              <a:t>Diga: </a:t>
            </a:r>
            <a:r>
              <a:rPr lang="es-ES"/>
              <a:t>Para practicar el uso de estas funciones de la interfaz de usuario, tendrá que abrir el archivo Excel denominado: </a:t>
            </a:r>
            <a:r>
              <a:rPr lang="en-US" sz="1800" i="1">
                <a:effectLst/>
                <a:latin typeface="Aptos" panose="020B0004020202020204" pitchFamily="34" charset="0"/>
                <a:ea typeface="Aptos" panose="020B0004020202020204" pitchFamily="34" charset="0"/>
                <a:cs typeface="Aptos" panose="020B0004020202020204" pitchFamily="34" charset="0"/>
              </a:rPr>
              <a:t>FETPF3.0_Taller1_PP13_ES_Excel_Ejercicio.xlsx </a:t>
            </a:r>
            <a:r>
              <a:rPr lang="es-ES" sz="1800" i="1">
                <a:latin typeface="Arial"/>
                <a:ea typeface="Arial"/>
                <a:cs typeface="Arial"/>
                <a:sym typeface="Arial"/>
              </a:rPr>
              <a:t>(Hoja1 abierta)</a:t>
            </a:r>
            <a:r>
              <a:rPr lang="es-ES" sz="1800" i="0">
                <a:latin typeface="Arial"/>
                <a:ea typeface="Arial"/>
                <a:cs typeface="Arial"/>
                <a:sym typeface="Arial"/>
              </a:rPr>
              <a:t>.</a:t>
            </a:r>
            <a:endParaRPr i="0"/>
          </a:p>
        </p:txBody>
      </p:sp>
      <p:sp>
        <p:nvSpPr>
          <p:cNvPr id="458" name="Google Shape;458;p1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1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67" name="Google Shape;467;p1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 </a:t>
            </a:r>
            <a:r>
              <a:rPr lang="es-ES"/>
              <a:t>El primer paso para practicar las </a:t>
            </a:r>
            <a:r>
              <a:rPr lang="es-ES" sz="1200">
                <a:latin typeface="Arial"/>
                <a:ea typeface="Arial"/>
                <a:cs typeface="Arial"/>
                <a:sym typeface="Arial"/>
              </a:rPr>
              <a:t>herramientas y características de la interfaz de usuario es acceder a su ordenador portátil y abrir el </a:t>
            </a:r>
            <a:r>
              <a:rPr lang="es-ES" sz="1200" i="0">
                <a:latin typeface="Arial"/>
                <a:ea typeface="Arial"/>
                <a:cs typeface="Arial"/>
                <a:sym typeface="Arial"/>
              </a:rPr>
              <a:t>archivo</a:t>
            </a:r>
            <a:r>
              <a:rPr lang="es-ES" sz="1200" i="1">
                <a:latin typeface="Arial"/>
                <a:ea typeface="Arial"/>
                <a:cs typeface="Arial"/>
                <a:sym typeface="Arial"/>
              </a:rPr>
              <a:t> </a:t>
            </a:r>
            <a:r>
              <a:rPr lang="en-US" sz="1800">
                <a:effectLst/>
                <a:latin typeface="Aptos" panose="020B0004020202020204" pitchFamily="34" charset="0"/>
                <a:ea typeface="Aptos" panose="020B0004020202020204" pitchFamily="34" charset="0"/>
                <a:cs typeface="Aptos" panose="020B0004020202020204" pitchFamily="34" charset="0"/>
              </a:rPr>
              <a:t>FETPF3.0_Taller1_PP13_ES_Excel_Ejercicio.xlsx </a:t>
            </a:r>
            <a:r>
              <a:rPr lang="es-ES" sz="1200" i="0">
                <a:latin typeface="Arial"/>
                <a:ea typeface="Arial"/>
                <a:cs typeface="Arial"/>
                <a:sym typeface="Arial"/>
              </a:rPr>
              <a:t>a la Hoja 1.  A continuación, mueva el ratón para situar el cursor en la celda </a:t>
            </a:r>
            <a:r>
              <a:rPr lang="es-ES" sz="1200" i="1">
                <a:latin typeface="Arial"/>
                <a:ea typeface="Arial"/>
                <a:cs typeface="Arial"/>
                <a:sym typeface="Arial"/>
              </a:rPr>
              <a:t>A1 </a:t>
            </a:r>
            <a:r>
              <a:rPr lang="es-ES" sz="1200" i="0">
                <a:latin typeface="Arial"/>
                <a:ea typeface="Arial"/>
                <a:cs typeface="Arial"/>
                <a:sym typeface="Arial"/>
              </a:rPr>
              <a:t>y pulse o haga clic con el botón izquierdo del ratón sobre ella.  Observará que el borde, tanto de la fila como de la columna, de la celda </a:t>
            </a:r>
            <a:r>
              <a:rPr lang="es-ES" sz="1200" i="1">
                <a:latin typeface="Arial"/>
                <a:ea typeface="Arial"/>
                <a:cs typeface="Arial"/>
                <a:sym typeface="Arial"/>
              </a:rPr>
              <a:t>A1 </a:t>
            </a:r>
            <a:r>
              <a:rPr lang="es-ES" sz="1200" i="0">
                <a:latin typeface="Arial"/>
                <a:ea typeface="Arial"/>
                <a:cs typeface="Arial"/>
                <a:sym typeface="Arial"/>
              </a:rPr>
              <a:t>quedará resaltado.  Una vez resaltada la celda, podrá escribir datos en ella. </a:t>
            </a:r>
            <a:endParaRPr sz="1200" i="1">
              <a:latin typeface="Arial"/>
              <a:ea typeface="Arial"/>
              <a:cs typeface="Arial"/>
              <a:sym typeface="Arial"/>
            </a:endParaRPr>
          </a:p>
        </p:txBody>
      </p:sp>
      <p:sp>
        <p:nvSpPr>
          <p:cNvPr id="468" name="Google Shape;468;p18: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1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76" name="Google Shape;476;p1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540"/>
              </a:spcBef>
              <a:spcAft>
                <a:spcPts val="0"/>
              </a:spcAft>
              <a:buNone/>
            </a:pPr>
            <a:endParaRPr sz="1800"/>
          </a:p>
          <a:p>
            <a:pPr marL="171450" lvl="0" indent="-171450" algn="l" rtl="0">
              <a:spcBef>
                <a:spcPts val="840"/>
              </a:spcBef>
              <a:spcAft>
                <a:spcPts val="0"/>
              </a:spcAft>
              <a:buClr>
                <a:schemeClr val="dk1"/>
              </a:buClr>
              <a:buSzPts val="1800"/>
              <a:buFont typeface="Noto Sans Symbols"/>
              <a:buChar char="▪"/>
            </a:pPr>
            <a:r>
              <a:rPr lang="es-ES" sz="1800" b="1" u="sng">
                <a:latin typeface="Arial"/>
                <a:ea typeface="Arial"/>
                <a:cs typeface="Arial"/>
                <a:sym typeface="Arial"/>
              </a:rPr>
              <a:t>Diga</a:t>
            </a:r>
            <a:r>
              <a:rPr lang="es-ES" sz="1800">
                <a:latin typeface="Arial"/>
                <a:ea typeface="Arial"/>
                <a:cs typeface="Arial"/>
                <a:sym typeface="Arial"/>
              </a:rPr>
              <a:t>: Vamos a practicar ahora con las teclas de flecha. Localice las teclas de flecha del teclado, que apuntan hacia arriba, abajo, izquierda y derecha. Estando aún en la hoja 1 del </a:t>
            </a:r>
            <a:r>
              <a:rPr lang="es-ES" sz="2800" b="0" i="1" u="none" strike="noStrike" cap="none">
                <a:solidFill>
                  <a:srgbClr val="000000"/>
                </a:solidFill>
                <a:latin typeface="Arial"/>
                <a:ea typeface="Arial"/>
                <a:cs typeface="Arial"/>
                <a:sym typeface="Arial"/>
              </a:rPr>
              <a:t>archivo </a:t>
            </a:r>
            <a:r>
              <a:rPr lang="en-US" sz="1800">
                <a:effectLst/>
                <a:latin typeface="Aptos" panose="020B0004020202020204" pitchFamily="34" charset="0"/>
                <a:ea typeface="Aptos" panose="020B0004020202020204" pitchFamily="34" charset="0"/>
                <a:cs typeface="Aptos" panose="020B0004020202020204" pitchFamily="34" charset="0"/>
              </a:rPr>
              <a:t>FETPF3.0_Taller1_PP13_ES_Excel_Ejercicio.xlsx </a:t>
            </a:r>
            <a:r>
              <a:rPr lang="es-ES" sz="1800" b="1">
                <a:latin typeface="Arial"/>
                <a:ea typeface="Arial"/>
                <a:cs typeface="Arial"/>
                <a:sym typeface="Arial"/>
              </a:rPr>
              <a:t>    &lt;CLICK&gt; </a:t>
            </a:r>
            <a:r>
              <a:rPr lang="es-ES" sz="1800">
                <a:latin typeface="Arial"/>
                <a:ea typeface="Arial"/>
                <a:cs typeface="Arial"/>
                <a:sym typeface="Arial"/>
              </a:rPr>
              <a:t>Pulse cualquier tecla de flecha varias veces. Ahora, mantenga pulsada cualquier tecla de flecha durante unos segundos. </a:t>
            </a:r>
            <a:endParaRPr sz="1800" b="0" u="none">
              <a:latin typeface="Arial"/>
              <a:ea typeface="Arial"/>
              <a:cs typeface="Arial"/>
              <a:sym typeface="Arial"/>
            </a:endParaRPr>
          </a:p>
          <a:p>
            <a:pPr marL="0" lvl="0" indent="0" algn="l" rtl="0">
              <a:spcBef>
                <a:spcPts val="540"/>
              </a:spcBef>
              <a:spcAft>
                <a:spcPts val="0"/>
              </a:spcAft>
              <a:buNone/>
            </a:pPr>
            <a:endParaRPr sz="1800"/>
          </a:p>
          <a:p>
            <a:pPr marL="171450" lvl="0" indent="-171450" algn="l" rtl="0">
              <a:spcBef>
                <a:spcPts val="540"/>
              </a:spcBef>
              <a:spcAft>
                <a:spcPts val="0"/>
              </a:spcAft>
              <a:buClr>
                <a:schemeClr val="dk1"/>
              </a:buClr>
              <a:buSzPts val="1800"/>
              <a:buFont typeface="Noto Sans Symbols"/>
              <a:buChar char="▪"/>
            </a:pPr>
            <a:r>
              <a:rPr lang="es-ES" sz="1800" b="1" u="sng">
                <a:latin typeface="Arial"/>
                <a:ea typeface="Arial"/>
                <a:cs typeface="Arial"/>
                <a:sym typeface="Arial"/>
              </a:rPr>
              <a:t>Pregunta: </a:t>
            </a:r>
            <a:r>
              <a:rPr lang="es-ES" sz="1800">
                <a:latin typeface="Arial"/>
                <a:ea typeface="Arial"/>
                <a:cs typeface="Arial"/>
                <a:sym typeface="Arial"/>
              </a:rPr>
              <a:t>¿Qué ha pasado?  </a:t>
            </a:r>
            <a:endParaRPr/>
          </a:p>
          <a:p>
            <a:pPr marL="171450" lvl="0" indent="-57150" algn="l" rtl="0">
              <a:spcBef>
                <a:spcPts val="540"/>
              </a:spcBef>
              <a:spcAft>
                <a:spcPts val="0"/>
              </a:spcAft>
              <a:buClr>
                <a:schemeClr val="dk1"/>
              </a:buClr>
              <a:buSzPts val="1800"/>
              <a:buFont typeface="Noto Sans Symbols"/>
              <a:buNone/>
            </a:pPr>
            <a:endParaRPr sz="1800" b="1">
              <a:latin typeface="Arial"/>
              <a:ea typeface="Arial"/>
              <a:cs typeface="Arial"/>
              <a:sym typeface="Arial"/>
            </a:endParaRPr>
          </a:p>
          <a:p>
            <a:pPr marL="171450" lvl="0" indent="-171450" algn="l" rtl="0">
              <a:spcBef>
                <a:spcPts val="540"/>
              </a:spcBef>
              <a:spcAft>
                <a:spcPts val="0"/>
              </a:spcAft>
              <a:buClr>
                <a:schemeClr val="dk1"/>
              </a:buClr>
              <a:buSzPts val="1800"/>
              <a:buFont typeface="Noto Sans Symbols"/>
              <a:buChar char="▪"/>
            </a:pPr>
            <a:r>
              <a:rPr lang="es-ES" sz="1800" b="1" u="sng">
                <a:latin typeface="Arial"/>
                <a:ea typeface="Arial"/>
                <a:cs typeface="Arial"/>
                <a:sym typeface="Arial"/>
              </a:rPr>
              <a:t>Acuse recibo </a:t>
            </a:r>
            <a:r>
              <a:rPr lang="es-ES" sz="1800" b="0" u="none">
                <a:latin typeface="Arial"/>
                <a:ea typeface="Arial"/>
                <a:cs typeface="Arial"/>
                <a:sym typeface="Arial"/>
              </a:rPr>
              <a:t>de la</a:t>
            </a:r>
            <a:r>
              <a:rPr lang="es-ES" sz="1800" b="0">
                <a:latin typeface="Arial"/>
                <a:ea typeface="Arial"/>
                <a:cs typeface="Arial"/>
                <a:sym typeface="Arial"/>
              </a:rPr>
              <a:t>(s) respuesta(s).  </a:t>
            </a:r>
            <a:r>
              <a:rPr lang="es-ES" sz="1800" b="1">
                <a:latin typeface="Arial"/>
                <a:ea typeface="Arial"/>
                <a:cs typeface="Arial"/>
                <a:sym typeface="Arial"/>
              </a:rPr>
              <a:t>Respuesta: </a:t>
            </a:r>
            <a:r>
              <a:rPr lang="es-ES" sz="1800" i="1">
                <a:latin typeface="Arial"/>
                <a:ea typeface="Arial"/>
                <a:cs typeface="Arial"/>
                <a:sym typeface="Arial"/>
              </a:rPr>
              <a:t>Manteniendo pulsado el cursor se aumenta la velocidad</a:t>
            </a:r>
            <a:r>
              <a:rPr lang="es-ES" sz="1800" b="1">
                <a:latin typeface="Arial"/>
                <a:ea typeface="Arial"/>
                <a:cs typeface="Arial"/>
                <a:sym typeface="Arial"/>
              </a:rPr>
              <a:t>.&lt;CLICK&gt; </a:t>
            </a:r>
            <a:endParaRPr/>
          </a:p>
          <a:p>
            <a:pPr marL="171450" lvl="0" indent="-57150" algn="l" rtl="0">
              <a:spcBef>
                <a:spcPts val="540"/>
              </a:spcBef>
              <a:spcAft>
                <a:spcPts val="0"/>
              </a:spcAft>
              <a:buClr>
                <a:schemeClr val="dk1"/>
              </a:buClr>
              <a:buSzPts val="1800"/>
              <a:buFont typeface="Noto Sans Symbols"/>
              <a:buNone/>
            </a:pPr>
            <a:endParaRPr sz="1800" b="1">
              <a:latin typeface="Arial"/>
              <a:ea typeface="Arial"/>
              <a:cs typeface="Arial"/>
              <a:sym typeface="Arial"/>
            </a:endParaRPr>
          </a:p>
          <a:p>
            <a:pPr marL="171450" lvl="0" indent="-171450" algn="l" rtl="0">
              <a:spcBef>
                <a:spcPts val="540"/>
              </a:spcBef>
              <a:spcAft>
                <a:spcPts val="0"/>
              </a:spcAft>
              <a:buClr>
                <a:schemeClr val="dk1"/>
              </a:buClr>
              <a:buSzPts val="1800"/>
              <a:buFont typeface="Noto Sans Symbols"/>
              <a:buChar char="▪"/>
            </a:pPr>
            <a:r>
              <a:rPr lang="es-ES" sz="1800" b="1" u="sng">
                <a:latin typeface="Arial"/>
                <a:ea typeface="Arial"/>
                <a:cs typeface="Arial"/>
                <a:sym typeface="Arial"/>
              </a:rPr>
              <a:t>Diga</a:t>
            </a:r>
            <a:r>
              <a:rPr lang="es-ES" b="0"/>
              <a:t>: Ahora pulse </a:t>
            </a:r>
            <a:r>
              <a:rPr lang="es-ES" b="1" err="1"/>
              <a:t>Ctrl+FECHA</a:t>
            </a:r>
            <a:r>
              <a:rPr lang="es-ES" b="1"/>
              <a:t> </a:t>
            </a:r>
            <a:r>
              <a:rPr lang="es-ES" b="0"/>
              <a:t>y pruebe cada dirección.</a:t>
            </a:r>
            <a:endParaRPr/>
          </a:p>
          <a:p>
            <a:pPr marL="171450" lvl="0" indent="-95250" algn="l" rtl="0">
              <a:spcBef>
                <a:spcPts val="360"/>
              </a:spcBef>
              <a:spcAft>
                <a:spcPts val="0"/>
              </a:spcAft>
              <a:buClr>
                <a:schemeClr val="dk1"/>
              </a:buClr>
              <a:buSzPts val="1200"/>
              <a:buFont typeface="Noto Sans Symbols"/>
              <a:buNone/>
            </a:pPr>
            <a:endParaRPr b="0"/>
          </a:p>
          <a:p>
            <a:pPr marL="171450" lvl="0" indent="-171450" algn="l" rtl="0">
              <a:spcBef>
                <a:spcPts val="360"/>
              </a:spcBef>
              <a:spcAft>
                <a:spcPts val="0"/>
              </a:spcAft>
              <a:buClr>
                <a:schemeClr val="dk1"/>
              </a:buClr>
              <a:buSzPts val="1200"/>
              <a:buFont typeface="Noto Sans Symbols"/>
              <a:buChar char="▪"/>
            </a:pPr>
            <a:r>
              <a:rPr lang="es-ES" b="1" u="sng"/>
              <a:t>Pregunta: </a:t>
            </a:r>
            <a:r>
              <a:rPr lang="es-ES" b="0"/>
              <a:t>¿Qué ha pasado?    </a:t>
            </a:r>
            <a:endParaRPr/>
          </a:p>
          <a:p>
            <a:pPr marL="171450" lvl="0" indent="-95250" algn="l" rtl="0">
              <a:spcBef>
                <a:spcPts val="360"/>
              </a:spcBef>
              <a:spcAft>
                <a:spcPts val="0"/>
              </a:spcAft>
              <a:buClr>
                <a:schemeClr val="dk1"/>
              </a:buClr>
              <a:buSzPts val="1200"/>
              <a:buFont typeface="Noto Sans Symbols"/>
              <a:buNone/>
            </a:pPr>
            <a:endParaRPr b="0"/>
          </a:p>
          <a:p>
            <a:pPr marL="171450" lvl="0" indent="-171450" algn="l" rtl="0">
              <a:spcBef>
                <a:spcPts val="360"/>
              </a:spcBef>
              <a:spcAft>
                <a:spcPts val="0"/>
              </a:spcAft>
              <a:buClr>
                <a:schemeClr val="dk1"/>
              </a:buClr>
              <a:buSzPts val="1200"/>
              <a:buFont typeface="Noto Sans Symbols"/>
              <a:buChar char="▪"/>
            </a:pPr>
            <a:r>
              <a:rPr lang="es-ES" b="1" u="sng"/>
              <a:t>Acuse recibo </a:t>
            </a:r>
            <a:r>
              <a:rPr lang="es-ES" b="0" u="none"/>
              <a:t>de la</a:t>
            </a:r>
            <a:r>
              <a:rPr lang="es-ES" b="0"/>
              <a:t>(s) respuesta(s).  </a:t>
            </a:r>
            <a:r>
              <a:rPr lang="es-ES" b="1"/>
              <a:t>Respuesta: </a:t>
            </a:r>
            <a:r>
              <a:rPr lang="es-ES" b="0" i="1"/>
              <a:t>El cursor pasa a la primera o última celda en la dirección elegida.</a:t>
            </a:r>
            <a:endParaRPr/>
          </a:p>
          <a:p>
            <a:pPr marL="0" lvl="0" indent="0" algn="l" rtl="0">
              <a:spcBef>
                <a:spcPts val="360"/>
              </a:spcBef>
              <a:spcAft>
                <a:spcPts val="0"/>
              </a:spcAft>
              <a:buNone/>
            </a:pPr>
            <a:endParaRPr b="0"/>
          </a:p>
        </p:txBody>
      </p:sp>
      <p:sp>
        <p:nvSpPr>
          <p:cNvPr id="477" name="Google Shape;477;p1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07" name="Google Shape;307;p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marR="0" lvl="0" indent="0" algn="l" rtl="0">
              <a:lnSpc>
                <a:spcPct val="100000"/>
              </a:lnSpc>
              <a:spcBef>
                <a:spcPts val="360"/>
              </a:spcBef>
              <a:spcAft>
                <a:spcPts val="0"/>
              </a:spcAft>
              <a:buClr>
                <a:schemeClr val="dk1"/>
              </a:buClr>
              <a:buSzPts val="1200"/>
              <a:buFont typeface="Arial"/>
              <a:buNone/>
            </a:pPr>
            <a:endParaRPr b="1" i="1">
              <a:latin typeface="Arial"/>
              <a:ea typeface="Arial"/>
              <a:cs typeface="Arial"/>
              <a:sym typeface="Arial"/>
            </a:endParaRPr>
          </a:p>
          <a:p>
            <a:pPr marL="171450" marR="0" lvl="0" indent="-171450" algn="l" rtl="0">
              <a:lnSpc>
                <a:spcPct val="100000"/>
              </a:lnSpc>
              <a:spcBef>
                <a:spcPts val="360"/>
              </a:spcBef>
              <a:spcAft>
                <a:spcPts val="0"/>
              </a:spcAft>
              <a:buClr>
                <a:schemeClr val="dk1"/>
              </a:buClr>
              <a:buSzPts val="1200"/>
              <a:buFont typeface="Noto Sans Symbols"/>
              <a:buChar char="❖"/>
            </a:pPr>
            <a:r>
              <a:rPr lang="es-ES" b="1" i="1">
                <a:latin typeface="Arial"/>
                <a:ea typeface="Arial"/>
                <a:cs typeface="Arial"/>
                <a:sym typeface="Arial"/>
              </a:rPr>
              <a:t>Estos iconos sirven como señales para ayudarle a navegar por el contenido y saber lo que le espera.</a:t>
            </a:r>
            <a:endParaRPr/>
          </a:p>
          <a:p>
            <a:pPr marL="0" lvl="0" indent="0" algn="l" rtl="0">
              <a:spcBef>
                <a:spcPts val="360"/>
              </a:spcBef>
              <a:spcAft>
                <a:spcPts val="0"/>
              </a:spcAft>
              <a:buNone/>
            </a:pPr>
            <a:endParaRPr/>
          </a:p>
        </p:txBody>
      </p:sp>
      <p:sp>
        <p:nvSpPr>
          <p:cNvPr id="308" name="Google Shape;308;p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p2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84" name="Google Shape;484;p2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marR="0" lvl="0" indent="0" algn="l" rtl="0">
              <a:lnSpc>
                <a:spcPct val="100000"/>
              </a:lnSpc>
              <a:spcBef>
                <a:spcPts val="360"/>
              </a:spcBef>
              <a:spcAft>
                <a:spcPts val="0"/>
              </a:spcAft>
              <a:buClr>
                <a:schemeClr val="dk1"/>
              </a:buClr>
              <a:buSzPts val="1200"/>
              <a:buFont typeface="Arial"/>
              <a:buNone/>
            </a:pPr>
            <a:endParaRPr sz="1200"/>
          </a:p>
          <a:p>
            <a:pPr marL="171450" lvl="0" indent="-171450" algn="l" rtl="0">
              <a:spcBef>
                <a:spcPts val="840"/>
              </a:spcBef>
              <a:spcAft>
                <a:spcPts val="0"/>
              </a:spcAft>
              <a:buClr>
                <a:schemeClr val="dk1"/>
              </a:buClr>
              <a:buSzPts val="1200"/>
              <a:buFont typeface="Noto Sans Symbols"/>
              <a:buChar char="▪"/>
            </a:pPr>
            <a:r>
              <a:rPr lang="es-ES" b="1" u="sng">
                <a:latin typeface="Arial"/>
                <a:ea typeface="Arial"/>
                <a:cs typeface="Arial"/>
                <a:sym typeface="Arial"/>
              </a:rPr>
              <a:t>Diga: </a:t>
            </a:r>
            <a:r>
              <a:rPr lang="es-ES"/>
              <a:t>La primera </a:t>
            </a:r>
            <a:r>
              <a:rPr lang="es-ES" sz="1200"/>
              <a:t>Las teclas </a:t>
            </a:r>
            <a:r>
              <a:rPr lang="es-ES" sz="1200" i="1"/>
              <a:t>Re Pág </a:t>
            </a:r>
            <a:r>
              <a:rPr lang="es-ES" sz="1200"/>
              <a:t>y </a:t>
            </a:r>
            <a:r>
              <a:rPr lang="es-ES" sz="1200" i="1"/>
              <a:t>Av Pág </a:t>
            </a:r>
            <a:r>
              <a:rPr lang="es-ES" sz="1200">
                <a:latin typeface="Arial"/>
                <a:ea typeface="Arial"/>
                <a:cs typeface="Arial"/>
                <a:sym typeface="Arial"/>
              </a:rPr>
              <a:t>envían el cursor, por incrementos, hacia arriba y hacia abajo en la hoja de cálculo. </a:t>
            </a:r>
            <a:r>
              <a:rPr lang="es-ES" sz="1800" b="0" i="0" u="none" strike="noStrike" cap="none">
                <a:solidFill>
                  <a:srgbClr val="000000"/>
                </a:solidFill>
                <a:latin typeface="Arial"/>
                <a:ea typeface="Arial"/>
                <a:cs typeface="Arial"/>
                <a:sym typeface="Arial"/>
              </a:rPr>
              <a:t>Mientras aún se encuentra en la hoja 1 del </a:t>
            </a:r>
            <a:r>
              <a:rPr lang="es-ES" sz="2800" b="0" i="0" u="none" strike="noStrike" cap="none">
                <a:solidFill>
                  <a:srgbClr val="000000"/>
                </a:solidFill>
                <a:latin typeface="Arial"/>
                <a:ea typeface="Arial"/>
                <a:cs typeface="Arial"/>
                <a:sym typeface="Arial"/>
              </a:rPr>
              <a:t>archivo </a:t>
            </a:r>
            <a:r>
              <a:rPr lang="en-US" sz="1800">
                <a:effectLst/>
                <a:latin typeface="Aptos" panose="020B0004020202020204" pitchFamily="34" charset="0"/>
                <a:ea typeface="Aptos" panose="020B0004020202020204" pitchFamily="34" charset="0"/>
                <a:cs typeface="Aptos" panose="020B0004020202020204" pitchFamily="34" charset="0"/>
              </a:rPr>
              <a:t>FETPF3.0_Taller1_PP13_ES_Excel_Ejercicio.xlsx </a:t>
            </a:r>
            <a:r>
              <a:rPr lang="es-ES" sz="1200" b="1">
                <a:latin typeface="Arial"/>
                <a:ea typeface="Arial"/>
                <a:cs typeface="Arial"/>
                <a:sym typeface="Arial"/>
              </a:rPr>
              <a:t>&lt;HAGA CLIC&gt;</a:t>
            </a:r>
            <a:endParaRPr/>
          </a:p>
          <a:p>
            <a:pPr marL="0" marR="0" lvl="0" indent="0" algn="l" rtl="0">
              <a:lnSpc>
                <a:spcPct val="100000"/>
              </a:lnSpc>
              <a:spcBef>
                <a:spcPts val="360"/>
              </a:spcBef>
              <a:spcAft>
                <a:spcPts val="0"/>
              </a:spcAft>
              <a:buClr>
                <a:schemeClr val="dk1"/>
              </a:buClr>
              <a:buSzPts val="1200"/>
              <a:buFont typeface="Arial"/>
              <a:buNone/>
            </a:pPr>
            <a:endParaRPr sz="1200" i="1">
              <a:latin typeface="Arial"/>
              <a:ea typeface="Arial"/>
              <a:cs typeface="Arial"/>
              <a:sym typeface="Arial"/>
            </a:endParaRPr>
          </a:p>
          <a:p>
            <a:pPr marL="171450" lvl="0" indent="-171450" algn="l" rtl="0">
              <a:spcBef>
                <a:spcPts val="840"/>
              </a:spcBef>
              <a:spcAft>
                <a:spcPts val="0"/>
              </a:spcAft>
              <a:buClr>
                <a:schemeClr val="dk1"/>
              </a:buClr>
              <a:buSzPts val="1200"/>
              <a:buFont typeface="Noto Sans Symbols"/>
              <a:buChar char="▪"/>
            </a:pPr>
            <a:r>
              <a:rPr lang="es-ES" b="1" u="sng">
                <a:latin typeface="Arial"/>
                <a:ea typeface="Arial"/>
                <a:cs typeface="Arial"/>
                <a:sym typeface="Arial"/>
              </a:rPr>
              <a:t>Diga: </a:t>
            </a:r>
            <a:r>
              <a:rPr lang="es-ES" sz="1200" i="0">
                <a:latin typeface="Arial"/>
                <a:ea typeface="Arial"/>
                <a:cs typeface="Arial"/>
                <a:sym typeface="Arial"/>
              </a:rPr>
              <a:t>Mientras todavía está en la Hoja 1 de la </a:t>
            </a:r>
            <a:r>
              <a:rPr lang="en-US" sz="1800">
                <a:effectLst/>
                <a:latin typeface="Aptos" panose="020B0004020202020204" pitchFamily="34" charset="0"/>
                <a:ea typeface="Aptos" panose="020B0004020202020204" pitchFamily="34" charset="0"/>
                <a:cs typeface="Aptos" panose="020B0004020202020204" pitchFamily="34" charset="0"/>
              </a:rPr>
              <a:t>FETPF3.0_Taller1_PP13_ES_Excel_Ejercicio.xlsx </a:t>
            </a:r>
            <a:r>
              <a:rPr lang="es-ES" sz="2800" b="0" i="0" u="none" strike="noStrike" cap="none">
                <a:solidFill>
                  <a:srgbClr val="000000"/>
                </a:solidFill>
                <a:latin typeface="Arial"/>
                <a:ea typeface="Arial"/>
                <a:cs typeface="Arial"/>
                <a:sym typeface="Arial"/>
              </a:rPr>
              <a:t>, pulse la tecla </a:t>
            </a:r>
            <a:r>
              <a:rPr lang="es-ES" sz="2800" b="0" i="1" u="none" strike="noStrike" cap="none">
                <a:solidFill>
                  <a:srgbClr val="000000"/>
                </a:solidFill>
                <a:latin typeface="Arial"/>
                <a:ea typeface="Arial"/>
                <a:cs typeface="Arial"/>
                <a:sym typeface="Arial"/>
              </a:rPr>
              <a:t>Av Pág </a:t>
            </a:r>
            <a:r>
              <a:rPr lang="es-ES" sz="2800" b="0" i="0" u="none" strike="noStrike" cap="none">
                <a:solidFill>
                  <a:srgbClr val="000000"/>
                </a:solidFill>
                <a:latin typeface="Arial"/>
                <a:ea typeface="Arial"/>
                <a:cs typeface="Arial"/>
                <a:sym typeface="Arial"/>
              </a:rPr>
              <a:t>varias veces. Ahora pulse la tecla </a:t>
            </a:r>
            <a:r>
              <a:rPr lang="es-ES" sz="2800" b="0" i="1" u="none" strike="noStrike" cap="none">
                <a:solidFill>
                  <a:srgbClr val="000000"/>
                </a:solidFill>
                <a:latin typeface="Arial"/>
                <a:ea typeface="Arial"/>
                <a:cs typeface="Arial"/>
                <a:sym typeface="Arial"/>
              </a:rPr>
              <a:t>Re Pág </a:t>
            </a:r>
            <a:r>
              <a:rPr lang="es-ES" sz="2800" b="0" i="0" u="none" strike="noStrike" cap="none">
                <a:solidFill>
                  <a:srgbClr val="000000"/>
                </a:solidFill>
                <a:latin typeface="Arial"/>
                <a:ea typeface="Arial"/>
                <a:cs typeface="Arial"/>
                <a:sym typeface="Arial"/>
              </a:rPr>
              <a:t>para volver a la parte superior de la hoja de cálculo.</a:t>
            </a:r>
            <a:endParaRPr/>
          </a:p>
          <a:p>
            <a:pPr marL="0" lvl="0" indent="0" algn="l" rtl="0">
              <a:spcBef>
                <a:spcPts val="840"/>
              </a:spcBef>
              <a:spcAft>
                <a:spcPts val="0"/>
              </a:spcAft>
              <a:buNone/>
            </a:pPr>
            <a:endParaRPr sz="2800"/>
          </a:p>
          <a:p>
            <a:pPr marL="171450" lvl="0" indent="-177800" algn="l" rtl="0">
              <a:spcBef>
                <a:spcPts val="840"/>
              </a:spcBef>
              <a:spcAft>
                <a:spcPts val="0"/>
              </a:spcAft>
              <a:buClr>
                <a:schemeClr val="dk1"/>
              </a:buClr>
              <a:buSzPts val="2800"/>
              <a:buFont typeface="Noto Sans Symbols"/>
              <a:buChar char="▪"/>
            </a:pPr>
            <a:r>
              <a:rPr lang="es-ES" sz="2800" b="1" u="sng">
                <a:latin typeface="Arial"/>
                <a:ea typeface="Arial"/>
                <a:cs typeface="Arial"/>
                <a:sym typeface="Arial"/>
              </a:rPr>
              <a:t>Diga: </a:t>
            </a:r>
            <a:r>
              <a:rPr lang="es-ES" sz="2800" b="0" i="0" u="none" strike="noStrike" cap="none">
                <a:solidFill>
                  <a:srgbClr val="000000"/>
                </a:solidFill>
                <a:latin typeface="Arial"/>
                <a:ea typeface="Arial"/>
                <a:cs typeface="Arial"/>
                <a:sym typeface="Arial"/>
              </a:rPr>
              <a:t>Observe que el uso de las teclas </a:t>
            </a:r>
            <a:r>
              <a:rPr lang="es-ES" sz="2800" b="1" i="0" u="none" strike="noStrike" cap="none">
                <a:solidFill>
                  <a:srgbClr val="000000"/>
                </a:solidFill>
                <a:latin typeface="Arial"/>
                <a:ea typeface="Arial"/>
                <a:cs typeface="Arial"/>
                <a:sym typeface="Arial"/>
              </a:rPr>
              <a:t>Re Pág </a:t>
            </a:r>
            <a:r>
              <a:rPr lang="es-ES" sz="2800" b="0" i="0" u="none" strike="noStrike" cap="none">
                <a:solidFill>
                  <a:srgbClr val="000000"/>
                </a:solidFill>
                <a:latin typeface="Arial"/>
                <a:ea typeface="Arial"/>
                <a:cs typeface="Arial"/>
                <a:sym typeface="Arial"/>
              </a:rPr>
              <a:t>o </a:t>
            </a:r>
            <a:r>
              <a:rPr lang="es-ES" sz="2800" b="1" i="0" u="none" strike="noStrike" cap="none">
                <a:solidFill>
                  <a:srgbClr val="000000"/>
                </a:solidFill>
                <a:latin typeface="Arial"/>
                <a:ea typeface="Arial"/>
                <a:cs typeface="Arial"/>
                <a:sym typeface="Arial"/>
              </a:rPr>
              <a:t>Av Pág </a:t>
            </a:r>
            <a:r>
              <a:rPr lang="es-ES" sz="2800" b="0" i="0" u="none" strike="noStrike" cap="none">
                <a:solidFill>
                  <a:srgbClr val="000000"/>
                </a:solidFill>
                <a:latin typeface="Arial"/>
                <a:ea typeface="Arial"/>
                <a:cs typeface="Arial"/>
                <a:sym typeface="Arial"/>
              </a:rPr>
              <a:t>no es una ciencia exacta como el uso de la celda de nombre, pero Re Pág o Av Pág le llevarán a una ubicación aproximada.</a:t>
            </a:r>
            <a:endParaRPr sz="1200" i="0"/>
          </a:p>
          <a:p>
            <a:pPr marL="0" lvl="0" indent="0" algn="l" rtl="0">
              <a:spcBef>
                <a:spcPts val="360"/>
              </a:spcBef>
              <a:spcAft>
                <a:spcPts val="0"/>
              </a:spcAft>
              <a:buNone/>
            </a:pPr>
            <a:endParaRPr/>
          </a:p>
        </p:txBody>
      </p:sp>
      <p:sp>
        <p:nvSpPr>
          <p:cNvPr id="485" name="Google Shape;485;p20: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2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94" name="Google Shape;494;p2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840"/>
              </a:spcBef>
              <a:spcAft>
                <a:spcPts val="0"/>
              </a:spcAft>
              <a:buClr>
                <a:schemeClr val="dk1"/>
              </a:buClr>
              <a:buSzPts val="1200"/>
              <a:buFont typeface="Noto Sans Symbols"/>
              <a:buChar char="▪"/>
            </a:pPr>
            <a:r>
              <a:rPr lang="es-ES" b="1" u="sng">
                <a:latin typeface="Arial"/>
                <a:ea typeface="Arial"/>
                <a:cs typeface="Arial"/>
                <a:sym typeface="Arial"/>
              </a:rPr>
              <a:t>Diga: </a:t>
            </a:r>
            <a:r>
              <a:rPr lang="es-ES"/>
              <a:t>La tecla </a:t>
            </a:r>
            <a:r>
              <a:rPr lang="es-ES" b="1"/>
              <a:t>Inicio </a:t>
            </a:r>
            <a:r>
              <a:rPr lang="es-ES"/>
              <a:t>es la tecla Control del teclado que devuelve el cursor a la línea inicial del texto. </a:t>
            </a:r>
            <a:r>
              <a:rPr lang="es-ES" sz="1800" b="0" i="0" u="none" strike="noStrike" cap="none">
                <a:solidFill>
                  <a:srgbClr val="000000"/>
                </a:solidFill>
                <a:latin typeface="Arial"/>
                <a:ea typeface="Arial"/>
                <a:cs typeface="Arial"/>
                <a:sym typeface="Arial"/>
              </a:rPr>
              <a:t>Mientras aún se encuentra en la hoja 1 del </a:t>
            </a:r>
            <a:r>
              <a:rPr lang="es-ES" sz="2800" b="0" i="0" u="none" strike="noStrike" cap="none">
                <a:solidFill>
                  <a:srgbClr val="000000"/>
                </a:solidFill>
                <a:latin typeface="Arial"/>
                <a:ea typeface="Arial"/>
                <a:cs typeface="Arial"/>
                <a:sym typeface="Arial"/>
              </a:rPr>
              <a:t>archivo </a:t>
            </a:r>
            <a:r>
              <a:rPr lang="en-US" sz="1800">
                <a:effectLst/>
                <a:latin typeface="Aptos" panose="020B0004020202020204" pitchFamily="34" charset="0"/>
                <a:ea typeface="Aptos" panose="020B0004020202020204" pitchFamily="34" charset="0"/>
                <a:cs typeface="Aptos" panose="020B0004020202020204" pitchFamily="34" charset="0"/>
              </a:rPr>
              <a:t>FETPF3.0_Taller1_PP13_ES_Excel_Ejercicio.xlsx </a:t>
            </a:r>
            <a:r>
              <a:rPr lang="es-ES" sz="2800" b="1" i="0" u="none" strike="noStrike" cap="none">
                <a:solidFill>
                  <a:srgbClr val="000000"/>
                </a:solidFill>
                <a:latin typeface="Arial"/>
                <a:ea typeface="Arial"/>
                <a:cs typeface="Arial"/>
                <a:sym typeface="Arial"/>
              </a:rPr>
              <a:t>&lt;HAGA CLIC&gt;</a:t>
            </a:r>
            <a:r>
              <a:rPr lang="es-ES" sz="2800" b="0" i="1" u="none" strike="noStrike" cap="none">
                <a:solidFill>
                  <a:srgbClr val="000000"/>
                </a:solidFill>
                <a:latin typeface="Arial"/>
                <a:ea typeface="Arial"/>
                <a:cs typeface="Arial"/>
                <a:sym typeface="Arial"/>
              </a:rPr>
              <a:t>. </a:t>
            </a:r>
            <a:endParaRPr/>
          </a:p>
          <a:p>
            <a:pPr marL="0" lvl="0" indent="0" algn="l" rtl="0">
              <a:spcBef>
                <a:spcPts val="840"/>
              </a:spcBef>
              <a:spcAft>
                <a:spcPts val="0"/>
              </a:spcAft>
              <a:buNone/>
            </a:pPr>
            <a:endParaRPr sz="2800"/>
          </a:p>
          <a:p>
            <a:pPr marL="171450" lvl="0" indent="-177800" algn="l" rtl="0">
              <a:spcBef>
                <a:spcPts val="840"/>
              </a:spcBef>
              <a:spcAft>
                <a:spcPts val="0"/>
              </a:spcAft>
              <a:buClr>
                <a:schemeClr val="dk1"/>
              </a:buClr>
              <a:buSzPts val="2800"/>
              <a:buFont typeface="Noto Sans Symbols"/>
              <a:buChar char="▪"/>
            </a:pPr>
            <a:r>
              <a:rPr lang="es-ES" sz="2800" b="1" u="sng">
                <a:latin typeface="Arial"/>
                <a:ea typeface="Arial"/>
                <a:cs typeface="Arial"/>
                <a:sym typeface="Arial"/>
              </a:rPr>
              <a:t>Diga: </a:t>
            </a:r>
            <a:r>
              <a:rPr lang="es-ES" sz="2800" b="0" i="0" u="none" strike="noStrike" cap="none">
                <a:solidFill>
                  <a:srgbClr val="000000"/>
                </a:solidFill>
                <a:latin typeface="Arial"/>
                <a:ea typeface="Arial"/>
                <a:cs typeface="Arial"/>
                <a:sym typeface="Arial"/>
              </a:rPr>
              <a:t>Pulse la tecla </a:t>
            </a:r>
            <a:r>
              <a:rPr lang="es-ES" sz="2800" b="1" i="0" u="none" strike="noStrike" cap="none">
                <a:solidFill>
                  <a:srgbClr val="000000"/>
                </a:solidFill>
                <a:latin typeface="Arial"/>
                <a:ea typeface="Arial"/>
                <a:cs typeface="Arial"/>
                <a:sym typeface="Arial"/>
              </a:rPr>
              <a:t>Inicio</a:t>
            </a:r>
            <a:r>
              <a:rPr lang="es-ES" sz="2800" b="0" i="0" u="none" strike="noStrike" cap="none">
                <a:solidFill>
                  <a:srgbClr val="000000"/>
                </a:solidFill>
                <a:latin typeface="Arial"/>
                <a:ea typeface="Arial"/>
                <a:cs typeface="Arial"/>
                <a:sym typeface="Arial"/>
              </a:rPr>
              <a:t>.</a:t>
            </a:r>
            <a:endParaRPr/>
          </a:p>
          <a:p>
            <a:pPr marL="171450" lvl="0" indent="0" algn="l" rtl="0">
              <a:spcBef>
                <a:spcPts val="840"/>
              </a:spcBef>
              <a:spcAft>
                <a:spcPts val="0"/>
              </a:spcAft>
              <a:buClr>
                <a:schemeClr val="dk1"/>
              </a:buClr>
              <a:buSzPts val="2800"/>
              <a:buFont typeface="Noto Sans Symbols"/>
              <a:buNone/>
            </a:pPr>
            <a:endParaRPr sz="2800" b="0" i="0" u="none" strike="noStrike" cap="none">
              <a:solidFill>
                <a:srgbClr val="000000"/>
              </a:solidFill>
              <a:latin typeface="Arial"/>
              <a:ea typeface="Arial"/>
              <a:cs typeface="Arial"/>
              <a:sym typeface="Arial"/>
            </a:endParaRPr>
          </a:p>
          <a:p>
            <a:pPr marL="171450" lvl="0" indent="-177800" algn="l" rtl="0">
              <a:spcBef>
                <a:spcPts val="840"/>
              </a:spcBef>
              <a:spcAft>
                <a:spcPts val="0"/>
              </a:spcAft>
              <a:buClr>
                <a:srgbClr val="000000"/>
              </a:buClr>
              <a:buSzPts val="2800"/>
              <a:buFont typeface="Noto Sans Symbols"/>
              <a:buChar char="▪"/>
            </a:pPr>
            <a:r>
              <a:rPr lang="es-ES" sz="2800" b="1" i="0" u="sng" strike="noStrike" cap="none">
                <a:solidFill>
                  <a:srgbClr val="000000"/>
                </a:solidFill>
                <a:latin typeface="Arial"/>
                <a:ea typeface="Arial"/>
                <a:cs typeface="Arial"/>
                <a:sym typeface="Arial"/>
              </a:rPr>
              <a:t>Pregunta: </a:t>
            </a:r>
            <a:r>
              <a:rPr lang="es-ES" sz="2800" b="0" i="0" u="none" strike="noStrike" cap="none">
                <a:solidFill>
                  <a:srgbClr val="000000"/>
                </a:solidFill>
                <a:latin typeface="Arial"/>
                <a:ea typeface="Arial"/>
                <a:cs typeface="Arial"/>
                <a:sym typeface="Arial"/>
              </a:rPr>
              <a:t>¿Qué ha pasado?   </a:t>
            </a:r>
            <a:endParaRPr/>
          </a:p>
          <a:p>
            <a:pPr marL="171450" lvl="0" indent="0" algn="l" rtl="0">
              <a:spcBef>
                <a:spcPts val="840"/>
              </a:spcBef>
              <a:spcAft>
                <a:spcPts val="0"/>
              </a:spcAft>
              <a:buClr>
                <a:schemeClr val="dk1"/>
              </a:buClr>
              <a:buSzPts val="2800"/>
              <a:buFont typeface="Noto Sans Symbols"/>
              <a:buNone/>
            </a:pPr>
            <a:endParaRPr sz="2800" b="0" i="0" u="none" strike="noStrike" cap="none">
              <a:solidFill>
                <a:srgbClr val="000000"/>
              </a:solidFill>
              <a:latin typeface="Arial"/>
              <a:ea typeface="Arial"/>
              <a:cs typeface="Arial"/>
              <a:sym typeface="Arial"/>
            </a:endParaRPr>
          </a:p>
          <a:p>
            <a:pPr marL="171450" lvl="0" indent="-177800" algn="l" rtl="0">
              <a:spcBef>
                <a:spcPts val="840"/>
              </a:spcBef>
              <a:spcAft>
                <a:spcPts val="0"/>
              </a:spcAft>
              <a:buClr>
                <a:srgbClr val="000000"/>
              </a:buClr>
              <a:buSzPts val="2800"/>
              <a:buFont typeface="Noto Sans Symbols"/>
              <a:buChar char="▪"/>
            </a:pPr>
            <a:r>
              <a:rPr lang="es-ES" sz="2800" b="1" i="0" u="sng" strike="noStrike" cap="none">
                <a:solidFill>
                  <a:srgbClr val="000000"/>
                </a:solidFill>
                <a:latin typeface="Arial"/>
                <a:ea typeface="Arial"/>
                <a:cs typeface="Arial"/>
                <a:sym typeface="Arial"/>
              </a:rPr>
              <a:t>Acuse recibo de la</a:t>
            </a:r>
            <a:r>
              <a:rPr lang="es-ES" sz="2800" b="0" i="0" u="none" strike="noStrike" cap="none">
                <a:solidFill>
                  <a:srgbClr val="000000"/>
                </a:solidFill>
                <a:latin typeface="Arial"/>
                <a:ea typeface="Arial"/>
                <a:cs typeface="Arial"/>
                <a:sym typeface="Arial"/>
              </a:rPr>
              <a:t>(s) respuesta(s).  </a:t>
            </a:r>
            <a:r>
              <a:rPr lang="es-ES" sz="2800" b="1" i="0" u="none" strike="noStrike" cap="none">
                <a:solidFill>
                  <a:srgbClr val="000000"/>
                </a:solidFill>
                <a:latin typeface="Arial"/>
                <a:ea typeface="Arial"/>
                <a:cs typeface="Arial"/>
                <a:sym typeface="Arial"/>
              </a:rPr>
              <a:t>Respuesta: </a:t>
            </a:r>
            <a:r>
              <a:rPr lang="es-ES" sz="2800" b="0" i="1" u="none" strike="noStrike" cap="none">
                <a:solidFill>
                  <a:srgbClr val="000000"/>
                </a:solidFill>
                <a:latin typeface="Arial"/>
                <a:ea typeface="Arial"/>
                <a:cs typeface="Arial"/>
                <a:sym typeface="Arial"/>
              </a:rPr>
              <a:t>El cursor volvió a la columna A de esa fila. </a:t>
            </a:r>
            <a:r>
              <a:rPr lang="es-ES" sz="2800" b="1" i="0" u="none" strike="noStrike" cap="none">
                <a:solidFill>
                  <a:srgbClr val="000000"/>
                </a:solidFill>
                <a:latin typeface="Arial"/>
                <a:ea typeface="Arial"/>
                <a:cs typeface="Arial"/>
                <a:sym typeface="Arial"/>
              </a:rPr>
              <a:t>&lt;CLICK&gt;</a:t>
            </a:r>
            <a:endParaRPr/>
          </a:p>
          <a:p>
            <a:pPr marL="0" lvl="0" indent="0" algn="l" rtl="0">
              <a:spcBef>
                <a:spcPts val="840"/>
              </a:spcBef>
              <a:spcAft>
                <a:spcPts val="0"/>
              </a:spcAft>
              <a:buNone/>
            </a:pPr>
            <a:endParaRPr sz="2800"/>
          </a:p>
          <a:p>
            <a:pPr marL="171450" lvl="0" indent="-177800" algn="l" rtl="0">
              <a:spcBef>
                <a:spcPts val="840"/>
              </a:spcBef>
              <a:spcAft>
                <a:spcPts val="0"/>
              </a:spcAft>
              <a:buClr>
                <a:schemeClr val="dk1"/>
              </a:buClr>
              <a:buSzPts val="2800"/>
              <a:buFont typeface="Noto Sans Symbols"/>
              <a:buChar char="▪"/>
            </a:pPr>
            <a:r>
              <a:rPr lang="es-ES" sz="2800" b="1" u="sng">
                <a:latin typeface="Arial"/>
                <a:ea typeface="Arial"/>
                <a:cs typeface="Arial"/>
                <a:sym typeface="Arial"/>
              </a:rPr>
              <a:t>Diga: </a:t>
            </a:r>
            <a:r>
              <a:rPr lang="es-ES" sz="2800" b="0" i="0" u="none" strike="noStrike" cap="none">
                <a:solidFill>
                  <a:srgbClr val="000000"/>
                </a:solidFill>
                <a:latin typeface="Arial"/>
                <a:ea typeface="Arial"/>
                <a:cs typeface="Arial"/>
                <a:sym typeface="Arial"/>
              </a:rPr>
              <a:t>Pulse </a:t>
            </a:r>
            <a:r>
              <a:rPr lang="es-ES" sz="2800" b="0" i="0" u="none" strike="noStrike" cap="none" err="1">
                <a:solidFill>
                  <a:srgbClr val="000000"/>
                </a:solidFill>
                <a:latin typeface="Arial"/>
                <a:ea typeface="Arial"/>
                <a:cs typeface="Arial"/>
                <a:sym typeface="Arial"/>
              </a:rPr>
              <a:t>Ctrl+Inicio</a:t>
            </a:r>
            <a:r>
              <a:rPr lang="es-ES" sz="2800" b="0" i="0" u="none" strike="noStrike" cap="none">
                <a:solidFill>
                  <a:srgbClr val="000000"/>
                </a:solidFill>
                <a:latin typeface="Arial"/>
                <a:ea typeface="Arial"/>
                <a:cs typeface="Arial"/>
                <a:sym typeface="Arial"/>
              </a:rPr>
              <a:t> y el cursor volverá a la celda A1</a:t>
            </a:r>
            <a:endParaRPr/>
          </a:p>
          <a:p>
            <a:pPr marL="0" lvl="0" indent="0" algn="l" rtl="0">
              <a:spcBef>
                <a:spcPts val="360"/>
              </a:spcBef>
              <a:spcAft>
                <a:spcPts val="0"/>
              </a:spcAft>
              <a:buNone/>
            </a:pPr>
            <a:endParaRPr b="0" i="0"/>
          </a:p>
          <a:p>
            <a:pPr marL="0" lvl="0" indent="0" algn="l" rtl="0">
              <a:spcBef>
                <a:spcPts val="360"/>
              </a:spcBef>
              <a:spcAft>
                <a:spcPts val="0"/>
              </a:spcAft>
              <a:buNone/>
            </a:pPr>
            <a:endParaRPr/>
          </a:p>
        </p:txBody>
      </p:sp>
      <p:sp>
        <p:nvSpPr>
          <p:cNvPr id="495" name="Google Shape;495;p2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2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08" name="Google Shape;508;p2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a:t>
            </a:r>
            <a:r>
              <a:rPr lang="es-ES"/>
              <a:t>: Vamos a practicar algunas de las funciones que acabamos de aprender. </a:t>
            </a:r>
            <a:endParaRPr/>
          </a:p>
          <a:p>
            <a:pPr marL="171450" lvl="0" indent="-95250" algn="l" rtl="0">
              <a:spcBef>
                <a:spcPts val="360"/>
              </a:spcBef>
              <a:spcAft>
                <a:spcPts val="0"/>
              </a:spcAft>
              <a:buClr>
                <a:schemeClr val="dk1"/>
              </a:buClr>
              <a:buSzPts val="1200"/>
              <a:buFont typeface="Noto Sans Symbols"/>
              <a:buNone/>
            </a:pPr>
            <a:endParaRPr/>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 </a:t>
            </a:r>
            <a:r>
              <a:rPr lang="es-ES"/>
              <a:t>Vaya </a:t>
            </a:r>
            <a:r>
              <a:rPr lang="es-ES" b="1"/>
              <a:t>al cuadro de nombre </a:t>
            </a:r>
            <a:r>
              <a:rPr lang="es-ES"/>
              <a:t>e introduzca </a:t>
            </a:r>
            <a:r>
              <a:rPr lang="es-ES" b="1"/>
              <a:t>G100 - </a:t>
            </a:r>
            <a:r>
              <a:rPr lang="es-ES" b="0"/>
              <a:t>Pulse </a:t>
            </a:r>
            <a:r>
              <a:rPr lang="es-ES" b="1" err="1"/>
              <a:t>Intro</a:t>
            </a:r>
            <a:endParaRPr b="1"/>
          </a:p>
          <a:p>
            <a:pPr marL="0" lvl="0" indent="0" algn="l" rtl="0">
              <a:spcBef>
                <a:spcPts val="360"/>
              </a:spcBef>
              <a:spcAft>
                <a:spcPts val="0"/>
              </a:spcAft>
              <a:buNone/>
            </a:pPr>
            <a:endParaRPr b="1"/>
          </a:p>
          <a:p>
            <a:pPr marL="171450" lvl="0" indent="-171450" algn="l" rtl="0">
              <a:spcBef>
                <a:spcPts val="360"/>
              </a:spcBef>
              <a:spcAft>
                <a:spcPts val="0"/>
              </a:spcAft>
              <a:buClr>
                <a:schemeClr val="dk1"/>
              </a:buClr>
              <a:buSzPts val="1200"/>
              <a:buFont typeface="Noto Sans Symbols"/>
              <a:buChar char="▪"/>
            </a:pPr>
            <a:r>
              <a:rPr lang="es-ES" b="1" u="sng"/>
              <a:t>Pregunta: </a:t>
            </a:r>
            <a:r>
              <a:rPr lang="es-ES" b="0"/>
              <a:t>¿Se ha movido el cursor a G100? </a:t>
            </a:r>
            <a:endParaRPr/>
          </a:p>
          <a:p>
            <a:pPr marL="171450" lvl="0" indent="-95250" algn="l" rtl="0">
              <a:spcBef>
                <a:spcPts val="360"/>
              </a:spcBef>
              <a:spcAft>
                <a:spcPts val="0"/>
              </a:spcAft>
              <a:buClr>
                <a:schemeClr val="dk1"/>
              </a:buClr>
              <a:buSzPts val="1200"/>
              <a:buFont typeface="Noto Sans Symbols"/>
              <a:buNone/>
            </a:pPr>
            <a:endParaRPr b="0"/>
          </a:p>
          <a:p>
            <a:pPr marL="171450" lvl="0" indent="-171450" algn="l" rtl="0">
              <a:spcBef>
                <a:spcPts val="360"/>
              </a:spcBef>
              <a:spcAft>
                <a:spcPts val="0"/>
              </a:spcAft>
              <a:buClr>
                <a:schemeClr val="dk1"/>
              </a:buClr>
              <a:buSzPts val="1200"/>
              <a:buFont typeface="Noto Sans Symbols"/>
              <a:buChar char="▪"/>
            </a:pPr>
            <a:r>
              <a:rPr lang="es-ES" b="1" u="sng"/>
              <a:t>Acuse recibo </a:t>
            </a:r>
            <a:r>
              <a:rPr lang="es-ES" b="0" u="none"/>
              <a:t>de la</a:t>
            </a:r>
            <a:r>
              <a:rPr lang="es-ES" b="0"/>
              <a:t>(s) respuesta(s).   </a:t>
            </a:r>
            <a:r>
              <a:rPr lang="es-ES" b="1"/>
              <a:t>Respuesta: </a:t>
            </a:r>
            <a:r>
              <a:rPr lang="es-ES" b="0" i="1"/>
              <a:t>La respuesta debe ser sí. </a:t>
            </a:r>
            <a:r>
              <a:rPr lang="es-ES" b="1"/>
              <a:t>&lt;CLICK&gt;</a:t>
            </a:r>
            <a:endParaRPr/>
          </a:p>
          <a:p>
            <a:pPr marL="171450" lvl="0" indent="-95250" algn="l" rtl="0">
              <a:spcBef>
                <a:spcPts val="360"/>
              </a:spcBef>
              <a:spcAft>
                <a:spcPts val="0"/>
              </a:spcAft>
              <a:buClr>
                <a:schemeClr val="dk1"/>
              </a:buClr>
              <a:buSzPts val="1200"/>
              <a:buFont typeface="Noto Sans Symbols"/>
              <a:buNone/>
            </a:pPr>
            <a:endParaRPr b="1"/>
          </a:p>
          <a:p>
            <a:pPr marL="171450" lvl="0" indent="-171450" algn="l" rtl="0">
              <a:spcBef>
                <a:spcPts val="360"/>
              </a:spcBef>
              <a:spcAft>
                <a:spcPts val="0"/>
              </a:spcAft>
              <a:buClr>
                <a:schemeClr val="dk1"/>
              </a:buClr>
              <a:buSzPts val="1200"/>
              <a:buFont typeface="Noto Sans Symbols"/>
              <a:buChar char="▪"/>
            </a:pPr>
            <a:r>
              <a:rPr lang="es-ES" b="1" u="sng"/>
              <a:t>Pregunta: </a:t>
            </a:r>
            <a:r>
              <a:rPr lang="es-ES" b="0"/>
              <a:t>¿Cómo volverías a la celda </a:t>
            </a:r>
            <a:r>
              <a:rPr lang="es-ES" b="0" i="1"/>
              <a:t>A1</a:t>
            </a:r>
            <a:r>
              <a:rPr lang="es-ES" b="0" i="0"/>
              <a:t>?  Solicite respuestas. </a:t>
            </a:r>
            <a:r>
              <a:rPr lang="es-ES" b="1" i="0"/>
              <a:t>&lt;CLICK&gt; </a:t>
            </a:r>
            <a:endParaRPr/>
          </a:p>
          <a:p>
            <a:pPr marL="171450" lvl="0" indent="-95250" algn="l" rtl="0">
              <a:spcBef>
                <a:spcPts val="360"/>
              </a:spcBef>
              <a:spcAft>
                <a:spcPts val="0"/>
              </a:spcAft>
              <a:buClr>
                <a:schemeClr val="dk1"/>
              </a:buClr>
              <a:buSzPts val="1200"/>
              <a:buFont typeface="Noto Sans Symbols"/>
              <a:buNone/>
            </a:pPr>
            <a:endParaRPr b="1" i="0"/>
          </a:p>
          <a:p>
            <a:pPr marL="171450" lvl="0" indent="-171450" algn="l" rtl="0">
              <a:spcBef>
                <a:spcPts val="360"/>
              </a:spcBef>
              <a:spcAft>
                <a:spcPts val="0"/>
              </a:spcAft>
              <a:buClr>
                <a:schemeClr val="dk1"/>
              </a:buClr>
              <a:buSzPts val="1200"/>
              <a:buFont typeface="Noto Sans Symbols"/>
              <a:buChar char="▪"/>
            </a:pPr>
            <a:r>
              <a:rPr lang="es-ES" b="1" i="0" u="sng"/>
              <a:t>Acuse recibo</a:t>
            </a:r>
            <a:r>
              <a:rPr lang="es-ES" b="0" i="0" u="none"/>
              <a:t> de la</a:t>
            </a:r>
            <a:r>
              <a:rPr lang="es-ES" b="0" i="0"/>
              <a:t>(s) respuesta(s). </a:t>
            </a:r>
            <a:r>
              <a:rPr lang="es-ES" b="1" i="0"/>
              <a:t>Responder: </a:t>
            </a:r>
            <a:r>
              <a:rPr lang="es-ES" sz="1200" b="1" i="1" err="1">
                <a:latin typeface="Arial"/>
                <a:ea typeface="Arial"/>
                <a:cs typeface="Arial"/>
                <a:sym typeface="Arial"/>
              </a:rPr>
              <a:t>Ctrl+Inicio</a:t>
            </a:r>
            <a:endParaRPr b="1" i="1"/>
          </a:p>
        </p:txBody>
      </p:sp>
      <p:sp>
        <p:nvSpPr>
          <p:cNvPr id="509" name="Google Shape;509;p2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Google Shape;514;p2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15" name="Google Shape;515;p23: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marR="0" lvl="0" indent="0" algn="l" rtl="0">
              <a:lnSpc>
                <a:spcPct val="100000"/>
              </a:lnSpc>
              <a:spcBef>
                <a:spcPts val="360"/>
              </a:spcBef>
              <a:spcAft>
                <a:spcPts val="0"/>
              </a:spcAft>
              <a:buClr>
                <a:schemeClr val="dk1"/>
              </a:buClr>
              <a:buSzPts val="1200"/>
              <a:buFont typeface="Arial"/>
              <a:buNone/>
            </a:pPr>
            <a:endParaRPr b="1"/>
          </a:p>
          <a:p>
            <a:pPr marL="171450" marR="0" lvl="0" indent="-171450" algn="l" rtl="0">
              <a:lnSpc>
                <a:spcPct val="100000"/>
              </a:lnSpc>
              <a:spcBef>
                <a:spcPts val="360"/>
              </a:spcBef>
              <a:spcAft>
                <a:spcPts val="0"/>
              </a:spcAft>
              <a:buClr>
                <a:schemeClr val="dk1"/>
              </a:buClr>
              <a:buSzPts val="1200"/>
              <a:buFont typeface="Noto Sans Symbols"/>
              <a:buChar char="▪"/>
            </a:pPr>
            <a:r>
              <a:rPr lang="es-ES" b="1" u="sng"/>
              <a:t>Diga: </a:t>
            </a:r>
            <a:r>
              <a:rPr lang="es-ES"/>
              <a:t>¿Qué es una base de datos? </a:t>
            </a:r>
            <a:r>
              <a:rPr lang="es-ES" sz="1200" b="1">
                <a:latin typeface="Arial"/>
                <a:ea typeface="Arial"/>
                <a:cs typeface="Arial"/>
                <a:sym typeface="Arial"/>
              </a:rPr>
              <a:t>&lt;CLICK&gt; </a:t>
            </a:r>
            <a:r>
              <a:rPr lang="es-ES" sz="1200" b="0">
                <a:latin typeface="Arial"/>
                <a:ea typeface="Arial"/>
                <a:cs typeface="Arial"/>
                <a:sym typeface="Arial"/>
              </a:rPr>
              <a:t>para la respuesta.  </a:t>
            </a:r>
            <a:r>
              <a:rPr lang="es-ES" b="1"/>
              <a:t>Conteste</a:t>
            </a:r>
            <a:r>
              <a:rPr lang="es-ES"/>
              <a:t>: </a:t>
            </a:r>
            <a:endParaRPr/>
          </a:p>
          <a:p>
            <a:pPr marL="628650" marR="0" lvl="1" indent="-171450" algn="l" rtl="0">
              <a:lnSpc>
                <a:spcPct val="115000"/>
              </a:lnSpc>
              <a:spcBef>
                <a:spcPts val="0"/>
              </a:spcBef>
              <a:spcAft>
                <a:spcPts val="0"/>
              </a:spcAft>
              <a:buClr>
                <a:schemeClr val="dk1"/>
              </a:buClr>
              <a:buSzPts val="1200"/>
              <a:buFont typeface="Courier New"/>
              <a:buChar char="o"/>
            </a:pPr>
            <a:r>
              <a:rPr lang="es-ES" sz="1200" i="1">
                <a:latin typeface="Arial"/>
                <a:ea typeface="Arial"/>
                <a:cs typeface="Arial"/>
                <a:sym typeface="Arial"/>
              </a:rPr>
              <a:t>Una lista de casos dinámica en la computadora, en la que los cambios realizados en los datos de la pantalla pueden almacenarse permanentemente en la base de datos, si se guarda el archivo.</a:t>
            </a:r>
            <a:endParaRPr sz="1200" i="1">
              <a:latin typeface="Times New Roman"/>
              <a:ea typeface="Times New Roman"/>
              <a:cs typeface="Times New Roman"/>
              <a:sym typeface="Times New Roman"/>
            </a:endParaRPr>
          </a:p>
          <a:p>
            <a:pPr marL="628650" marR="0" lvl="1" indent="-171450" algn="l" rtl="0">
              <a:lnSpc>
                <a:spcPct val="115000"/>
              </a:lnSpc>
              <a:spcBef>
                <a:spcPts val="0"/>
              </a:spcBef>
              <a:spcAft>
                <a:spcPts val="0"/>
              </a:spcAft>
              <a:buClr>
                <a:schemeClr val="dk1"/>
              </a:buClr>
              <a:buSzPts val="1200"/>
              <a:buFont typeface="Courier New"/>
              <a:buChar char="o"/>
            </a:pPr>
            <a:r>
              <a:rPr lang="es-ES" sz="1200" i="1">
                <a:latin typeface="Arial"/>
                <a:ea typeface="Arial"/>
                <a:cs typeface="Arial"/>
                <a:sym typeface="Arial"/>
              </a:rPr>
              <a:t>Conjunto estructurado de datos.</a:t>
            </a:r>
            <a:endParaRPr sz="1200" i="1">
              <a:latin typeface="Times New Roman"/>
              <a:ea typeface="Times New Roman"/>
              <a:cs typeface="Times New Roman"/>
              <a:sym typeface="Times New Roman"/>
            </a:endParaRPr>
          </a:p>
          <a:p>
            <a:pPr marL="628650" lvl="1" indent="-171450" algn="l" rtl="0">
              <a:spcBef>
                <a:spcPts val="360"/>
              </a:spcBef>
              <a:spcAft>
                <a:spcPts val="0"/>
              </a:spcAft>
              <a:buClr>
                <a:schemeClr val="dk1"/>
              </a:buClr>
              <a:buSzPts val="1200"/>
              <a:buFont typeface="Courier New"/>
              <a:buChar char="o"/>
            </a:pPr>
            <a:r>
              <a:rPr lang="es-ES" sz="1200" i="1">
                <a:latin typeface="Arial"/>
                <a:ea typeface="Arial"/>
                <a:cs typeface="Arial"/>
                <a:sym typeface="Arial"/>
              </a:rPr>
              <a:t>Tabla organizada con encabezados o etiquetas en la fila superior y datos o valores relacionados en cada columna. </a:t>
            </a:r>
            <a:endParaRPr/>
          </a:p>
          <a:p>
            <a:pPr marL="0" lvl="0" indent="0" algn="l" rtl="0">
              <a:spcBef>
                <a:spcPts val="360"/>
              </a:spcBef>
              <a:spcAft>
                <a:spcPts val="0"/>
              </a:spcAft>
              <a:buClr>
                <a:schemeClr val="dk1"/>
              </a:buClr>
              <a:buSzPts val="1200"/>
              <a:buFont typeface="Arial"/>
              <a:buNone/>
            </a:pPr>
            <a:endParaRPr sz="1200" b="0">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b="1" u="sng"/>
              <a:t>Diga: </a:t>
            </a:r>
            <a:r>
              <a:rPr lang="es-ES" sz="1200" b="0">
                <a:latin typeface="Arial"/>
                <a:ea typeface="Arial"/>
                <a:cs typeface="Arial"/>
                <a:sym typeface="Arial"/>
              </a:rPr>
              <a:t>En pocas palabras, una base de datos es una colección sistemática de datos almacenados electrónicamente.</a:t>
            </a:r>
            <a:endParaRPr/>
          </a:p>
          <a:p>
            <a:pPr marL="171450" lvl="0" indent="-95250" algn="l" rtl="0">
              <a:spcBef>
                <a:spcPts val="360"/>
              </a:spcBef>
              <a:spcAft>
                <a:spcPts val="0"/>
              </a:spcAft>
              <a:buClr>
                <a:schemeClr val="dk1"/>
              </a:buClr>
              <a:buSzPts val="1200"/>
              <a:buFont typeface="Noto Sans Symbols"/>
              <a:buNone/>
            </a:pPr>
            <a:endParaRPr sz="1200" b="0">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sz="1200" b="0">
                <a:latin typeface="Arial"/>
                <a:ea typeface="Arial"/>
                <a:cs typeface="Arial"/>
                <a:sym typeface="Arial"/>
              </a:rPr>
              <a:t>¿Qué es un valor en Excel? </a:t>
            </a:r>
            <a:r>
              <a:rPr lang="es-ES" sz="1200" b="1">
                <a:latin typeface="Arial"/>
                <a:ea typeface="Arial"/>
                <a:cs typeface="Arial"/>
                <a:sym typeface="Arial"/>
              </a:rPr>
              <a:t>&lt;CLICK&gt; </a:t>
            </a:r>
            <a:r>
              <a:rPr lang="es-ES" sz="1200" b="0">
                <a:latin typeface="Arial"/>
                <a:ea typeface="Arial"/>
                <a:cs typeface="Arial"/>
                <a:sym typeface="Arial"/>
              </a:rPr>
              <a:t>para la respuesta. </a:t>
            </a:r>
            <a:r>
              <a:rPr lang="es-ES" sz="1200" b="1">
                <a:latin typeface="Arial"/>
                <a:ea typeface="Arial"/>
                <a:cs typeface="Arial"/>
                <a:sym typeface="Arial"/>
              </a:rPr>
              <a:t>Respuesta: </a:t>
            </a:r>
            <a:r>
              <a:rPr lang="es-ES" sz="1200" b="0" i="1">
                <a:latin typeface="Arial"/>
                <a:ea typeface="Arial"/>
                <a:cs typeface="Arial"/>
                <a:sym typeface="Arial"/>
              </a:rPr>
              <a:t>Números, palabra o cadena de texto, código que representa una respuesta. </a:t>
            </a:r>
            <a:r>
              <a:rPr lang="es-ES" sz="1200" b="1">
                <a:latin typeface="Arial"/>
                <a:ea typeface="Arial"/>
                <a:cs typeface="Arial"/>
                <a:sym typeface="Arial"/>
              </a:rPr>
              <a:t>&lt;CLICK&gt;</a:t>
            </a:r>
            <a:endParaRPr/>
          </a:p>
          <a:p>
            <a:pPr marL="171450" lvl="0" indent="-95250" algn="l" rtl="0">
              <a:spcBef>
                <a:spcPts val="360"/>
              </a:spcBef>
              <a:spcAft>
                <a:spcPts val="0"/>
              </a:spcAft>
              <a:buClr>
                <a:schemeClr val="dk1"/>
              </a:buClr>
              <a:buSzPts val="1200"/>
              <a:buFont typeface="Noto Sans Symbols"/>
              <a:buNone/>
            </a:pPr>
            <a:endParaRPr sz="1200" b="1">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a:t>
            </a:r>
            <a:r>
              <a:rPr lang="es-ES" sz="1200" b="0">
                <a:latin typeface="Arial"/>
                <a:ea typeface="Arial"/>
                <a:cs typeface="Arial"/>
                <a:sym typeface="Arial"/>
              </a:rPr>
              <a:t>: El ingreso de datos es el proceso de introducir valores en una hoja de cálculo. Para que los análisis sean eficaces, los datos deben organizarse y formatearse correctamente.</a:t>
            </a:r>
            <a:endParaRPr/>
          </a:p>
          <a:p>
            <a:pPr marL="0" lvl="0" indent="0" algn="l" rtl="0">
              <a:spcBef>
                <a:spcPts val="360"/>
              </a:spcBef>
              <a:spcAft>
                <a:spcPts val="0"/>
              </a:spcAft>
              <a:buClr>
                <a:schemeClr val="dk1"/>
              </a:buClr>
              <a:buSzPts val="1200"/>
              <a:buFont typeface="Arial"/>
              <a:buNone/>
            </a:pPr>
            <a:endParaRPr b="0"/>
          </a:p>
        </p:txBody>
      </p:sp>
      <p:sp>
        <p:nvSpPr>
          <p:cNvPr id="516" name="Google Shape;516;p23: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8" name="Google Shape;528;p2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29" name="Google Shape;529;p2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u="sng"/>
              <a:t>Diga: </a:t>
            </a:r>
            <a:r>
              <a:rPr lang="es-ES"/>
              <a:t>Ingresar datos en una hoja de cálculo Excel es un proceso sencillo. Para ingresar datos en una hoja de cálculo </a:t>
            </a:r>
            <a:r>
              <a:rPr lang="es-ES" err="1"/>
              <a:t>excel</a:t>
            </a:r>
            <a:r>
              <a:rPr lang="es-ES"/>
              <a:t>, lo haría:</a:t>
            </a:r>
            <a:endParaRPr/>
          </a:p>
          <a:p>
            <a:pPr marL="0" lvl="0" indent="0" algn="l" rtl="0">
              <a:spcBef>
                <a:spcPts val="360"/>
              </a:spcBef>
              <a:spcAft>
                <a:spcPts val="0"/>
              </a:spcAft>
              <a:buClr>
                <a:schemeClr val="dk1"/>
              </a:buClr>
              <a:buSzPts val="1200"/>
              <a:buFont typeface="Noto Sans Symbols"/>
              <a:buNone/>
            </a:pPr>
            <a:endParaRPr/>
          </a:p>
          <a:p>
            <a:pPr marL="685800" lvl="1" indent="-228600" algn="l" rtl="0">
              <a:spcBef>
                <a:spcPts val="360"/>
              </a:spcBef>
              <a:spcAft>
                <a:spcPts val="0"/>
              </a:spcAft>
              <a:buClr>
                <a:schemeClr val="dk1"/>
              </a:buClr>
              <a:buSzPts val="1200"/>
              <a:buFont typeface="Calibri"/>
              <a:buAutoNum type="arabicPeriod"/>
            </a:pPr>
            <a:r>
              <a:rPr lang="es-ES"/>
              <a:t>Escribiendo el texto en la celda</a:t>
            </a:r>
            <a:endParaRPr/>
          </a:p>
          <a:p>
            <a:pPr marL="685800" lvl="1" indent="-228600" algn="l" rtl="0">
              <a:spcBef>
                <a:spcPts val="360"/>
              </a:spcBef>
              <a:spcAft>
                <a:spcPts val="0"/>
              </a:spcAft>
              <a:buClr>
                <a:schemeClr val="dk1"/>
              </a:buClr>
              <a:buSzPts val="1200"/>
              <a:buFont typeface="Calibri"/>
              <a:buAutoNum type="arabicPeriod"/>
            </a:pPr>
            <a:r>
              <a:rPr lang="es-ES"/>
              <a:t>Presionando la </a:t>
            </a:r>
            <a:r>
              <a:rPr lang="es-ES" b="1"/>
              <a:t>tecla </a:t>
            </a:r>
            <a:r>
              <a:rPr lang="es-ES" b="1" err="1"/>
              <a:t>Intro</a:t>
            </a:r>
            <a:r>
              <a:rPr lang="es-ES" b="1"/>
              <a:t> </a:t>
            </a:r>
            <a:r>
              <a:rPr lang="es-ES" b="0"/>
              <a:t>para</a:t>
            </a:r>
            <a:r>
              <a:rPr lang="es-ES" b="1"/>
              <a:t> </a:t>
            </a:r>
            <a:r>
              <a:rPr lang="es-ES"/>
              <a:t>desplazar el cursor hacia abajo</a:t>
            </a:r>
            <a:endParaRPr/>
          </a:p>
          <a:p>
            <a:pPr marL="685800" lvl="1" indent="-228600" algn="l" rtl="0">
              <a:spcBef>
                <a:spcPts val="360"/>
              </a:spcBef>
              <a:spcAft>
                <a:spcPts val="0"/>
              </a:spcAft>
              <a:buClr>
                <a:schemeClr val="dk1"/>
              </a:buClr>
              <a:buSzPts val="1200"/>
              <a:buFont typeface="Calibri"/>
              <a:buAutoNum type="arabicPeriod"/>
            </a:pPr>
            <a:r>
              <a:rPr lang="es-ES"/>
              <a:t>Presionando la </a:t>
            </a:r>
            <a:r>
              <a:rPr lang="es-ES" b="1"/>
              <a:t>tecla </a:t>
            </a:r>
            <a:r>
              <a:rPr lang="es-ES" b="1" err="1"/>
              <a:t>Tab</a:t>
            </a:r>
            <a:r>
              <a:rPr lang="es-ES" b="1"/>
              <a:t> </a:t>
            </a:r>
            <a:r>
              <a:rPr lang="es-ES"/>
              <a:t>para desplazar el cursor hacia la derecha</a:t>
            </a:r>
            <a:endParaRPr/>
          </a:p>
          <a:p>
            <a:pPr marL="685800" lvl="1" indent="-228600" algn="l" rtl="0">
              <a:spcBef>
                <a:spcPts val="360"/>
              </a:spcBef>
              <a:spcAft>
                <a:spcPts val="0"/>
              </a:spcAft>
              <a:buClr>
                <a:schemeClr val="dk1"/>
              </a:buClr>
              <a:buSzPts val="1200"/>
              <a:buFont typeface="Calibri"/>
              <a:buAutoNum type="arabicPeriod"/>
            </a:pPr>
            <a:r>
              <a:rPr lang="es-ES"/>
              <a:t>Presionando las teclas de flecha para mover el cursor a la derecha, izquierda, arriba, abajo</a:t>
            </a:r>
            <a:endParaRPr/>
          </a:p>
          <a:p>
            <a:pPr marL="0" lvl="0" indent="0" algn="l" rtl="0">
              <a:spcBef>
                <a:spcPts val="360"/>
              </a:spcBef>
              <a:spcAft>
                <a:spcPts val="0"/>
              </a:spcAft>
              <a:buNone/>
            </a:pPr>
            <a:endParaRPr/>
          </a:p>
        </p:txBody>
      </p:sp>
      <p:sp>
        <p:nvSpPr>
          <p:cNvPr id="530" name="Google Shape;530;p24: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2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39" name="Google Shape;539;p2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540"/>
              </a:spcBef>
              <a:spcAft>
                <a:spcPts val="0"/>
              </a:spcAft>
              <a:buNone/>
            </a:pPr>
            <a:endParaRPr sz="1800"/>
          </a:p>
          <a:p>
            <a:pPr marL="171450" lvl="0" indent="-171450" algn="l" rtl="0">
              <a:spcBef>
                <a:spcPts val="540"/>
              </a:spcBef>
              <a:spcAft>
                <a:spcPts val="0"/>
              </a:spcAft>
              <a:buClr>
                <a:schemeClr val="dk1"/>
              </a:buClr>
              <a:buSzPts val="1800"/>
              <a:buFont typeface="Noto Sans Symbols"/>
              <a:buChar char="▪"/>
            </a:pPr>
            <a:r>
              <a:rPr lang="es-ES" sz="1800" b="1" u="sng"/>
              <a:t>Diga: </a:t>
            </a:r>
            <a:r>
              <a:rPr lang="es-ES" sz="1800">
                <a:latin typeface="Arial"/>
                <a:ea typeface="Arial"/>
                <a:cs typeface="Arial"/>
                <a:sym typeface="Arial"/>
              </a:rPr>
              <a:t>Para practicar el ingreso de datos en Excel, abra el archivo </a:t>
            </a:r>
            <a:r>
              <a:rPr lang="en-US" sz="1800">
                <a:effectLst/>
                <a:latin typeface="Aptos" panose="020B0004020202020204" pitchFamily="34" charset="0"/>
                <a:ea typeface="Aptos" panose="020B0004020202020204" pitchFamily="34" charset="0"/>
                <a:cs typeface="Aptos" panose="020B0004020202020204" pitchFamily="34" charset="0"/>
              </a:rPr>
              <a:t>FETPF3.0_Taller1_PP13_ES_Excel_Ejercicio.xlsx </a:t>
            </a:r>
            <a:r>
              <a:rPr lang="es-ES" sz="1800">
                <a:latin typeface="Arial"/>
                <a:ea typeface="Arial"/>
                <a:cs typeface="Arial"/>
                <a:sym typeface="Arial"/>
              </a:rPr>
              <a:t>y vaya a la hoja de calculo denominada </a:t>
            </a:r>
            <a:r>
              <a:rPr lang="es-ES" sz="1800" i="1">
                <a:latin typeface="Arial"/>
                <a:ea typeface="Arial"/>
                <a:cs typeface="Arial"/>
                <a:sym typeface="Arial"/>
              </a:rPr>
              <a:t>Hoja1</a:t>
            </a:r>
            <a:r>
              <a:rPr lang="es-ES" sz="1800">
                <a:latin typeface="Arial"/>
                <a:ea typeface="Arial"/>
                <a:cs typeface="Arial"/>
                <a:sym typeface="Arial"/>
              </a:rPr>
              <a:t>. Suponga que la hoja de cálculo representa el recuento de personas enfermas (</a:t>
            </a:r>
            <a:r>
              <a:rPr lang="es-ES" sz="1800" i="1">
                <a:latin typeface="Arial"/>
                <a:ea typeface="Arial"/>
                <a:cs typeface="Arial"/>
                <a:sym typeface="Arial"/>
              </a:rPr>
              <a:t>entre el personal sanitario o en la comunidad</a:t>
            </a:r>
            <a:r>
              <a:rPr lang="es-ES" sz="1800">
                <a:latin typeface="Arial"/>
                <a:ea typeface="Arial"/>
                <a:cs typeface="Arial"/>
                <a:sym typeface="Arial"/>
              </a:rPr>
              <a:t>).</a:t>
            </a:r>
            <a:endParaRPr/>
          </a:p>
          <a:p>
            <a:pPr marL="742950" marR="0" lvl="1" indent="-285750" algn="l" rtl="0">
              <a:lnSpc>
                <a:spcPct val="100000"/>
              </a:lnSpc>
              <a:spcBef>
                <a:spcPts val="500"/>
              </a:spcBef>
              <a:spcAft>
                <a:spcPts val="0"/>
              </a:spcAft>
              <a:buClr>
                <a:schemeClr val="dk1"/>
              </a:buClr>
              <a:buSzPts val="1800"/>
              <a:buFont typeface="Courier New"/>
              <a:buChar char="o"/>
            </a:pPr>
            <a:r>
              <a:rPr lang="es-ES" sz="1800">
                <a:latin typeface="Arial"/>
                <a:ea typeface="Arial"/>
                <a:cs typeface="Arial"/>
                <a:sym typeface="Arial"/>
              </a:rPr>
              <a:t>Abra el </a:t>
            </a:r>
            <a:r>
              <a:rPr lang="en-US" sz="1800">
                <a:effectLst/>
                <a:latin typeface="Aptos" panose="020B0004020202020204" pitchFamily="34" charset="0"/>
                <a:ea typeface="Aptos" panose="020B0004020202020204" pitchFamily="34" charset="0"/>
                <a:cs typeface="Aptos" panose="020B0004020202020204" pitchFamily="34" charset="0"/>
              </a:rPr>
              <a:t>FETPF3.0_Taller1_PP13_ES_Excel_Ejercicio.xlsx </a:t>
            </a:r>
            <a:r>
              <a:rPr lang="es-ES" sz="2800" b="0" i="0" u="none" strike="noStrike" cap="none">
                <a:solidFill>
                  <a:srgbClr val="000000"/>
                </a:solidFill>
                <a:latin typeface="Arial"/>
                <a:ea typeface="Arial"/>
                <a:cs typeface="Arial"/>
                <a:sym typeface="Arial"/>
              </a:rPr>
              <a:t>y vaya a la Hoja 1</a:t>
            </a:r>
            <a:endParaRPr/>
          </a:p>
          <a:p>
            <a:pPr marL="742950" marR="0" lvl="1" indent="-285750" algn="l" rtl="0">
              <a:lnSpc>
                <a:spcPct val="100000"/>
              </a:lnSpc>
              <a:spcBef>
                <a:spcPts val="1000"/>
              </a:spcBef>
              <a:spcAft>
                <a:spcPts val="0"/>
              </a:spcAft>
              <a:buClr>
                <a:srgbClr val="000000"/>
              </a:buClr>
              <a:buSzPts val="2800"/>
              <a:buFont typeface="Courier New"/>
              <a:buChar char="o"/>
            </a:pPr>
            <a:r>
              <a:rPr lang="es-ES" sz="2800" b="0" i="0" u="none" strike="noStrike" cap="none">
                <a:solidFill>
                  <a:srgbClr val="000000"/>
                </a:solidFill>
                <a:latin typeface="Arial"/>
                <a:ea typeface="Arial"/>
                <a:cs typeface="Arial"/>
                <a:sym typeface="Arial"/>
              </a:rPr>
              <a:t>En la celda </a:t>
            </a:r>
            <a:r>
              <a:rPr lang="es-ES" sz="2800" b="0" i="1" u="none" strike="noStrike" cap="none">
                <a:solidFill>
                  <a:srgbClr val="000000"/>
                </a:solidFill>
                <a:latin typeface="Arial"/>
                <a:ea typeface="Arial"/>
                <a:cs typeface="Arial"/>
                <a:sym typeface="Arial"/>
              </a:rPr>
              <a:t>A1</a:t>
            </a:r>
            <a:r>
              <a:rPr lang="es-ES" sz="2800" b="0" i="0" u="none" strike="noStrike" cap="none">
                <a:solidFill>
                  <a:srgbClr val="000000"/>
                </a:solidFill>
                <a:latin typeface="Arial"/>
                <a:ea typeface="Arial"/>
                <a:cs typeface="Arial"/>
                <a:sym typeface="Arial"/>
              </a:rPr>
              <a:t>, escriba Fecha de inicio; a continuación, pulse la tecla Tabulador</a:t>
            </a:r>
            <a:endParaRPr/>
          </a:p>
          <a:p>
            <a:pPr marL="742950" marR="0" lvl="1" indent="-285750" algn="l" rtl="0">
              <a:lnSpc>
                <a:spcPct val="100000"/>
              </a:lnSpc>
              <a:spcBef>
                <a:spcPts val="1000"/>
              </a:spcBef>
              <a:spcAft>
                <a:spcPts val="0"/>
              </a:spcAft>
              <a:buClr>
                <a:srgbClr val="000000"/>
              </a:buClr>
              <a:buSzPts val="2800"/>
              <a:buFont typeface="Courier New"/>
              <a:buChar char="o"/>
            </a:pPr>
            <a:r>
              <a:rPr lang="es-ES" sz="2800" b="0" i="0" u="none" strike="noStrike" cap="none">
                <a:solidFill>
                  <a:srgbClr val="000000"/>
                </a:solidFill>
                <a:latin typeface="Arial"/>
                <a:ea typeface="Arial"/>
                <a:cs typeface="Arial"/>
                <a:sym typeface="Arial"/>
              </a:rPr>
              <a:t>En la celda </a:t>
            </a:r>
            <a:r>
              <a:rPr lang="es-ES" sz="2800" b="0" i="1" u="none" strike="noStrike" cap="none">
                <a:solidFill>
                  <a:srgbClr val="000000"/>
                </a:solidFill>
                <a:latin typeface="Arial"/>
                <a:ea typeface="Arial"/>
                <a:cs typeface="Arial"/>
                <a:sym typeface="Arial"/>
              </a:rPr>
              <a:t>B1, </a:t>
            </a:r>
            <a:r>
              <a:rPr lang="es-ES" sz="2800" b="0" i="0" u="none" strike="noStrike" cap="none">
                <a:solidFill>
                  <a:srgbClr val="000000"/>
                </a:solidFill>
                <a:latin typeface="Arial"/>
                <a:ea typeface="Arial"/>
                <a:cs typeface="Arial"/>
                <a:sym typeface="Arial"/>
              </a:rPr>
              <a:t>escriba Personal (sólo en mayúsculas la primera letra); a continuación, pulse la tecla Tabulador</a:t>
            </a:r>
            <a:endParaRPr/>
          </a:p>
          <a:p>
            <a:pPr marL="742950" marR="0" lvl="1" indent="-285750" algn="l" rtl="0">
              <a:lnSpc>
                <a:spcPct val="100000"/>
              </a:lnSpc>
              <a:spcBef>
                <a:spcPts val="1000"/>
              </a:spcBef>
              <a:spcAft>
                <a:spcPts val="0"/>
              </a:spcAft>
              <a:buClr>
                <a:srgbClr val="000000"/>
              </a:buClr>
              <a:buSzPts val="2800"/>
              <a:buFont typeface="Courier New"/>
              <a:buChar char="o"/>
            </a:pPr>
            <a:r>
              <a:rPr lang="es-ES" sz="2800" b="0" i="0" u="none" strike="noStrike" cap="none">
                <a:solidFill>
                  <a:srgbClr val="000000"/>
                </a:solidFill>
                <a:latin typeface="Arial"/>
                <a:ea typeface="Arial"/>
                <a:cs typeface="Arial"/>
                <a:sym typeface="Arial"/>
              </a:rPr>
              <a:t>En la celda </a:t>
            </a:r>
            <a:r>
              <a:rPr lang="es-ES" sz="2800" b="0" i="1" u="none" strike="noStrike" cap="none">
                <a:solidFill>
                  <a:srgbClr val="000000"/>
                </a:solidFill>
                <a:latin typeface="Arial"/>
                <a:ea typeface="Arial"/>
                <a:cs typeface="Arial"/>
                <a:sym typeface="Arial"/>
              </a:rPr>
              <a:t>C1, </a:t>
            </a:r>
            <a:r>
              <a:rPr lang="es-ES" sz="2800" b="0" i="0" u="none" strike="noStrike" cap="none">
                <a:solidFill>
                  <a:srgbClr val="000000"/>
                </a:solidFill>
                <a:latin typeface="Arial"/>
                <a:ea typeface="Arial"/>
                <a:cs typeface="Arial"/>
                <a:sym typeface="Arial"/>
              </a:rPr>
              <a:t>escriba "Comunidad"; a continuación, pulse la tecla </a:t>
            </a:r>
            <a:r>
              <a:rPr lang="es-ES" sz="2800" b="0" i="0" u="none" strike="noStrike" cap="none" err="1">
                <a:solidFill>
                  <a:srgbClr val="000000"/>
                </a:solidFill>
                <a:latin typeface="Arial"/>
                <a:ea typeface="Arial"/>
                <a:cs typeface="Arial"/>
                <a:sym typeface="Arial"/>
              </a:rPr>
              <a:t>Intro</a:t>
            </a:r>
            <a:endParaRPr sz="2800" b="0" i="0" u="none" strike="noStrike" cap="none">
              <a:solidFill>
                <a:srgbClr val="000000"/>
              </a:solidFill>
              <a:latin typeface="Arial"/>
              <a:ea typeface="Arial"/>
              <a:cs typeface="Arial"/>
              <a:sym typeface="Arial"/>
            </a:endParaRPr>
          </a:p>
          <a:p>
            <a:pPr marL="742950" marR="0" lvl="1" indent="-285750" algn="l" rtl="0">
              <a:lnSpc>
                <a:spcPct val="100000"/>
              </a:lnSpc>
              <a:spcBef>
                <a:spcPts val="1000"/>
              </a:spcBef>
              <a:spcAft>
                <a:spcPts val="0"/>
              </a:spcAft>
              <a:buClr>
                <a:srgbClr val="000000"/>
              </a:buClr>
              <a:buSzPts val="2800"/>
              <a:buFont typeface="Courier New"/>
              <a:buChar char="o"/>
            </a:pPr>
            <a:r>
              <a:rPr lang="es-ES" sz="2800" b="0" i="0" u="none" strike="noStrike" cap="none">
                <a:solidFill>
                  <a:srgbClr val="000000"/>
                </a:solidFill>
                <a:latin typeface="Arial"/>
                <a:ea typeface="Arial"/>
                <a:cs typeface="Arial"/>
                <a:sym typeface="Arial"/>
              </a:rPr>
              <a:t>Por último, rellene los valores de las columnas A, B y C según el ejemplo de la imagen de la derecha de la diapositiva </a:t>
            </a:r>
            <a:endParaRPr/>
          </a:p>
          <a:p>
            <a:pPr marL="914400" marR="0" lvl="1" indent="-279400" algn="l" rtl="0">
              <a:lnSpc>
                <a:spcPct val="100000"/>
              </a:lnSpc>
              <a:spcBef>
                <a:spcPts val="1000"/>
              </a:spcBef>
              <a:spcAft>
                <a:spcPts val="0"/>
              </a:spcAft>
              <a:buClr>
                <a:schemeClr val="dk1"/>
              </a:buClr>
              <a:buSzPts val="2800"/>
              <a:buFont typeface="Courier New"/>
              <a:buNone/>
            </a:pPr>
            <a:endParaRPr sz="2800" b="0" i="0" u="none" strike="noStrike" cap="none">
              <a:solidFill>
                <a:srgbClr val="000000"/>
              </a:solidFill>
              <a:latin typeface="Arial"/>
              <a:ea typeface="Arial"/>
              <a:cs typeface="Arial"/>
              <a:sym typeface="Arial"/>
            </a:endParaRPr>
          </a:p>
          <a:p>
            <a:pPr marL="0" marR="0" lvl="0" indent="0" algn="l" rtl="0">
              <a:lnSpc>
                <a:spcPct val="100000"/>
              </a:lnSpc>
              <a:spcBef>
                <a:spcPts val="1000"/>
              </a:spcBef>
              <a:spcAft>
                <a:spcPts val="0"/>
              </a:spcAft>
              <a:buClr>
                <a:schemeClr val="dk1"/>
              </a:buClr>
              <a:buSzPts val="2800"/>
              <a:buFont typeface="Arial"/>
              <a:buNone/>
            </a:pPr>
            <a:endParaRPr sz="2800" b="0" i="0" u="none" strike="noStrike" cap="none">
              <a:solidFill>
                <a:srgbClr val="000000"/>
              </a:solidFill>
              <a:latin typeface="Arial"/>
              <a:ea typeface="Arial"/>
              <a:cs typeface="Arial"/>
              <a:sym typeface="Arial"/>
            </a:endParaRPr>
          </a:p>
          <a:p>
            <a:pPr marL="228600" marR="0" lvl="0" indent="-50800" algn="l" rtl="0">
              <a:lnSpc>
                <a:spcPct val="100000"/>
              </a:lnSpc>
              <a:spcBef>
                <a:spcPts val="1000"/>
              </a:spcBef>
              <a:spcAft>
                <a:spcPts val="0"/>
              </a:spcAft>
              <a:buClr>
                <a:schemeClr val="dk1"/>
              </a:buClr>
              <a:buSzPts val="2800"/>
              <a:buFont typeface="Arial"/>
              <a:buNone/>
            </a:pPr>
            <a:endParaRPr sz="2800" b="0" i="1" u="none" strike="noStrike" cap="none">
              <a:solidFill>
                <a:srgbClr val="000000"/>
              </a:solidFill>
              <a:latin typeface="Arial"/>
              <a:ea typeface="Arial"/>
              <a:cs typeface="Arial"/>
              <a:sym typeface="Arial"/>
            </a:endParaRPr>
          </a:p>
          <a:p>
            <a:pPr marL="0" marR="0" lvl="0" indent="0" algn="l" rtl="0">
              <a:lnSpc>
                <a:spcPct val="100000"/>
              </a:lnSpc>
              <a:spcBef>
                <a:spcPts val="1040"/>
              </a:spcBef>
              <a:spcAft>
                <a:spcPts val="0"/>
              </a:spcAft>
              <a:buClr>
                <a:schemeClr val="dk1"/>
              </a:buClr>
              <a:buSzPts val="1800"/>
              <a:buFont typeface="Arial"/>
              <a:buNone/>
            </a:pPr>
            <a:endParaRPr sz="1800">
              <a:latin typeface="Times New Roman"/>
              <a:ea typeface="Times New Roman"/>
              <a:cs typeface="Times New Roman"/>
              <a:sym typeface="Times New Roman"/>
            </a:endParaRPr>
          </a:p>
          <a:p>
            <a:pPr marL="0" lvl="0" indent="0" algn="l" rtl="0">
              <a:spcBef>
                <a:spcPts val="360"/>
              </a:spcBef>
              <a:spcAft>
                <a:spcPts val="0"/>
              </a:spcAft>
              <a:buNone/>
            </a:pPr>
            <a:endParaRPr/>
          </a:p>
        </p:txBody>
      </p:sp>
      <p:sp>
        <p:nvSpPr>
          <p:cNvPr id="540" name="Google Shape;540;p2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p2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50" name="Google Shape;550;p2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u="sng"/>
              <a:t>Diga: </a:t>
            </a:r>
            <a:r>
              <a:rPr lang="es-ES"/>
              <a:t>Para practicar el resto de una hoja de cálculo, pase el cursor por encima de la pestaña Hoja 1 del </a:t>
            </a:r>
            <a:r>
              <a:rPr lang="es-ES" sz="1200" b="0" i="0" u="none" strike="noStrike" cap="none">
                <a:solidFill>
                  <a:srgbClr val="000000"/>
                </a:solidFill>
                <a:latin typeface="Arial"/>
                <a:ea typeface="Arial"/>
                <a:cs typeface="Arial"/>
                <a:sym typeface="Arial"/>
              </a:rPr>
              <a:t>archivo </a:t>
            </a:r>
            <a:r>
              <a:rPr lang="en-US" sz="1800">
                <a:effectLst/>
                <a:latin typeface="Aptos" panose="020B0004020202020204" pitchFamily="34" charset="0"/>
                <a:ea typeface="Aptos" panose="020B0004020202020204" pitchFamily="34" charset="0"/>
                <a:cs typeface="Aptos" panose="020B0004020202020204" pitchFamily="34" charset="0"/>
              </a:rPr>
              <a:t>FETPF3.0_Taller1_PP13_ES_Excel_Ejercicio.xlsx </a:t>
            </a:r>
            <a:endParaRPr/>
          </a:p>
          <a:p>
            <a:pPr marL="628650" lvl="1" indent="-171450" algn="l" rtl="0">
              <a:spcBef>
                <a:spcPts val="360"/>
              </a:spcBef>
              <a:spcAft>
                <a:spcPts val="0"/>
              </a:spcAft>
              <a:buClr>
                <a:srgbClr val="000000"/>
              </a:buClr>
              <a:buSzPts val="1200"/>
              <a:buFont typeface="Courier New"/>
              <a:buChar char="o"/>
            </a:pPr>
            <a:r>
              <a:rPr lang="es-ES" sz="1200" b="0" i="0" u="none" strike="noStrike" cap="none">
                <a:solidFill>
                  <a:srgbClr val="000000"/>
                </a:solidFill>
                <a:latin typeface="Arial"/>
                <a:ea typeface="Arial"/>
                <a:cs typeface="Arial"/>
                <a:sym typeface="Arial"/>
              </a:rPr>
              <a:t>De un Clic derecho en el ratón</a:t>
            </a:r>
            <a:endParaRPr/>
          </a:p>
          <a:p>
            <a:pPr marL="628650" lvl="1" indent="-171450" algn="l" rtl="0">
              <a:spcBef>
                <a:spcPts val="360"/>
              </a:spcBef>
              <a:spcAft>
                <a:spcPts val="0"/>
              </a:spcAft>
              <a:buClr>
                <a:srgbClr val="000000"/>
              </a:buClr>
              <a:buSzPts val="1200"/>
              <a:buFont typeface="Courier New"/>
              <a:buChar char="o"/>
            </a:pPr>
            <a:r>
              <a:rPr lang="es-ES" sz="1200" b="0" i="0" u="none" strike="noStrike" cap="none">
                <a:solidFill>
                  <a:srgbClr val="000000"/>
                </a:solidFill>
                <a:latin typeface="Arial"/>
                <a:ea typeface="Arial"/>
                <a:cs typeface="Arial"/>
                <a:sym typeface="Arial"/>
              </a:rPr>
              <a:t>Seleccione </a:t>
            </a:r>
            <a:r>
              <a:rPr lang="es-ES" sz="1200" b="1" i="0" u="none" strike="noStrike" cap="none">
                <a:solidFill>
                  <a:srgbClr val="000000"/>
                </a:solidFill>
                <a:latin typeface="Arial"/>
                <a:ea typeface="Arial"/>
                <a:cs typeface="Arial"/>
                <a:sym typeface="Arial"/>
              </a:rPr>
              <a:t>Renombrar </a:t>
            </a:r>
            <a:r>
              <a:rPr lang="es-ES" sz="1200" b="0" i="0" u="none" strike="noStrike" cap="none">
                <a:solidFill>
                  <a:srgbClr val="000000"/>
                </a:solidFill>
                <a:latin typeface="Arial"/>
                <a:ea typeface="Arial"/>
                <a:cs typeface="Arial"/>
                <a:sym typeface="Arial"/>
              </a:rPr>
              <a:t>en el menú desplegable</a:t>
            </a:r>
            <a:endParaRPr/>
          </a:p>
          <a:p>
            <a:pPr marL="628650" lvl="1" indent="-171450" algn="l" rtl="0">
              <a:spcBef>
                <a:spcPts val="360"/>
              </a:spcBef>
              <a:spcAft>
                <a:spcPts val="0"/>
              </a:spcAft>
              <a:buClr>
                <a:srgbClr val="000000"/>
              </a:buClr>
              <a:buSzPts val="1200"/>
              <a:buFont typeface="Courier New"/>
              <a:buChar char="o"/>
            </a:pPr>
            <a:r>
              <a:rPr lang="es-ES" sz="1200" b="0" i="0" u="none" strike="noStrike" cap="none">
                <a:solidFill>
                  <a:srgbClr val="000000"/>
                </a:solidFill>
                <a:latin typeface="Arial"/>
                <a:ea typeface="Arial"/>
                <a:cs typeface="Arial"/>
                <a:sym typeface="Arial"/>
              </a:rPr>
              <a:t>Escriba </a:t>
            </a:r>
            <a:r>
              <a:rPr lang="es-ES" sz="1200" b="0" i="1" u="none" strike="noStrike" cap="none">
                <a:solidFill>
                  <a:srgbClr val="000000"/>
                </a:solidFill>
                <a:latin typeface="Arial"/>
                <a:ea typeface="Arial"/>
                <a:cs typeface="Arial"/>
                <a:sym typeface="Arial"/>
              </a:rPr>
              <a:t>marzo de 2024 </a:t>
            </a:r>
            <a:r>
              <a:rPr lang="es-ES" sz="1200" b="0" i="0" u="none" strike="noStrike" cap="none">
                <a:solidFill>
                  <a:srgbClr val="000000"/>
                </a:solidFill>
                <a:latin typeface="Arial"/>
                <a:ea typeface="Arial"/>
                <a:cs typeface="Arial"/>
                <a:sym typeface="Arial"/>
              </a:rPr>
              <a:t>como nuevo nombre</a:t>
            </a:r>
            <a:endParaRPr/>
          </a:p>
          <a:p>
            <a:pPr marL="628650" lvl="1" indent="-171450" algn="l" rtl="0">
              <a:spcBef>
                <a:spcPts val="360"/>
              </a:spcBef>
              <a:spcAft>
                <a:spcPts val="0"/>
              </a:spcAft>
              <a:buClr>
                <a:srgbClr val="000000"/>
              </a:buClr>
              <a:buSzPts val="1200"/>
              <a:buFont typeface="Courier New"/>
              <a:buChar char="o"/>
            </a:pPr>
            <a:r>
              <a:rPr lang="es-ES" sz="1200" b="0" i="0" u="none" strike="noStrike" cap="none">
                <a:solidFill>
                  <a:srgbClr val="000000"/>
                </a:solidFill>
                <a:latin typeface="Arial"/>
                <a:ea typeface="Arial"/>
                <a:cs typeface="Arial"/>
                <a:sym typeface="Arial"/>
              </a:rPr>
              <a:t>Pulse la tecla </a:t>
            </a:r>
            <a:r>
              <a:rPr lang="es-ES" sz="1200" b="1" i="0" u="none" strike="noStrike" cap="none" err="1">
                <a:solidFill>
                  <a:srgbClr val="000000"/>
                </a:solidFill>
                <a:latin typeface="Arial"/>
                <a:ea typeface="Arial"/>
                <a:cs typeface="Arial"/>
                <a:sym typeface="Arial"/>
              </a:rPr>
              <a:t>Intro</a:t>
            </a:r>
            <a:endParaRPr/>
          </a:p>
          <a:p>
            <a:pPr marL="628650" lvl="1" indent="-171450" algn="l" rtl="0">
              <a:spcBef>
                <a:spcPts val="360"/>
              </a:spcBef>
              <a:spcAft>
                <a:spcPts val="0"/>
              </a:spcAft>
              <a:buClr>
                <a:srgbClr val="000000"/>
              </a:buClr>
              <a:buSzPts val="1200"/>
              <a:buFont typeface="Courier New"/>
              <a:buChar char="o"/>
            </a:pPr>
            <a:r>
              <a:rPr lang="es-ES" sz="1200" b="0" i="0" u="none" strike="noStrike" cap="none">
                <a:solidFill>
                  <a:srgbClr val="000000"/>
                </a:solidFill>
                <a:latin typeface="Arial"/>
                <a:ea typeface="Arial"/>
                <a:cs typeface="Arial"/>
                <a:sym typeface="Arial"/>
              </a:rPr>
              <a:t>Guarde su trabajo haciendo clic en el ícono </a:t>
            </a:r>
            <a:r>
              <a:rPr lang="es-ES" sz="1200" b="1" i="0" u="none" strike="noStrike" cap="none">
                <a:solidFill>
                  <a:srgbClr val="000000"/>
                </a:solidFill>
                <a:latin typeface="Arial"/>
                <a:ea typeface="Arial"/>
                <a:cs typeface="Arial"/>
                <a:sym typeface="Arial"/>
              </a:rPr>
              <a:t>Guardar </a:t>
            </a:r>
            <a:r>
              <a:rPr lang="es-ES" sz="1200" b="0" i="0" u="none" strike="noStrike" cap="none">
                <a:solidFill>
                  <a:srgbClr val="000000"/>
                </a:solidFill>
                <a:latin typeface="Arial"/>
                <a:ea typeface="Arial"/>
                <a:cs typeface="Arial"/>
                <a:sym typeface="Arial"/>
              </a:rPr>
              <a:t>situado en la parte superior izquierda de la pantalla.</a:t>
            </a:r>
            <a:endParaRPr/>
          </a:p>
          <a:p>
            <a:pPr marL="0" lvl="0" indent="0" algn="l" rtl="0">
              <a:spcBef>
                <a:spcPts val="360"/>
              </a:spcBef>
              <a:spcAft>
                <a:spcPts val="0"/>
              </a:spcAft>
              <a:buNone/>
            </a:pPr>
            <a:endParaRPr b="0" i="0"/>
          </a:p>
        </p:txBody>
      </p:sp>
      <p:sp>
        <p:nvSpPr>
          <p:cNvPr id="551" name="Google Shape;551;p26: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p2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69" name="Google Shape;569;p2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dirty="0">
                <a:latin typeface="Arial"/>
                <a:ea typeface="Arial"/>
                <a:cs typeface="Arial"/>
                <a:sym typeface="Arial"/>
              </a:rPr>
              <a:t>Notas para el instructor: </a:t>
            </a:r>
            <a:endParaRPr dirty="0"/>
          </a:p>
          <a:p>
            <a:pPr marL="0" lvl="0" indent="0" algn="l" rtl="0">
              <a:spcBef>
                <a:spcPts val="360"/>
              </a:spcBef>
              <a:spcAft>
                <a:spcPts val="0"/>
              </a:spcAft>
              <a:buNone/>
            </a:pPr>
            <a:endParaRPr sz="1200" dirty="0">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u="sng" dirty="0"/>
              <a:t>Diga: </a:t>
            </a:r>
            <a:r>
              <a:rPr lang="es-ES" sz="1200" dirty="0">
                <a:latin typeface="Arial"/>
                <a:ea typeface="Arial"/>
                <a:cs typeface="Arial"/>
                <a:sym typeface="Arial"/>
              </a:rPr>
              <a:t>Hay cuatro formas de editar valores en una celda específica de una hoja de cálculo de Excel. </a:t>
            </a:r>
            <a:r>
              <a:rPr lang="es-ES" sz="1200" b="1" dirty="0">
                <a:latin typeface="Arial"/>
                <a:ea typeface="Arial"/>
                <a:cs typeface="Arial"/>
                <a:sym typeface="Arial"/>
              </a:rPr>
              <a:t>&lt;CLICK&gt; </a:t>
            </a:r>
            <a:r>
              <a:rPr lang="es-ES" sz="1200" dirty="0"/>
              <a:t>Puede utilizar la tecla de </a:t>
            </a:r>
            <a:r>
              <a:rPr lang="es-ES" sz="1200" b="1" dirty="0"/>
              <a:t>“</a:t>
            </a:r>
            <a:r>
              <a:rPr lang="es-ES" sz="1200" b="1" dirty="0" err="1"/>
              <a:t>Supr</a:t>
            </a:r>
            <a:r>
              <a:rPr lang="es-ES" sz="1200" b="1" dirty="0"/>
              <a:t>” </a:t>
            </a:r>
            <a:r>
              <a:rPr lang="es-ES" sz="1200" b="0" dirty="0"/>
              <a:t>(borrar) </a:t>
            </a:r>
            <a:r>
              <a:rPr lang="es-ES" sz="1200" dirty="0"/>
              <a:t>o de </a:t>
            </a:r>
            <a:r>
              <a:rPr lang="es-ES" sz="1200" b="1" dirty="0"/>
              <a:t>retroceso </a:t>
            </a:r>
            <a:r>
              <a:rPr lang="es-ES" sz="1200" b="0" dirty="0"/>
              <a:t>(flecha apuntando a la izquierda arriba de “</a:t>
            </a:r>
            <a:r>
              <a:rPr lang="es-ES" sz="1200" b="0" dirty="0" err="1"/>
              <a:t>Intro</a:t>
            </a:r>
            <a:r>
              <a:rPr lang="es-ES" sz="1200" b="0" dirty="0"/>
              <a:t>”). </a:t>
            </a:r>
            <a:r>
              <a:rPr lang="es-ES" sz="1200" dirty="0"/>
              <a:t>Esto borra los datos y deja la celda vacía para que pueda volver a introducir datos.  Es importante tener en cuenta que el borrado se guarda automáticamente si pulsa la tecla </a:t>
            </a:r>
            <a:r>
              <a:rPr lang="es-ES" sz="1200" b="1" dirty="0" err="1"/>
              <a:t>Intro</a:t>
            </a:r>
            <a:r>
              <a:rPr lang="es-ES" sz="1200" b="1" dirty="0"/>
              <a:t> </a:t>
            </a:r>
            <a:r>
              <a:rPr lang="es-ES" sz="1200" dirty="0"/>
              <a:t>y NO se guarda si pulsa la tecla ESC. </a:t>
            </a:r>
            <a:r>
              <a:rPr lang="es-ES" sz="1200" b="1" dirty="0"/>
              <a:t>&lt;CLIC&gt;</a:t>
            </a:r>
            <a:endParaRPr dirty="0"/>
          </a:p>
          <a:p>
            <a:pPr marL="0" lvl="0" indent="0" algn="l" rtl="0">
              <a:spcBef>
                <a:spcPts val="360"/>
              </a:spcBef>
              <a:spcAft>
                <a:spcPts val="0"/>
              </a:spcAft>
              <a:buNone/>
            </a:pPr>
            <a:endParaRPr sz="1200" b="1" dirty="0"/>
          </a:p>
          <a:p>
            <a:pPr marL="171450" lvl="0" indent="-171450" algn="l" rtl="0">
              <a:spcBef>
                <a:spcPts val="360"/>
              </a:spcBef>
              <a:spcAft>
                <a:spcPts val="0"/>
              </a:spcAft>
              <a:buClr>
                <a:schemeClr val="dk1"/>
              </a:buClr>
              <a:buSzPts val="1200"/>
              <a:buFont typeface="Noto Sans Symbols"/>
              <a:buChar char="▪"/>
            </a:pPr>
            <a:r>
              <a:rPr lang="es-ES" sz="1200" b="1" u="sng" dirty="0"/>
              <a:t>Diga: </a:t>
            </a:r>
            <a:r>
              <a:rPr lang="es-ES" sz="1200" b="0" dirty="0"/>
              <a:t>Puede sobrescribir los valores existentes sustituyéndolos por valores nuevos. </a:t>
            </a:r>
            <a:r>
              <a:rPr lang="es-ES" sz="1200" b="1" dirty="0"/>
              <a:t>&lt;CLICK&gt;  </a:t>
            </a:r>
            <a:endParaRPr dirty="0"/>
          </a:p>
          <a:p>
            <a:pPr marL="171450" lvl="0" indent="-95250" algn="l" rtl="0">
              <a:spcBef>
                <a:spcPts val="360"/>
              </a:spcBef>
              <a:spcAft>
                <a:spcPts val="0"/>
              </a:spcAft>
              <a:buClr>
                <a:schemeClr val="dk1"/>
              </a:buClr>
              <a:buSzPts val="1200"/>
              <a:buFont typeface="Noto Sans Symbols"/>
              <a:buNone/>
            </a:pPr>
            <a:endParaRPr sz="1200" b="1" u="none" dirty="0"/>
          </a:p>
          <a:p>
            <a:pPr marL="171450" lvl="0" indent="-171450" algn="l" rtl="0">
              <a:spcBef>
                <a:spcPts val="360"/>
              </a:spcBef>
              <a:spcAft>
                <a:spcPts val="0"/>
              </a:spcAft>
              <a:buClr>
                <a:schemeClr val="dk1"/>
              </a:buClr>
              <a:buSzPts val="1200"/>
              <a:buFont typeface="Noto Sans Symbols"/>
              <a:buChar char="▪"/>
            </a:pPr>
            <a:r>
              <a:rPr lang="es-ES" sz="1200" b="1" u="sng" dirty="0"/>
              <a:t>Diga: </a:t>
            </a:r>
            <a:r>
              <a:rPr lang="es-ES" sz="1200" b="0" dirty="0"/>
              <a:t>Puede utilizar los botones </a:t>
            </a:r>
            <a:r>
              <a:rPr lang="es-ES" sz="1200" b="1" dirty="0"/>
              <a:t>deshacer </a:t>
            </a:r>
            <a:r>
              <a:rPr lang="es-ES" sz="1200" b="0" dirty="0"/>
              <a:t>o </a:t>
            </a:r>
            <a:r>
              <a:rPr lang="es-ES" sz="1200" b="1" dirty="0"/>
              <a:t>rehacer </a:t>
            </a:r>
            <a:r>
              <a:rPr lang="es-ES" sz="1200" b="0" dirty="0"/>
              <a:t>para retroceder a una entrada anterior o recuperar un valor después de retroceder. </a:t>
            </a:r>
            <a:r>
              <a:rPr lang="es-ES" sz="1200" b="1" dirty="0"/>
              <a:t>&lt;CLIC&gt;</a:t>
            </a:r>
            <a:endParaRPr dirty="0"/>
          </a:p>
          <a:p>
            <a:pPr marL="171450" lvl="0" indent="-95250" algn="l" rtl="0">
              <a:spcBef>
                <a:spcPts val="360"/>
              </a:spcBef>
              <a:spcAft>
                <a:spcPts val="0"/>
              </a:spcAft>
              <a:buClr>
                <a:schemeClr val="dk1"/>
              </a:buClr>
              <a:buSzPts val="1200"/>
              <a:buFont typeface="Noto Sans Symbols"/>
              <a:buNone/>
            </a:pPr>
            <a:endParaRPr sz="1200" b="1" dirty="0"/>
          </a:p>
          <a:p>
            <a:pPr marL="171450" lvl="0" indent="-171450" algn="l" rtl="0">
              <a:spcBef>
                <a:spcPts val="360"/>
              </a:spcBef>
              <a:spcAft>
                <a:spcPts val="0"/>
              </a:spcAft>
              <a:buClr>
                <a:schemeClr val="dk1"/>
              </a:buClr>
              <a:buSzPts val="1200"/>
              <a:buFont typeface="Noto Sans Symbols"/>
              <a:buChar char="▪"/>
            </a:pPr>
            <a:r>
              <a:rPr lang="es-ES" sz="1200" b="1" u="sng" dirty="0"/>
              <a:t>Diga: </a:t>
            </a:r>
            <a:r>
              <a:rPr lang="es-ES" sz="1200" b="0" dirty="0"/>
              <a:t>Puede utilizar la </a:t>
            </a:r>
            <a:r>
              <a:rPr lang="es-ES" sz="1200" b="1" dirty="0"/>
              <a:t>barra de fórmulas </a:t>
            </a:r>
            <a:r>
              <a:rPr lang="es-ES" sz="1200" b="0" dirty="0"/>
              <a:t>y editar los datos dentro de la celda tras hacer clic en la celda.</a:t>
            </a:r>
            <a:endParaRPr dirty="0"/>
          </a:p>
        </p:txBody>
      </p:sp>
      <p:sp>
        <p:nvSpPr>
          <p:cNvPr id="570" name="Google Shape;570;p2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2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80" name="Google Shape;580;p2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marR="0" lvl="0" indent="0" algn="l" rtl="0">
              <a:lnSpc>
                <a:spcPct val="100000"/>
              </a:lnSpc>
              <a:spcBef>
                <a:spcPts val="360"/>
              </a:spcBef>
              <a:spcAft>
                <a:spcPts val="0"/>
              </a:spcAft>
              <a:buClr>
                <a:schemeClr val="dk1"/>
              </a:buClr>
              <a:buSzPts val="1200"/>
              <a:buFont typeface="Arial"/>
              <a:buNone/>
            </a:pPr>
            <a:endParaRPr sz="1200" b="0" i="0" u="none" strike="noStrike" cap="none">
              <a:solidFill>
                <a:srgbClr val="000000"/>
              </a:solidFill>
              <a:latin typeface="Arial"/>
              <a:ea typeface="Arial"/>
              <a:cs typeface="Arial"/>
              <a:sym typeface="Arial"/>
            </a:endParaRPr>
          </a:p>
          <a:p>
            <a:pPr marL="171450" marR="0" lvl="0" indent="-171450" algn="l" rtl="0">
              <a:lnSpc>
                <a:spcPct val="100000"/>
              </a:lnSpc>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sz="1200" b="0" i="0" u="none" strike="noStrike" cap="none">
                <a:solidFill>
                  <a:srgbClr val="000000"/>
                </a:solidFill>
                <a:latin typeface="Arial"/>
                <a:ea typeface="Arial"/>
                <a:cs typeface="Arial"/>
                <a:sym typeface="Arial"/>
              </a:rPr>
              <a:t>Para practicar la edición de valores, vaya a la Hoja de Trabajo </a:t>
            </a:r>
            <a:r>
              <a:rPr lang="es-ES" sz="1200" b="0" i="1" u="none" strike="noStrike" cap="none">
                <a:solidFill>
                  <a:srgbClr val="000000"/>
                </a:solidFill>
                <a:latin typeface="Arial"/>
                <a:ea typeface="Arial"/>
                <a:cs typeface="Arial"/>
                <a:sym typeface="Arial"/>
              </a:rPr>
              <a:t>de Marzo 2024 </a:t>
            </a:r>
            <a:r>
              <a:rPr lang="es-ES" sz="1200" b="0" i="0" u="none" strike="noStrike" cap="none">
                <a:solidFill>
                  <a:srgbClr val="000000"/>
                </a:solidFill>
                <a:latin typeface="Arial"/>
                <a:ea typeface="Arial"/>
                <a:cs typeface="Arial"/>
                <a:sym typeface="Arial"/>
              </a:rPr>
              <a:t>en el archivo </a:t>
            </a:r>
            <a:r>
              <a:rPr lang="en-US" sz="1800" b="1">
                <a:effectLst/>
                <a:latin typeface="Aptos" panose="020B0004020202020204" pitchFamily="34" charset="0"/>
                <a:ea typeface="Aptos" panose="020B0004020202020204" pitchFamily="34" charset="0"/>
                <a:cs typeface="Aptos" panose="020B0004020202020204" pitchFamily="34" charset="0"/>
              </a:rPr>
              <a:t>FETPF3.0_Taller1_PP13_ES_Excel_Ejercicio.xlsx</a:t>
            </a:r>
            <a:r>
              <a:rPr lang="es-ES" sz="1200" b="0" i="0" u="none" strike="noStrike" cap="none">
                <a:solidFill>
                  <a:srgbClr val="000000"/>
                </a:solidFill>
                <a:latin typeface="Arial"/>
                <a:ea typeface="Arial"/>
                <a:cs typeface="Arial"/>
                <a:sym typeface="Arial"/>
              </a:rPr>
              <a:t>. Practicaremos primero con la tecla suprimir o retroceder. Selecciona </a:t>
            </a:r>
            <a:r>
              <a:rPr lang="es-ES" sz="1200" b="0" i="1" u="none" strike="noStrike" cap="none">
                <a:solidFill>
                  <a:srgbClr val="000000"/>
                </a:solidFill>
                <a:latin typeface="Arial"/>
                <a:ea typeface="Arial"/>
                <a:cs typeface="Arial"/>
                <a:sym typeface="Arial"/>
              </a:rPr>
              <a:t>la celda A1.  Pulse la tecla </a:t>
            </a:r>
            <a:r>
              <a:rPr lang="es-ES" sz="1200" b="1" i="1" u="none" strike="noStrike" cap="none">
                <a:solidFill>
                  <a:srgbClr val="000000"/>
                </a:solidFill>
                <a:latin typeface="Arial"/>
                <a:ea typeface="Arial"/>
                <a:cs typeface="Arial"/>
                <a:sym typeface="Arial"/>
              </a:rPr>
              <a:t>Supr.</a:t>
            </a:r>
            <a:endParaRPr/>
          </a:p>
          <a:p>
            <a:pPr marL="0" marR="0" lvl="0" indent="0" algn="l" rtl="0">
              <a:lnSpc>
                <a:spcPct val="100000"/>
              </a:lnSpc>
              <a:spcBef>
                <a:spcPts val="360"/>
              </a:spcBef>
              <a:spcAft>
                <a:spcPts val="0"/>
              </a:spcAft>
              <a:buClr>
                <a:schemeClr val="dk1"/>
              </a:buClr>
              <a:buSzPts val="1200"/>
              <a:buFont typeface="Noto Sans Symbols"/>
              <a:buNone/>
            </a:pPr>
            <a:endParaRPr sz="1200" b="0" i="1" u="none" strike="noStrike" cap="none">
              <a:solidFill>
                <a:srgbClr val="000000"/>
              </a:solidFill>
              <a:latin typeface="Arial"/>
              <a:ea typeface="Arial"/>
              <a:cs typeface="Arial"/>
              <a:sym typeface="Arial"/>
            </a:endParaRPr>
          </a:p>
          <a:p>
            <a:pPr marL="171450" marR="0" lvl="0" indent="-171450" algn="l" rtl="0">
              <a:lnSpc>
                <a:spcPct val="100000"/>
              </a:lnSpc>
              <a:spcBef>
                <a:spcPts val="360"/>
              </a:spcBef>
              <a:spcAft>
                <a:spcPts val="0"/>
              </a:spcAft>
              <a:buClr>
                <a:srgbClr val="000000"/>
              </a:buClr>
              <a:buSzPts val="1200"/>
              <a:buFont typeface="Noto Sans Symbols"/>
              <a:buChar char="▪"/>
            </a:pPr>
            <a:r>
              <a:rPr lang="es-ES" sz="1200" b="1" i="0" u="sng" strike="noStrike" cap="none">
                <a:solidFill>
                  <a:srgbClr val="000000"/>
                </a:solidFill>
                <a:latin typeface="Arial"/>
                <a:ea typeface="Arial"/>
                <a:cs typeface="Arial"/>
                <a:sym typeface="Arial"/>
              </a:rPr>
              <a:t>Pregunta:</a:t>
            </a:r>
            <a:r>
              <a:rPr lang="es-ES" sz="1200" b="0" i="0" u="none" strike="noStrike" cap="none">
                <a:solidFill>
                  <a:srgbClr val="000000"/>
                </a:solidFill>
                <a:latin typeface="Arial"/>
                <a:ea typeface="Arial"/>
                <a:cs typeface="Arial"/>
                <a:sym typeface="Arial"/>
              </a:rPr>
              <a:t> ¿Qué ha pasado?    </a:t>
            </a:r>
            <a:endParaRPr/>
          </a:p>
          <a:p>
            <a:pPr marL="171450" marR="0" lvl="0" indent="-95250" algn="l" rtl="0">
              <a:lnSpc>
                <a:spcPct val="100000"/>
              </a:lnSpc>
              <a:spcBef>
                <a:spcPts val="360"/>
              </a:spcBef>
              <a:spcAft>
                <a:spcPts val="0"/>
              </a:spcAft>
              <a:buClr>
                <a:schemeClr val="dk1"/>
              </a:buClr>
              <a:buSzPts val="1200"/>
              <a:buFont typeface="Noto Sans Symbols"/>
              <a:buNone/>
            </a:pPr>
            <a:endParaRPr sz="1200" b="0" i="0" u="none" strike="noStrike" cap="none">
              <a:solidFill>
                <a:srgbClr val="000000"/>
              </a:solidFill>
              <a:latin typeface="Arial"/>
              <a:ea typeface="Arial"/>
              <a:cs typeface="Arial"/>
              <a:sym typeface="Arial"/>
            </a:endParaRPr>
          </a:p>
          <a:p>
            <a:pPr marL="171450" marR="0" lvl="0" indent="-171450" algn="l" rtl="0">
              <a:lnSpc>
                <a:spcPct val="100000"/>
              </a:lnSpc>
              <a:spcBef>
                <a:spcPts val="360"/>
              </a:spcBef>
              <a:spcAft>
                <a:spcPts val="0"/>
              </a:spcAft>
              <a:buClr>
                <a:srgbClr val="000000"/>
              </a:buClr>
              <a:buSzPts val="1200"/>
              <a:buFont typeface="Noto Sans Symbols"/>
              <a:buChar char="▪"/>
            </a:pPr>
            <a:r>
              <a:rPr lang="es-ES" sz="1200" b="1" i="0" u="sng" strike="noStrike" cap="none">
                <a:solidFill>
                  <a:srgbClr val="000000"/>
                </a:solidFill>
                <a:latin typeface="Arial"/>
                <a:ea typeface="Arial"/>
                <a:cs typeface="Arial"/>
                <a:sym typeface="Arial"/>
              </a:rPr>
              <a:t>Acuse recibo</a:t>
            </a:r>
            <a:r>
              <a:rPr lang="es-ES" sz="1200" b="1" i="0" u="none" strike="noStrike" cap="none">
                <a:solidFill>
                  <a:srgbClr val="000000"/>
                </a:solidFill>
                <a:latin typeface="Arial"/>
                <a:ea typeface="Arial"/>
                <a:cs typeface="Arial"/>
                <a:sym typeface="Arial"/>
              </a:rPr>
              <a:t> </a:t>
            </a:r>
            <a:r>
              <a:rPr lang="es-ES" sz="1200" b="0" i="0" u="none" strike="noStrike" cap="none">
                <a:solidFill>
                  <a:srgbClr val="000000"/>
                </a:solidFill>
                <a:latin typeface="Arial"/>
                <a:ea typeface="Arial"/>
                <a:cs typeface="Arial"/>
                <a:sym typeface="Arial"/>
              </a:rPr>
              <a:t>de la(s) respuesta(s).  </a:t>
            </a:r>
            <a:r>
              <a:rPr lang="es-ES" sz="1200" b="1" i="0" u="none" strike="noStrike" cap="none">
                <a:solidFill>
                  <a:srgbClr val="000000"/>
                </a:solidFill>
                <a:latin typeface="Arial"/>
                <a:ea typeface="Arial"/>
                <a:cs typeface="Arial"/>
                <a:sym typeface="Arial"/>
              </a:rPr>
              <a:t>Respuesta: </a:t>
            </a:r>
            <a:r>
              <a:rPr lang="es-ES" sz="1200" b="0" i="1" u="none" strike="noStrike" cap="none">
                <a:solidFill>
                  <a:srgbClr val="000000"/>
                </a:solidFill>
                <a:latin typeface="Arial"/>
                <a:ea typeface="Arial"/>
                <a:cs typeface="Arial"/>
                <a:sym typeface="Arial"/>
              </a:rPr>
              <a:t>Contenido de la celda borrado.</a:t>
            </a:r>
            <a:endParaRPr/>
          </a:p>
          <a:p>
            <a:pPr marL="171450" marR="0" lvl="0" indent="-95250" algn="l" rtl="0">
              <a:lnSpc>
                <a:spcPct val="100000"/>
              </a:lnSpc>
              <a:spcBef>
                <a:spcPts val="360"/>
              </a:spcBef>
              <a:spcAft>
                <a:spcPts val="0"/>
              </a:spcAft>
              <a:buClr>
                <a:schemeClr val="dk1"/>
              </a:buClr>
              <a:buSzPts val="1200"/>
              <a:buFont typeface="Noto Sans Symbols"/>
              <a:buNone/>
            </a:pPr>
            <a:endParaRPr sz="1200" b="0" i="1" u="none" strike="noStrike" cap="none">
              <a:solidFill>
                <a:srgbClr val="000000"/>
              </a:solidFill>
              <a:latin typeface="Arial"/>
              <a:ea typeface="Arial"/>
              <a:cs typeface="Arial"/>
              <a:sym typeface="Arial"/>
            </a:endParaRPr>
          </a:p>
          <a:p>
            <a:pPr marL="171450" marR="0" lvl="0" indent="-171450" algn="l" rtl="0">
              <a:lnSpc>
                <a:spcPct val="100000"/>
              </a:lnSpc>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sz="1200" b="0" i="0" u="none" strike="noStrike" cap="none">
                <a:solidFill>
                  <a:srgbClr val="000000"/>
                </a:solidFill>
                <a:latin typeface="Arial"/>
                <a:ea typeface="Arial"/>
                <a:cs typeface="Arial"/>
                <a:sym typeface="Arial"/>
              </a:rPr>
              <a:t>Para deshacer este paso, haga clic en el símbolo UNDO. </a:t>
            </a:r>
            <a:r>
              <a:rPr lang="es-ES" sz="1200" b="1" i="1" u="none" strike="noStrike" cap="none">
                <a:solidFill>
                  <a:srgbClr val="000000"/>
                </a:solidFill>
                <a:latin typeface="Arial"/>
                <a:ea typeface="Arial"/>
                <a:cs typeface="Arial"/>
                <a:sym typeface="Arial"/>
              </a:rPr>
              <a:t>&lt;CLICK&gt; </a:t>
            </a:r>
            <a:r>
              <a:rPr lang="es-ES" sz="1200" b="0" i="0" u="none" strike="noStrike" cap="none">
                <a:solidFill>
                  <a:srgbClr val="000000"/>
                </a:solidFill>
                <a:latin typeface="Arial"/>
                <a:ea typeface="Arial"/>
                <a:cs typeface="Arial"/>
                <a:sym typeface="Arial"/>
              </a:rPr>
              <a:t>Para sobrescribir: </a:t>
            </a:r>
            <a:endParaRPr/>
          </a:p>
          <a:p>
            <a:pPr marL="800100" marR="0" lvl="1" indent="-342900" algn="l" rtl="0">
              <a:lnSpc>
                <a:spcPct val="115000"/>
              </a:lnSpc>
              <a:spcBef>
                <a:spcPts val="0"/>
              </a:spcBef>
              <a:spcAft>
                <a:spcPts val="0"/>
              </a:spcAft>
              <a:buClr>
                <a:srgbClr val="000000"/>
              </a:buClr>
              <a:buSzPts val="1200"/>
              <a:buFont typeface="Calibri"/>
              <a:buAutoNum type="arabicPeriod"/>
            </a:pPr>
            <a:r>
              <a:rPr lang="es-ES" sz="1200" b="0" i="0" u="none" strike="noStrike" cap="none">
                <a:solidFill>
                  <a:srgbClr val="000000"/>
                </a:solidFill>
                <a:latin typeface="Arial"/>
                <a:ea typeface="Arial"/>
                <a:cs typeface="Arial"/>
                <a:sym typeface="Arial"/>
              </a:rPr>
              <a:t>Seleccione la celda </a:t>
            </a:r>
            <a:r>
              <a:rPr lang="es-ES" sz="1200" b="0" i="1" u="none" strike="noStrike" cap="none">
                <a:solidFill>
                  <a:srgbClr val="000000"/>
                </a:solidFill>
                <a:latin typeface="Arial"/>
                <a:ea typeface="Arial"/>
                <a:cs typeface="Arial"/>
                <a:sym typeface="Arial"/>
              </a:rPr>
              <a:t>B1</a:t>
            </a:r>
            <a:r>
              <a:rPr lang="es-ES" sz="1200" b="0" i="0" u="none" strike="noStrike" cap="none">
                <a:solidFill>
                  <a:srgbClr val="000000"/>
                </a:solidFill>
                <a:latin typeface="Arial"/>
                <a:ea typeface="Arial"/>
                <a:cs typeface="Arial"/>
                <a:sym typeface="Arial"/>
              </a:rPr>
              <a:t>.</a:t>
            </a:r>
            <a:endParaRPr/>
          </a:p>
          <a:p>
            <a:pPr marL="800100" marR="0" lvl="1" indent="-342900" algn="l" rtl="0">
              <a:lnSpc>
                <a:spcPct val="115000"/>
              </a:lnSpc>
              <a:spcBef>
                <a:spcPts val="0"/>
              </a:spcBef>
              <a:spcAft>
                <a:spcPts val="0"/>
              </a:spcAft>
              <a:buClr>
                <a:srgbClr val="000000"/>
              </a:buClr>
              <a:buSzPts val="1200"/>
              <a:buFont typeface="Calibri"/>
              <a:buAutoNum type="arabicPeriod"/>
            </a:pPr>
            <a:r>
              <a:rPr lang="es-ES" sz="1200" b="0" i="0" u="none" strike="noStrike" cap="none">
                <a:solidFill>
                  <a:srgbClr val="000000"/>
                </a:solidFill>
                <a:latin typeface="Arial"/>
                <a:ea typeface="Arial"/>
                <a:cs typeface="Arial"/>
                <a:sym typeface="Arial"/>
              </a:rPr>
              <a:t>Escriba </a:t>
            </a:r>
            <a:r>
              <a:rPr lang="es-ES" sz="1200" b="1" i="1" u="none" strike="noStrike" cap="none">
                <a:solidFill>
                  <a:srgbClr val="000000"/>
                </a:solidFill>
                <a:latin typeface="Arial"/>
                <a:ea typeface="Arial"/>
                <a:cs typeface="Arial"/>
                <a:sym typeface="Arial"/>
              </a:rPr>
              <a:t>PERSONAL </a:t>
            </a:r>
            <a:r>
              <a:rPr lang="es-ES" sz="1200" b="0" i="0" u="none" strike="noStrike" cap="none">
                <a:solidFill>
                  <a:srgbClr val="000000"/>
                </a:solidFill>
                <a:latin typeface="Arial"/>
                <a:ea typeface="Arial"/>
                <a:cs typeface="Arial"/>
                <a:sym typeface="Arial"/>
              </a:rPr>
              <a:t>(TODO EN MAYÚSCULAS).</a:t>
            </a:r>
            <a:endParaRPr/>
          </a:p>
          <a:p>
            <a:pPr marL="800100" marR="0" lvl="1" indent="-342900" algn="l" rtl="0">
              <a:lnSpc>
                <a:spcPct val="115000"/>
              </a:lnSpc>
              <a:spcBef>
                <a:spcPts val="0"/>
              </a:spcBef>
              <a:spcAft>
                <a:spcPts val="0"/>
              </a:spcAft>
              <a:buClr>
                <a:srgbClr val="000000"/>
              </a:buClr>
              <a:buSzPts val="1200"/>
              <a:buFont typeface="Calibri"/>
              <a:buAutoNum type="arabicPeriod"/>
            </a:pPr>
            <a:r>
              <a:rPr lang="es-ES" sz="1200" b="0" i="0" u="none" strike="noStrike" cap="none">
                <a:solidFill>
                  <a:srgbClr val="000000"/>
                </a:solidFill>
                <a:latin typeface="Arial"/>
                <a:ea typeface="Arial"/>
                <a:cs typeface="Arial"/>
                <a:sym typeface="Arial"/>
              </a:rPr>
              <a:t>Pulse la tecla </a:t>
            </a:r>
            <a:r>
              <a:rPr lang="es-ES" sz="1200" b="1" i="0" u="none" strike="noStrike" cap="none" err="1">
                <a:solidFill>
                  <a:srgbClr val="000000"/>
                </a:solidFill>
                <a:latin typeface="Arial"/>
                <a:ea typeface="Arial"/>
                <a:cs typeface="Arial"/>
                <a:sym typeface="Arial"/>
              </a:rPr>
              <a:t>Intro</a:t>
            </a:r>
            <a:endParaRPr sz="1200" b="1" i="0" u="none" strike="noStrike" cap="none">
              <a:solidFill>
                <a:srgbClr val="000000"/>
              </a:solidFill>
              <a:latin typeface="Arial"/>
              <a:ea typeface="Arial"/>
              <a:cs typeface="Arial"/>
              <a:sym typeface="Arial"/>
            </a:endParaRPr>
          </a:p>
          <a:p>
            <a:pPr marL="800100" marR="0" lvl="1" indent="-266700" algn="l" rtl="0">
              <a:lnSpc>
                <a:spcPct val="115000"/>
              </a:lnSpc>
              <a:spcBef>
                <a:spcPts val="1200"/>
              </a:spcBef>
              <a:spcAft>
                <a:spcPts val="0"/>
              </a:spcAft>
              <a:buClr>
                <a:schemeClr val="dk1"/>
              </a:buClr>
              <a:buSzPts val="1200"/>
              <a:buFont typeface="Calibri"/>
              <a:buNone/>
            </a:pPr>
            <a:endParaRPr sz="1200" b="0" i="0" u="none" strike="noStrike" cap="none">
              <a:solidFill>
                <a:srgbClr val="000000"/>
              </a:solidFill>
              <a:latin typeface="Arial"/>
              <a:ea typeface="Arial"/>
              <a:cs typeface="Arial"/>
              <a:sym typeface="Arial"/>
            </a:endParaRPr>
          </a:p>
          <a:p>
            <a:pPr marL="171450" marR="0" lvl="0" indent="-171450" algn="l" rtl="0">
              <a:lnSpc>
                <a:spcPct val="100000"/>
              </a:lnSpc>
              <a:spcBef>
                <a:spcPts val="1560"/>
              </a:spcBef>
              <a:spcAft>
                <a:spcPts val="0"/>
              </a:spcAft>
              <a:buClr>
                <a:srgbClr val="000000"/>
              </a:buClr>
              <a:buSzPts val="1200"/>
              <a:buFont typeface="Noto Sans Symbols"/>
              <a:buChar char="▪"/>
            </a:pPr>
            <a:r>
              <a:rPr lang="es-ES" sz="1200" b="1" i="0" u="sng" strike="noStrike" cap="none">
                <a:solidFill>
                  <a:srgbClr val="000000"/>
                </a:solidFill>
                <a:latin typeface="Arial"/>
                <a:ea typeface="Arial"/>
                <a:cs typeface="Arial"/>
                <a:sym typeface="Arial"/>
              </a:rPr>
              <a:t>Pregunta:</a:t>
            </a:r>
            <a:r>
              <a:rPr lang="es-ES" sz="1200" b="0" i="0" u="none" strike="noStrike" cap="none">
                <a:solidFill>
                  <a:srgbClr val="000000"/>
                </a:solidFill>
                <a:latin typeface="Arial"/>
                <a:ea typeface="Arial"/>
                <a:cs typeface="Arial"/>
                <a:sym typeface="Arial"/>
              </a:rPr>
              <a:t> ¿Qué ha pasado?    </a:t>
            </a:r>
            <a:endParaRPr/>
          </a:p>
          <a:p>
            <a:pPr marL="171450" marR="0" lvl="0" indent="-95250" algn="l" rtl="0">
              <a:lnSpc>
                <a:spcPct val="100000"/>
              </a:lnSpc>
              <a:spcBef>
                <a:spcPts val="360"/>
              </a:spcBef>
              <a:spcAft>
                <a:spcPts val="0"/>
              </a:spcAft>
              <a:buClr>
                <a:schemeClr val="dk1"/>
              </a:buClr>
              <a:buSzPts val="1200"/>
              <a:buFont typeface="Noto Sans Symbols"/>
              <a:buNone/>
            </a:pPr>
            <a:endParaRPr sz="1200" b="0" i="0" u="none" strike="noStrike" cap="none">
              <a:solidFill>
                <a:srgbClr val="000000"/>
              </a:solidFill>
              <a:latin typeface="Arial"/>
              <a:ea typeface="Arial"/>
              <a:cs typeface="Arial"/>
              <a:sym typeface="Arial"/>
            </a:endParaRPr>
          </a:p>
          <a:p>
            <a:pPr marL="171450" marR="0" lvl="0" indent="-171450" algn="l" rtl="0">
              <a:lnSpc>
                <a:spcPct val="100000"/>
              </a:lnSpc>
              <a:spcBef>
                <a:spcPts val="360"/>
              </a:spcBef>
              <a:spcAft>
                <a:spcPts val="0"/>
              </a:spcAft>
              <a:buClr>
                <a:srgbClr val="000000"/>
              </a:buClr>
              <a:buSzPts val="1200"/>
              <a:buFont typeface="Noto Sans Symbols"/>
              <a:buChar char="▪"/>
            </a:pPr>
            <a:r>
              <a:rPr lang="es-ES" sz="1200" b="1" i="0" u="sng" strike="noStrike" cap="none">
                <a:solidFill>
                  <a:srgbClr val="000000"/>
                </a:solidFill>
                <a:latin typeface="Arial"/>
                <a:ea typeface="Arial"/>
                <a:cs typeface="Arial"/>
                <a:sym typeface="Arial"/>
              </a:rPr>
              <a:t>Acuse recibo</a:t>
            </a:r>
            <a:r>
              <a:rPr lang="es-ES" sz="1200" b="1" i="0" u="none" strike="noStrike" cap="none">
                <a:solidFill>
                  <a:srgbClr val="000000"/>
                </a:solidFill>
                <a:latin typeface="Arial"/>
                <a:ea typeface="Arial"/>
                <a:cs typeface="Arial"/>
                <a:sym typeface="Arial"/>
              </a:rPr>
              <a:t> </a:t>
            </a:r>
            <a:r>
              <a:rPr lang="es-ES" sz="1200" b="0" i="0" u="none" strike="noStrike" cap="none">
                <a:solidFill>
                  <a:srgbClr val="000000"/>
                </a:solidFill>
                <a:latin typeface="Arial"/>
                <a:ea typeface="Arial"/>
                <a:cs typeface="Arial"/>
                <a:sym typeface="Arial"/>
              </a:rPr>
              <a:t>de la(s) respuesta(s).  </a:t>
            </a:r>
            <a:r>
              <a:rPr lang="es-ES" sz="1200" b="1" i="0" u="none" strike="noStrike" cap="none">
                <a:solidFill>
                  <a:srgbClr val="000000"/>
                </a:solidFill>
                <a:latin typeface="Arial"/>
                <a:ea typeface="Arial"/>
                <a:cs typeface="Arial"/>
                <a:sym typeface="Arial"/>
              </a:rPr>
              <a:t>Respuesta: </a:t>
            </a:r>
            <a:r>
              <a:rPr lang="es-ES" sz="1200" b="0" i="1" u="none" strike="noStrike" cap="none">
                <a:solidFill>
                  <a:srgbClr val="000000"/>
                </a:solidFill>
                <a:latin typeface="Arial"/>
                <a:ea typeface="Arial"/>
                <a:cs typeface="Arial"/>
                <a:sym typeface="Arial"/>
              </a:rPr>
              <a:t>La palabra "STAFF" en mayúsculas aparece en la celda B1.</a:t>
            </a:r>
            <a:endParaRPr sz="1200" b="0" i="1"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a:solidFill>
                <a:srgbClr val="000000"/>
              </a:solidFill>
              <a:latin typeface="Arial"/>
              <a:ea typeface="Arial"/>
              <a:cs typeface="Arial"/>
              <a:sym typeface="Arial"/>
            </a:endParaRPr>
          </a:p>
          <a:p>
            <a:pPr marL="0" lvl="0" indent="0" algn="l" rtl="0">
              <a:spcBef>
                <a:spcPts val="360"/>
              </a:spcBef>
              <a:spcAft>
                <a:spcPts val="0"/>
              </a:spcAft>
              <a:buNone/>
            </a:pPr>
            <a:endParaRPr/>
          </a:p>
        </p:txBody>
      </p:sp>
      <p:sp>
        <p:nvSpPr>
          <p:cNvPr id="581" name="Google Shape;581;p28: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8"/>
        <p:cNvGrpSpPr/>
        <p:nvPr/>
      </p:nvGrpSpPr>
      <p:grpSpPr>
        <a:xfrm>
          <a:off x="0" y="0"/>
          <a:ext cx="0" cy="0"/>
          <a:chOff x="0" y="0"/>
          <a:chExt cx="0" cy="0"/>
        </a:xfrm>
      </p:grpSpPr>
      <p:sp>
        <p:nvSpPr>
          <p:cNvPr id="589" name="Google Shape;589;p2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90" name="Google Shape;590;p2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Para deshacer o rehacer, utilice los botones deshacer y rehacer. Deshaga “PERSONAL</a:t>
            </a:r>
            <a:r>
              <a:rPr lang="es-ES" i="1"/>
              <a:t>" </a:t>
            </a:r>
            <a:r>
              <a:rPr lang="es-ES" i="0"/>
              <a:t>eligiendo el botón deshacer y B1 debería volver a Personal.  Utilice el botón de rehacer para recuperar los datos</a:t>
            </a:r>
            <a:r>
              <a:rPr lang="es-ES" b="1" i="0"/>
              <a:t>.&lt;CLICK&gt;</a:t>
            </a:r>
            <a:endParaRPr/>
          </a:p>
          <a:p>
            <a:pPr marL="0" marR="0" lvl="0" indent="0" algn="l" rtl="0">
              <a:lnSpc>
                <a:spcPct val="115000"/>
              </a:lnSpc>
              <a:spcBef>
                <a:spcPts val="0"/>
              </a:spcBef>
              <a:spcAft>
                <a:spcPts val="0"/>
              </a:spcAft>
              <a:buClr>
                <a:schemeClr val="dk1"/>
              </a:buClr>
              <a:buSzPts val="1200"/>
              <a:buFont typeface="Calibri"/>
              <a:buNone/>
            </a:pPr>
            <a:endParaRPr b="0" i="0"/>
          </a:p>
          <a:p>
            <a:pPr marL="171450" marR="0" lvl="0" indent="-171450" algn="l" rtl="0">
              <a:lnSpc>
                <a:spcPct val="115000"/>
              </a:lnSpc>
              <a:spcBef>
                <a:spcPts val="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b="0" i="0"/>
              <a:t>Utilice la barra de fórmulas para editar valores. Para ello </a:t>
            </a:r>
            <a:endParaRPr/>
          </a:p>
          <a:p>
            <a:pPr marL="800100" marR="0" lvl="1" indent="-342900" algn="l" rtl="0">
              <a:lnSpc>
                <a:spcPct val="115000"/>
              </a:lnSpc>
              <a:spcBef>
                <a:spcPts val="0"/>
              </a:spcBef>
              <a:spcAft>
                <a:spcPts val="0"/>
              </a:spcAft>
              <a:buClr>
                <a:schemeClr val="dk1"/>
              </a:buClr>
              <a:buSzPts val="1200"/>
              <a:buFont typeface="Calibri"/>
              <a:buAutoNum type="arabicPeriod"/>
            </a:pPr>
            <a:r>
              <a:rPr lang="es-ES" sz="1200"/>
              <a:t>Haga clic con el botón izquierdo en la celda </a:t>
            </a:r>
            <a:r>
              <a:rPr lang="es-ES" sz="1200" i="1"/>
              <a:t>B1</a:t>
            </a:r>
            <a:r>
              <a:rPr lang="es-ES" sz="1200"/>
              <a:t>.</a:t>
            </a:r>
            <a:endParaRPr/>
          </a:p>
          <a:p>
            <a:pPr marL="800100" marR="0" lvl="1" indent="-342900" algn="l" rtl="0">
              <a:lnSpc>
                <a:spcPct val="115000"/>
              </a:lnSpc>
              <a:spcBef>
                <a:spcPts val="0"/>
              </a:spcBef>
              <a:spcAft>
                <a:spcPts val="0"/>
              </a:spcAft>
              <a:buClr>
                <a:schemeClr val="dk1"/>
              </a:buClr>
              <a:buSzPts val="1200"/>
              <a:buFont typeface="Calibri"/>
              <a:buAutoNum type="arabicPeriod"/>
            </a:pPr>
            <a:r>
              <a:rPr lang="es-ES" sz="1200"/>
              <a:t>Editar </a:t>
            </a:r>
            <a:r>
              <a:rPr lang="es-ES" sz="1200" i="1"/>
              <a:t>Personal </a:t>
            </a:r>
            <a:r>
              <a:rPr lang="es-ES" sz="1200"/>
              <a:t>a PERSONAL</a:t>
            </a:r>
            <a:r>
              <a:rPr lang="es-ES" sz="1200" i="1"/>
              <a:t> </a:t>
            </a:r>
            <a:r>
              <a:rPr lang="es-ES" sz="1200"/>
              <a:t>(TODO EN MAYÚSCULAS) en la barra de fórmulas</a:t>
            </a:r>
            <a:endParaRPr/>
          </a:p>
          <a:p>
            <a:pPr marL="800100" marR="0" lvl="1" indent="-342900" algn="l" rtl="0">
              <a:lnSpc>
                <a:spcPct val="115000"/>
              </a:lnSpc>
              <a:spcBef>
                <a:spcPts val="1200"/>
              </a:spcBef>
              <a:spcAft>
                <a:spcPts val="0"/>
              </a:spcAft>
              <a:buClr>
                <a:schemeClr val="dk1"/>
              </a:buClr>
              <a:buSzPts val="1200"/>
              <a:buFont typeface="Calibri"/>
              <a:buAutoNum type="arabicPeriod"/>
            </a:pPr>
            <a:r>
              <a:rPr lang="es-ES" sz="1200"/>
              <a:t>Pulse la tecla </a:t>
            </a:r>
            <a:r>
              <a:rPr lang="es-ES" sz="1200" err="1"/>
              <a:t>Intro</a:t>
            </a:r>
            <a:endParaRPr b="0" i="1"/>
          </a:p>
        </p:txBody>
      </p:sp>
      <p:sp>
        <p:nvSpPr>
          <p:cNvPr id="591" name="Google Shape;591;p2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12" name="Google Shape;312;p3: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marR="0" lvl="0" indent="0" algn="l" rtl="0">
              <a:lnSpc>
                <a:spcPct val="115000"/>
              </a:lnSpc>
              <a:spcBef>
                <a:spcPts val="1200"/>
              </a:spcBef>
              <a:spcAft>
                <a:spcPts val="0"/>
              </a:spcAft>
              <a:buNone/>
            </a:pPr>
            <a:endParaRPr sz="1200">
              <a:latin typeface="Arial"/>
              <a:ea typeface="Arial"/>
              <a:cs typeface="Arial"/>
              <a:sym typeface="Arial"/>
            </a:endParaRPr>
          </a:p>
          <a:p>
            <a:pPr marL="171450" marR="0" lvl="0" indent="-171450" algn="l" rtl="0">
              <a:lnSpc>
                <a:spcPct val="115000"/>
              </a:lnSpc>
              <a:spcBef>
                <a:spcPts val="1200"/>
              </a:spcBef>
              <a:spcAft>
                <a:spcPts val="0"/>
              </a:spcAft>
              <a:buClr>
                <a:schemeClr val="dk1"/>
              </a:buClr>
              <a:buSzPts val="1200"/>
              <a:buFont typeface="Noto Sans Symbols"/>
              <a:buChar char="▪"/>
            </a:pPr>
            <a:r>
              <a:rPr lang="es-ES" b="1" u="sng">
                <a:latin typeface="Arial"/>
                <a:ea typeface="Arial"/>
                <a:cs typeface="Arial"/>
                <a:sym typeface="Arial"/>
              </a:rPr>
              <a:t>Diga: </a:t>
            </a:r>
            <a:r>
              <a:rPr lang="es-ES" sz="1200">
                <a:latin typeface="Arial"/>
                <a:ea typeface="Arial"/>
                <a:cs typeface="Arial"/>
                <a:sym typeface="Arial"/>
              </a:rPr>
              <a:t>Al final de esta sesión, será capaz de:</a:t>
            </a:r>
            <a:endParaRPr sz="1200">
              <a:latin typeface="Times New Roman"/>
              <a:ea typeface="Times New Roman"/>
              <a:cs typeface="Times New Roman"/>
              <a:sym typeface="Times New Roman"/>
            </a:endParaRPr>
          </a:p>
          <a:p>
            <a:pPr marL="685800" marR="0" lvl="1" indent="-228600" algn="l" rtl="0">
              <a:lnSpc>
                <a:spcPct val="115000"/>
              </a:lnSpc>
              <a:spcBef>
                <a:spcPts val="1200"/>
              </a:spcBef>
              <a:spcAft>
                <a:spcPts val="0"/>
              </a:spcAft>
              <a:buClr>
                <a:schemeClr val="dk1"/>
              </a:buClr>
              <a:buSzPts val="1200"/>
              <a:buFont typeface="Calibri"/>
              <a:buAutoNum type="arabicPeriod"/>
            </a:pPr>
            <a:r>
              <a:rPr lang="es-ES" sz="1200">
                <a:latin typeface="Arial"/>
                <a:ea typeface="Arial"/>
                <a:cs typeface="Arial"/>
                <a:sym typeface="Arial"/>
              </a:rPr>
              <a:t>Ingresar, editar y formatear datos en una hoja de cálculo</a:t>
            </a:r>
            <a:endParaRPr sz="1200">
              <a:latin typeface="Times New Roman"/>
              <a:ea typeface="Times New Roman"/>
              <a:cs typeface="Times New Roman"/>
              <a:sym typeface="Times New Roman"/>
            </a:endParaRPr>
          </a:p>
          <a:p>
            <a:pPr marL="685800" marR="0" lvl="1" indent="-228600" algn="l" rtl="0">
              <a:lnSpc>
                <a:spcPct val="115000"/>
              </a:lnSpc>
              <a:spcBef>
                <a:spcPts val="1200"/>
              </a:spcBef>
              <a:spcAft>
                <a:spcPts val="0"/>
              </a:spcAft>
              <a:buClr>
                <a:schemeClr val="dk1"/>
              </a:buClr>
              <a:buSzPts val="1200"/>
              <a:buFont typeface="Calibri"/>
              <a:buAutoNum type="arabicPeriod"/>
            </a:pPr>
            <a:r>
              <a:rPr lang="es-ES" sz="1200">
                <a:latin typeface="Arial"/>
                <a:ea typeface="Arial"/>
                <a:cs typeface="Arial"/>
                <a:sym typeface="Arial"/>
              </a:rPr>
              <a:t>Utilizar fórmulas y funciones para resumir y analizar datos</a:t>
            </a:r>
            <a:endParaRPr sz="1200">
              <a:latin typeface="Times New Roman"/>
              <a:ea typeface="Times New Roman"/>
              <a:cs typeface="Times New Roman"/>
              <a:sym typeface="Times New Roman"/>
            </a:endParaRPr>
          </a:p>
          <a:p>
            <a:pPr marL="685800" marR="0" lvl="1" indent="-228600" algn="l" rtl="0">
              <a:lnSpc>
                <a:spcPct val="115000"/>
              </a:lnSpc>
              <a:spcBef>
                <a:spcPts val="1200"/>
              </a:spcBef>
              <a:spcAft>
                <a:spcPts val="0"/>
              </a:spcAft>
              <a:buClr>
                <a:schemeClr val="dk1"/>
              </a:buClr>
              <a:buSzPts val="1200"/>
              <a:buFont typeface="Calibri"/>
              <a:buAutoNum type="arabicPeriod"/>
            </a:pPr>
            <a:r>
              <a:rPr lang="es-ES" sz="1200">
                <a:latin typeface="Arial"/>
                <a:ea typeface="Arial"/>
                <a:cs typeface="Arial"/>
                <a:sym typeface="Arial"/>
              </a:rPr>
              <a:t>Organizar los datos clasificándolos y filtrándolos</a:t>
            </a:r>
            <a:endParaRPr sz="1200">
              <a:latin typeface="Times New Roman"/>
              <a:ea typeface="Times New Roman"/>
              <a:cs typeface="Times New Roman"/>
              <a:sym typeface="Times New Roman"/>
            </a:endParaRPr>
          </a:p>
          <a:p>
            <a:pPr marL="685800" marR="0" lvl="1" indent="-228600" algn="l" rtl="0">
              <a:lnSpc>
                <a:spcPct val="115000"/>
              </a:lnSpc>
              <a:spcBef>
                <a:spcPts val="1200"/>
              </a:spcBef>
              <a:spcAft>
                <a:spcPts val="0"/>
              </a:spcAft>
              <a:buClr>
                <a:schemeClr val="dk1"/>
              </a:buClr>
              <a:buSzPts val="1200"/>
              <a:buFont typeface="Calibri"/>
              <a:buAutoNum type="arabicPeriod"/>
            </a:pPr>
            <a:r>
              <a:rPr lang="es-ES" sz="1200">
                <a:latin typeface="Arial"/>
                <a:ea typeface="Arial"/>
                <a:cs typeface="Arial"/>
                <a:sym typeface="Arial"/>
              </a:rPr>
              <a:t>Representar datos mediante un histograma y un gráfico lineal</a:t>
            </a:r>
            <a:endParaRPr sz="1200">
              <a:latin typeface="Times New Roman"/>
              <a:ea typeface="Times New Roman"/>
              <a:cs typeface="Times New Roman"/>
              <a:sym typeface="Times New Roman"/>
            </a:endParaRPr>
          </a:p>
          <a:p>
            <a:pPr marL="685800" marR="0" lvl="1" indent="-228600" algn="l" rtl="0">
              <a:lnSpc>
                <a:spcPct val="115000"/>
              </a:lnSpc>
              <a:spcBef>
                <a:spcPts val="1200"/>
              </a:spcBef>
              <a:spcAft>
                <a:spcPts val="0"/>
              </a:spcAft>
              <a:buClr>
                <a:schemeClr val="dk1"/>
              </a:buClr>
              <a:buSzPts val="1200"/>
              <a:buFont typeface="Calibri"/>
              <a:buAutoNum type="arabicPeriod"/>
            </a:pPr>
            <a:r>
              <a:rPr lang="es-ES" sz="1200">
                <a:latin typeface="Arial"/>
                <a:ea typeface="Arial"/>
                <a:cs typeface="Arial"/>
                <a:sym typeface="Arial"/>
              </a:rPr>
              <a:t>Demostrar la aplicación del ingreso, gestión y análisis de datos a las funciones de vigilancia de los distritos sanitarios</a:t>
            </a:r>
            <a:endParaRPr sz="1200">
              <a:latin typeface="Times New Roman"/>
              <a:ea typeface="Times New Roman"/>
              <a:cs typeface="Times New Roman"/>
              <a:sym typeface="Times New Roman"/>
            </a:endParaRPr>
          </a:p>
          <a:p>
            <a:pPr marL="0" lvl="0" indent="0" algn="l" rtl="0">
              <a:spcBef>
                <a:spcPts val="1560"/>
              </a:spcBef>
              <a:spcAft>
                <a:spcPts val="0"/>
              </a:spcAft>
              <a:buNone/>
            </a:pPr>
            <a:endParaRPr/>
          </a:p>
        </p:txBody>
      </p:sp>
      <p:sp>
        <p:nvSpPr>
          <p:cNvPr id="313" name="Google Shape;313;p3: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p3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02" name="Google Shape;602;p3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a:t>
            </a:r>
            <a:r>
              <a:rPr lang="es-ES"/>
              <a:t>: Cortar, copiar y pegar son herramientas esenciales en Excel. Son herramientas que le permitirán mover datos de una celda a otra. Utilice el cursor para seleccionar los valores dentro de las celdas que desea editar y, en función de si desea cortar, copiar o pegar, haga clic en el ícono específico.</a:t>
            </a:r>
            <a:endParaRPr/>
          </a:p>
        </p:txBody>
      </p:sp>
      <p:sp>
        <p:nvSpPr>
          <p:cNvPr id="603" name="Google Shape;603;p30: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p3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14" name="Google Shape;614;p3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Para practicar cortar y pegar, queremos mover los datos de la Comunidad de la columna C a la columna D. Para ello:</a:t>
            </a:r>
            <a:endParaRPr/>
          </a:p>
          <a:p>
            <a:pPr marL="685800" lvl="1" indent="-228600" algn="l" rtl="0">
              <a:spcBef>
                <a:spcPts val="360"/>
              </a:spcBef>
              <a:spcAft>
                <a:spcPts val="0"/>
              </a:spcAft>
              <a:buClr>
                <a:schemeClr val="dk1"/>
              </a:buClr>
              <a:buSzPts val="1200"/>
              <a:buFont typeface="Calibri"/>
              <a:buAutoNum type="arabicPeriod"/>
            </a:pPr>
            <a:r>
              <a:rPr lang="es-ES" sz="1200"/>
              <a:t>Haga clic con el botón izquierdo en </a:t>
            </a:r>
            <a:r>
              <a:rPr lang="es-ES" sz="1200" i="1"/>
              <a:t>C1 </a:t>
            </a:r>
            <a:r>
              <a:rPr lang="es-ES" sz="1200"/>
              <a:t>y arrastre para seleccionar el rango de celdas </a:t>
            </a:r>
            <a:r>
              <a:rPr lang="es-ES" sz="1200" i="1"/>
              <a:t>C1</a:t>
            </a:r>
            <a:r>
              <a:rPr lang="es-ES" sz="1200"/>
              <a:t>:C10 </a:t>
            </a:r>
            <a:endParaRPr/>
          </a:p>
          <a:p>
            <a:pPr marL="685800" lvl="1" indent="-228600" algn="l" rtl="0">
              <a:spcBef>
                <a:spcPts val="360"/>
              </a:spcBef>
              <a:spcAft>
                <a:spcPts val="0"/>
              </a:spcAft>
              <a:buClr>
                <a:schemeClr val="dk1"/>
              </a:buClr>
              <a:buSzPts val="1200"/>
              <a:buFont typeface="Calibri"/>
              <a:buAutoNum type="arabicPeriod"/>
            </a:pPr>
            <a:r>
              <a:rPr lang="es-ES" sz="1200"/>
              <a:t>Haga clic en el icono Cortar</a:t>
            </a:r>
            <a:endParaRPr/>
          </a:p>
          <a:p>
            <a:pPr marL="685800" marR="0" lvl="1" indent="-228600" algn="l" rtl="0">
              <a:lnSpc>
                <a:spcPct val="100000"/>
              </a:lnSpc>
              <a:spcBef>
                <a:spcPts val="360"/>
              </a:spcBef>
              <a:spcAft>
                <a:spcPts val="0"/>
              </a:spcAft>
              <a:buClr>
                <a:schemeClr val="dk1"/>
              </a:buClr>
              <a:buSzPts val="1200"/>
              <a:buFont typeface="Calibri"/>
              <a:buAutoNum type="arabicPeriod"/>
            </a:pPr>
            <a:r>
              <a:rPr lang="es-ES" sz="1200"/>
              <a:t>Seleccione la nueva ubicación D1 (haga clic en D1 con el ratón)</a:t>
            </a:r>
            <a:endParaRPr/>
          </a:p>
          <a:p>
            <a:pPr marL="685800" marR="0" lvl="1" indent="-228600" algn="l" rtl="0">
              <a:lnSpc>
                <a:spcPct val="100000"/>
              </a:lnSpc>
              <a:spcBef>
                <a:spcPts val="360"/>
              </a:spcBef>
              <a:spcAft>
                <a:spcPts val="0"/>
              </a:spcAft>
              <a:buClr>
                <a:schemeClr val="dk1"/>
              </a:buClr>
              <a:buSzPts val="1200"/>
              <a:buFont typeface="Calibri"/>
              <a:buAutoNum type="arabicPeriod"/>
            </a:pPr>
            <a:r>
              <a:rPr lang="es-ES" sz="1200"/>
              <a:t>Haga clic en el icono Pegar </a:t>
            </a:r>
            <a:endParaRPr/>
          </a:p>
          <a:p>
            <a:pPr marL="0" lvl="0" indent="0" algn="l" rtl="0">
              <a:spcBef>
                <a:spcPts val="360"/>
              </a:spcBef>
              <a:spcAft>
                <a:spcPts val="0"/>
              </a:spcAft>
              <a:buClr>
                <a:schemeClr val="dk1"/>
              </a:buClr>
              <a:buSzPts val="1200"/>
              <a:buFont typeface="Calibri"/>
              <a:buNone/>
            </a:pPr>
            <a:endParaRPr/>
          </a:p>
        </p:txBody>
      </p:sp>
      <p:sp>
        <p:nvSpPr>
          <p:cNvPr id="615" name="Google Shape;615;p3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3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23" name="Google Shape;623;p3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Para copiar y pegar, vamos a copiar los datos de la Comunidad en la columna C. Para ello:</a:t>
            </a:r>
            <a:endParaRPr/>
          </a:p>
          <a:p>
            <a:pPr marL="685800" marR="0" lvl="1" indent="-228600" algn="l" rtl="0">
              <a:lnSpc>
                <a:spcPct val="100000"/>
              </a:lnSpc>
              <a:spcBef>
                <a:spcPts val="360"/>
              </a:spcBef>
              <a:spcAft>
                <a:spcPts val="0"/>
              </a:spcAft>
              <a:buClr>
                <a:schemeClr val="dk1"/>
              </a:buClr>
              <a:buSzPts val="1200"/>
              <a:buFont typeface="Calibri"/>
              <a:buAutoNum type="arabicPeriod"/>
            </a:pPr>
            <a:r>
              <a:rPr lang="es-ES" sz="1200"/>
              <a:t>Haga clic y arrastre para seleccionar D1:D10</a:t>
            </a:r>
            <a:endParaRPr/>
          </a:p>
          <a:p>
            <a:pPr marL="685800" lvl="1" indent="-228600" algn="l" rtl="0">
              <a:spcBef>
                <a:spcPts val="360"/>
              </a:spcBef>
              <a:spcAft>
                <a:spcPts val="0"/>
              </a:spcAft>
              <a:buClr>
                <a:schemeClr val="dk1"/>
              </a:buClr>
              <a:buSzPts val="1200"/>
              <a:buFont typeface="Calibri"/>
              <a:buAutoNum type="arabicPeriod"/>
            </a:pPr>
            <a:r>
              <a:rPr lang="es-ES" sz="1200"/>
              <a:t>Haga clic en el icono </a:t>
            </a:r>
            <a:r>
              <a:rPr lang="es-ES" sz="1200" b="1"/>
              <a:t>Copiar</a:t>
            </a:r>
            <a:endParaRPr b="1"/>
          </a:p>
          <a:p>
            <a:pPr marL="685800" lvl="1" indent="-228600" algn="l" rtl="0">
              <a:spcBef>
                <a:spcPts val="360"/>
              </a:spcBef>
              <a:spcAft>
                <a:spcPts val="0"/>
              </a:spcAft>
              <a:buClr>
                <a:schemeClr val="dk1"/>
              </a:buClr>
              <a:buSzPts val="1200"/>
              <a:buFont typeface="Calibri"/>
              <a:buAutoNum type="arabicPeriod"/>
            </a:pPr>
            <a:r>
              <a:rPr lang="es-ES" sz="1200"/>
              <a:t>Haga clic con el botón izquierdo para colocar el cursor en C1</a:t>
            </a:r>
            <a:endParaRPr/>
          </a:p>
          <a:p>
            <a:pPr marL="685800" lvl="1" indent="-228600" algn="l" rtl="0">
              <a:spcBef>
                <a:spcPts val="360"/>
              </a:spcBef>
              <a:spcAft>
                <a:spcPts val="0"/>
              </a:spcAft>
              <a:buClr>
                <a:schemeClr val="dk1"/>
              </a:buClr>
              <a:buSzPts val="1200"/>
              <a:buFont typeface="Calibri"/>
              <a:buAutoNum type="arabicPeriod"/>
            </a:pPr>
            <a:r>
              <a:rPr lang="es-ES" sz="1200"/>
              <a:t>Haga clic en el icono </a:t>
            </a:r>
            <a:r>
              <a:rPr lang="es-ES" sz="1200" b="1"/>
              <a:t>Pegar</a:t>
            </a:r>
            <a:endParaRPr b="1"/>
          </a:p>
          <a:p>
            <a:pPr marL="0" lvl="0" indent="0" algn="l" rtl="0">
              <a:spcBef>
                <a:spcPts val="360"/>
              </a:spcBef>
              <a:spcAft>
                <a:spcPts val="0"/>
              </a:spcAft>
              <a:buClr>
                <a:schemeClr val="dk1"/>
              </a:buClr>
              <a:buSzPts val="1200"/>
              <a:buFont typeface="Calibri"/>
              <a:buNone/>
            </a:pPr>
            <a:endParaRPr sz="1200"/>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sz="1200"/>
              <a:t>Es importante recordar que cuando se copia una celda que contiene una fórmula, este comando copia la fórmula. Cuando el contenido de la celda se pega en otra celda, la fórmula se copia, pero ahora se aplica a un rango de celdas diferente al de la fórmula original.</a:t>
            </a:r>
            <a:endParaRPr/>
          </a:p>
        </p:txBody>
      </p:sp>
      <p:sp>
        <p:nvSpPr>
          <p:cNvPr id="624" name="Google Shape;624;p3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0"/>
        <p:cNvGrpSpPr/>
        <p:nvPr/>
      </p:nvGrpSpPr>
      <p:grpSpPr>
        <a:xfrm>
          <a:off x="0" y="0"/>
          <a:ext cx="0" cy="0"/>
          <a:chOff x="0" y="0"/>
          <a:chExt cx="0" cy="0"/>
        </a:xfrm>
      </p:grpSpPr>
      <p:sp>
        <p:nvSpPr>
          <p:cNvPr id="631" name="Google Shape;631;p3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32" name="Google Shape;632;p33: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marR="0" lvl="0" indent="0" algn="l" rtl="0">
              <a:lnSpc>
                <a:spcPct val="115000"/>
              </a:lnSpc>
              <a:spcBef>
                <a:spcPts val="600"/>
              </a:spcBef>
              <a:spcAft>
                <a:spcPts val="0"/>
              </a:spcAft>
              <a:buNone/>
            </a:pPr>
            <a:endParaRPr sz="120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sz="1200">
                <a:latin typeface="Arial"/>
                <a:ea typeface="Arial"/>
                <a:cs typeface="Arial"/>
                <a:sym typeface="Arial"/>
              </a:rPr>
              <a:t>Aunque las fechas pueden ingresarse en una columna de celdas una a una, un método más eficaz es utilizar una técnica llamada arrastrar y soltar. </a:t>
            </a:r>
            <a:endParaRPr/>
          </a:p>
          <a:p>
            <a:pPr marL="171450" marR="0" lvl="0" indent="-95250" algn="l" rtl="0">
              <a:lnSpc>
                <a:spcPct val="115000"/>
              </a:lnSpc>
              <a:spcBef>
                <a:spcPts val="600"/>
              </a:spcBef>
              <a:spcAft>
                <a:spcPts val="0"/>
              </a:spcAft>
              <a:buClr>
                <a:schemeClr val="dk1"/>
              </a:buClr>
              <a:buSzPts val="1200"/>
              <a:buFont typeface="Noto Sans Symbols"/>
              <a:buNone/>
            </a:pPr>
            <a:endParaRPr sz="120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ES" sz="1200" b="1" u="sng">
                <a:latin typeface="Arial"/>
                <a:ea typeface="Arial"/>
                <a:cs typeface="Arial"/>
                <a:sym typeface="Arial"/>
              </a:rPr>
              <a:t>Pasos:</a:t>
            </a:r>
            <a:endParaRPr sz="1200" b="1" u="sng">
              <a:latin typeface="Times New Roman"/>
              <a:ea typeface="Times New Roman"/>
              <a:cs typeface="Times New Roman"/>
              <a:sym typeface="Times New Roman"/>
            </a:endParaRPr>
          </a:p>
          <a:p>
            <a:pPr marL="800100" marR="0" lvl="1" indent="-342900" algn="l" rtl="0">
              <a:lnSpc>
                <a:spcPct val="115000"/>
              </a:lnSpc>
              <a:spcBef>
                <a:spcPts val="600"/>
              </a:spcBef>
              <a:spcAft>
                <a:spcPts val="0"/>
              </a:spcAft>
              <a:buClr>
                <a:schemeClr val="dk1"/>
              </a:buClr>
              <a:buSzPts val="1200"/>
              <a:buFont typeface="Calibri"/>
              <a:buAutoNum type="arabicPeriod"/>
            </a:pPr>
            <a:r>
              <a:rPr lang="es-ES" sz="1200">
                <a:latin typeface="Arial"/>
                <a:ea typeface="Arial"/>
                <a:cs typeface="Arial"/>
                <a:sym typeface="Arial"/>
              </a:rPr>
              <a:t>Seleccione el valor que desea ampliar.</a:t>
            </a:r>
            <a:endParaRPr sz="120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dk1"/>
              </a:buClr>
              <a:buSzPts val="1200"/>
              <a:buFont typeface="Calibri"/>
              <a:buAutoNum type="arabicPeriod"/>
            </a:pPr>
            <a:r>
              <a:rPr lang="es-ES" sz="1200">
                <a:latin typeface="Arial"/>
                <a:ea typeface="Arial"/>
                <a:cs typeface="Arial"/>
                <a:sym typeface="Arial"/>
              </a:rPr>
              <a:t>Haga clic y arrastre el pequeño </a:t>
            </a:r>
            <a:r>
              <a:rPr lang="es-ES" sz="1200" b="1">
                <a:latin typeface="Arial"/>
                <a:ea typeface="Arial"/>
                <a:cs typeface="Arial"/>
                <a:sym typeface="Arial"/>
              </a:rPr>
              <a:t>(+) </a:t>
            </a:r>
            <a:r>
              <a:rPr lang="es-ES" sz="1200">
                <a:latin typeface="Arial"/>
                <a:ea typeface="Arial"/>
                <a:cs typeface="Arial"/>
                <a:sym typeface="Arial"/>
              </a:rPr>
              <a:t>de la esquina inferior derecha sobre el rango de celdas.</a:t>
            </a:r>
            <a:endParaRPr sz="120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dk1"/>
              </a:buClr>
              <a:buSzPts val="1200"/>
              <a:buFont typeface="Calibri"/>
              <a:buAutoNum type="arabicPeriod"/>
            </a:pPr>
            <a:r>
              <a:rPr lang="es-ES" sz="1200">
                <a:latin typeface="Arial"/>
                <a:ea typeface="Arial"/>
                <a:cs typeface="Arial"/>
                <a:sym typeface="Arial"/>
              </a:rPr>
              <a:t>Suelte el cursor.</a:t>
            </a:r>
            <a:endParaRPr/>
          </a:p>
        </p:txBody>
      </p:sp>
      <p:sp>
        <p:nvSpPr>
          <p:cNvPr id="633" name="Google Shape;633;p33: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0"/>
        <p:cNvGrpSpPr/>
        <p:nvPr/>
      </p:nvGrpSpPr>
      <p:grpSpPr>
        <a:xfrm>
          <a:off x="0" y="0"/>
          <a:ext cx="0" cy="0"/>
          <a:chOff x="0" y="0"/>
          <a:chExt cx="0" cy="0"/>
        </a:xfrm>
      </p:grpSpPr>
      <p:sp>
        <p:nvSpPr>
          <p:cNvPr id="641" name="Google Shape;641;p3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42" name="Google Shape;642;p3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Clr>
                <a:schemeClr val="dk1"/>
              </a:buClr>
              <a:buSzPts val="1200"/>
              <a:buFont typeface="Calibri"/>
              <a:buNone/>
            </a:pPr>
            <a:r>
              <a:rPr lang="es-ES" sz="1200" b="1">
                <a:latin typeface="Arial"/>
                <a:ea typeface="Arial"/>
                <a:cs typeface="Arial"/>
                <a:sym typeface="Arial"/>
              </a:rPr>
              <a:t>Notas para el instructor: </a:t>
            </a:r>
            <a:endParaRPr/>
          </a:p>
          <a:p>
            <a:pPr marL="0" marR="0" lvl="0" indent="0" algn="l" rtl="0">
              <a:lnSpc>
                <a:spcPct val="115000"/>
              </a:lnSpc>
              <a:spcBef>
                <a:spcPts val="0"/>
              </a:spcBef>
              <a:spcAft>
                <a:spcPts val="0"/>
              </a:spcAft>
              <a:buNone/>
            </a:pPr>
            <a:endParaRPr sz="120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ES" sz="1200" b="1" u="sng">
                <a:latin typeface="Arial"/>
                <a:ea typeface="Arial"/>
                <a:cs typeface="Arial"/>
                <a:sym typeface="Arial"/>
              </a:rPr>
              <a:t>Diga</a:t>
            </a:r>
            <a:r>
              <a:rPr lang="es-ES" sz="1200" u="none">
                <a:latin typeface="Arial"/>
                <a:ea typeface="Arial"/>
                <a:cs typeface="Arial"/>
                <a:sym typeface="Arial"/>
              </a:rPr>
              <a:t>: </a:t>
            </a:r>
            <a:endParaRPr/>
          </a:p>
          <a:p>
            <a:pPr marL="800100" marR="0" lvl="1" indent="-342900" algn="l" rtl="0">
              <a:lnSpc>
                <a:spcPct val="115000"/>
              </a:lnSpc>
              <a:spcBef>
                <a:spcPts val="600"/>
              </a:spcBef>
              <a:spcAft>
                <a:spcPts val="0"/>
              </a:spcAft>
              <a:buClr>
                <a:schemeClr val="dk1"/>
              </a:buClr>
              <a:buSzPts val="1200"/>
              <a:buFont typeface="Calibri"/>
              <a:buAutoNum type="arabicPeriod"/>
            </a:pPr>
            <a:r>
              <a:rPr lang="es-ES" sz="1200">
                <a:latin typeface="Arial"/>
                <a:ea typeface="Arial"/>
                <a:cs typeface="Arial"/>
                <a:sym typeface="Arial"/>
              </a:rPr>
              <a:t>Haga clic con el botón izquierdo y seleccione la celda </a:t>
            </a:r>
            <a:r>
              <a:rPr lang="es-ES" sz="1200" i="1">
                <a:latin typeface="Arial"/>
                <a:ea typeface="Arial"/>
                <a:cs typeface="Arial"/>
                <a:sym typeface="Arial"/>
              </a:rPr>
              <a:t>A2 TAL COMO SE MUESTRA EN LA FIGURA DE LA IZQUIERDA</a:t>
            </a:r>
            <a:endParaRPr sz="120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dk1"/>
              </a:buClr>
              <a:buSzPts val="1200"/>
              <a:buFont typeface="Calibri"/>
              <a:buAutoNum type="arabicPeriod"/>
            </a:pPr>
            <a:r>
              <a:rPr lang="es-ES" sz="1200">
                <a:latin typeface="Arial"/>
                <a:ea typeface="Arial"/>
                <a:cs typeface="Arial"/>
                <a:sym typeface="Arial"/>
              </a:rPr>
              <a:t>Desplace el ratón por la parte inferior derecha de la celda A2 hasta que aparezca un pequeño símbolo </a:t>
            </a:r>
            <a:r>
              <a:rPr lang="es-ES" sz="1200" b="1">
                <a:latin typeface="Arial"/>
                <a:ea typeface="Arial"/>
                <a:cs typeface="Arial"/>
                <a:sym typeface="Arial"/>
              </a:rPr>
              <a:t>(+) </a:t>
            </a:r>
            <a:r>
              <a:rPr lang="es-ES" sz="1200">
                <a:latin typeface="Arial"/>
                <a:ea typeface="Arial"/>
                <a:cs typeface="Arial"/>
                <a:sym typeface="Arial"/>
              </a:rPr>
              <a:t>(</a:t>
            </a:r>
            <a:r>
              <a:rPr lang="es-ES" sz="1200" i="1">
                <a:latin typeface="Arial"/>
                <a:ea typeface="Arial"/>
                <a:cs typeface="Arial"/>
                <a:sym typeface="Arial"/>
              </a:rPr>
              <a:t>véase el símbolo "+" de color negro en la figura de la izquierda)</a:t>
            </a:r>
            <a:r>
              <a:rPr lang="es-ES" sz="1200">
                <a:latin typeface="Arial"/>
                <a:ea typeface="Arial"/>
                <a:cs typeface="Arial"/>
                <a:sym typeface="Arial"/>
              </a:rPr>
              <a:t>.</a:t>
            </a:r>
            <a:endParaRPr sz="120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dk1"/>
              </a:buClr>
              <a:buSzPts val="1200"/>
              <a:buFont typeface="Calibri"/>
              <a:buAutoNum type="arabicPeriod"/>
            </a:pPr>
            <a:r>
              <a:rPr lang="es-ES" sz="1200">
                <a:latin typeface="Arial"/>
                <a:ea typeface="Arial"/>
                <a:cs typeface="Arial"/>
                <a:sym typeface="Arial"/>
              </a:rPr>
              <a:t>Haz clic con el botón izquierdo y arrastra el </a:t>
            </a:r>
            <a:r>
              <a:rPr lang="es-ES" sz="1200" b="1">
                <a:latin typeface="Arial"/>
                <a:ea typeface="Arial"/>
                <a:cs typeface="Arial"/>
                <a:sym typeface="Arial"/>
              </a:rPr>
              <a:t>(+) </a:t>
            </a:r>
            <a:r>
              <a:rPr lang="es-ES" sz="1200">
                <a:latin typeface="Arial"/>
                <a:ea typeface="Arial"/>
                <a:cs typeface="Arial"/>
                <a:sym typeface="Arial"/>
              </a:rPr>
              <a:t>hacia abajo hasta la celda </a:t>
            </a:r>
            <a:r>
              <a:rPr lang="es-ES" sz="1200" i="1">
                <a:latin typeface="Arial"/>
                <a:ea typeface="Arial"/>
                <a:cs typeface="Arial"/>
                <a:sym typeface="Arial"/>
              </a:rPr>
              <a:t>A10.</a:t>
            </a:r>
            <a:endParaRPr sz="1200">
              <a:latin typeface="Times New Roman"/>
              <a:ea typeface="Times New Roman"/>
              <a:cs typeface="Times New Roman"/>
              <a:sym typeface="Times New Roman"/>
            </a:endParaRPr>
          </a:p>
          <a:p>
            <a:pPr marL="457200" lvl="1" indent="0" algn="l" rtl="0">
              <a:spcBef>
                <a:spcPts val="360"/>
              </a:spcBef>
              <a:spcAft>
                <a:spcPts val="0"/>
              </a:spcAft>
              <a:buNone/>
            </a:pPr>
            <a:r>
              <a:rPr lang="es-ES" sz="1200">
                <a:latin typeface="Arial"/>
                <a:ea typeface="Arial"/>
                <a:cs typeface="Arial"/>
                <a:sym typeface="Arial"/>
              </a:rPr>
              <a:t>4.      Suelte el cursor para rellenar el rango de celdas con la secuencia de datos.</a:t>
            </a:r>
            <a:endParaRPr sz="1200"/>
          </a:p>
        </p:txBody>
      </p:sp>
      <p:sp>
        <p:nvSpPr>
          <p:cNvPr id="643" name="Google Shape;643;p34: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p3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55" name="Google Shape;655;p3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Clr>
                <a:schemeClr val="dk1"/>
              </a:buClr>
              <a:buSzPts val="1800"/>
              <a:buFont typeface="Arial"/>
              <a:buNone/>
            </a:pPr>
            <a:r>
              <a:rPr lang="es-ES" sz="1800" b="1">
                <a:latin typeface="Arial"/>
                <a:ea typeface="Arial"/>
                <a:cs typeface="Arial"/>
                <a:sym typeface="Arial"/>
              </a:rPr>
              <a:t>Notas para el instructor: </a:t>
            </a:r>
            <a:endParaRPr/>
          </a:p>
          <a:p>
            <a:pPr marL="0" marR="0" lvl="0" indent="0" algn="l" rtl="0">
              <a:lnSpc>
                <a:spcPct val="115000"/>
              </a:lnSpc>
              <a:spcBef>
                <a:spcPts val="600"/>
              </a:spcBef>
              <a:spcAft>
                <a:spcPts val="0"/>
              </a:spcAft>
              <a:buNone/>
            </a:pPr>
            <a:endParaRPr sz="180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800"/>
              <a:buFont typeface="Noto Sans Symbols"/>
              <a:buChar char="▪"/>
            </a:pPr>
            <a:r>
              <a:rPr lang="es-ES" sz="1800" b="1" u="sng">
                <a:latin typeface="Arial"/>
                <a:ea typeface="Arial"/>
                <a:cs typeface="Arial"/>
                <a:sym typeface="Arial"/>
              </a:rPr>
              <a:t>Diga: </a:t>
            </a:r>
            <a:r>
              <a:rPr lang="es-ES" sz="1800">
                <a:latin typeface="Arial"/>
                <a:ea typeface="Arial"/>
                <a:cs typeface="Arial"/>
                <a:sym typeface="Arial"/>
              </a:rPr>
              <a:t>Para copiar un número en una sola celda:</a:t>
            </a:r>
            <a:endParaRPr sz="1800">
              <a:latin typeface="Times New Roman"/>
              <a:ea typeface="Times New Roman"/>
              <a:cs typeface="Times New Roman"/>
              <a:sym typeface="Times New Roman"/>
            </a:endParaRPr>
          </a:p>
          <a:p>
            <a:pPr marL="800100" marR="0" lvl="1" indent="-342900" algn="l" rtl="0">
              <a:lnSpc>
                <a:spcPct val="115000"/>
              </a:lnSpc>
              <a:spcBef>
                <a:spcPts val="600"/>
              </a:spcBef>
              <a:spcAft>
                <a:spcPts val="0"/>
              </a:spcAft>
              <a:buClr>
                <a:schemeClr val="dk1"/>
              </a:buClr>
              <a:buSzPts val="1800"/>
              <a:buFont typeface="Calibri"/>
              <a:buAutoNum type="arabicPeriod"/>
            </a:pPr>
            <a:r>
              <a:rPr lang="es-ES" sz="1800">
                <a:latin typeface="Arial"/>
                <a:ea typeface="Arial"/>
                <a:cs typeface="Arial"/>
                <a:sym typeface="Arial"/>
              </a:rPr>
              <a:t>Escriba 1 en la celda </a:t>
            </a:r>
            <a:r>
              <a:rPr lang="es-ES" sz="1800" i="1">
                <a:latin typeface="Arial"/>
                <a:ea typeface="Arial"/>
                <a:cs typeface="Arial"/>
                <a:sym typeface="Arial"/>
              </a:rPr>
              <a:t>D1</a:t>
            </a:r>
            <a:r>
              <a:rPr lang="es-ES" sz="1800">
                <a:latin typeface="Arial"/>
                <a:ea typeface="Arial"/>
                <a:cs typeface="Arial"/>
                <a:sym typeface="Arial"/>
              </a:rPr>
              <a:t>.</a:t>
            </a:r>
            <a:endParaRPr sz="180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dk1"/>
              </a:buClr>
              <a:buSzPts val="1800"/>
              <a:buFont typeface="Calibri"/>
              <a:buAutoNum type="arabicPeriod"/>
            </a:pPr>
            <a:r>
              <a:rPr lang="es-ES" sz="1800">
                <a:latin typeface="Arial"/>
                <a:ea typeface="Arial"/>
                <a:cs typeface="Arial"/>
                <a:sym typeface="Arial"/>
              </a:rPr>
              <a:t>Ahora tome el cuadro por la esquina inferior derecha de la celda </a:t>
            </a:r>
            <a:r>
              <a:rPr lang="es-ES" sz="1800" i="1">
                <a:latin typeface="Arial"/>
                <a:ea typeface="Arial"/>
                <a:cs typeface="Arial"/>
                <a:sym typeface="Arial"/>
              </a:rPr>
              <a:t>D1 </a:t>
            </a:r>
            <a:r>
              <a:rPr lang="es-ES" sz="1800">
                <a:latin typeface="Arial"/>
                <a:ea typeface="Arial"/>
                <a:cs typeface="Arial"/>
                <a:sym typeface="Arial"/>
              </a:rPr>
              <a:t>y arrástrela hacia abajo unas 4 filas. </a:t>
            </a:r>
            <a:r>
              <a:rPr lang="es-ES" sz="1800" b="1" u="sng">
                <a:latin typeface="Arial"/>
                <a:ea typeface="Arial"/>
                <a:cs typeface="Arial"/>
                <a:sym typeface="Arial"/>
              </a:rPr>
              <a:t> </a:t>
            </a:r>
            <a:endParaRPr sz="1800" b="1" u="sng">
              <a:latin typeface="Arial"/>
              <a:ea typeface="Arial"/>
              <a:cs typeface="Arial"/>
              <a:sym typeface="Arial"/>
            </a:endParaRPr>
          </a:p>
          <a:p>
            <a:pPr marL="0" marR="0" lvl="0" indent="0" algn="l" rtl="0">
              <a:lnSpc>
                <a:spcPct val="115000"/>
              </a:lnSpc>
              <a:spcBef>
                <a:spcPts val="1200"/>
              </a:spcBef>
              <a:spcAft>
                <a:spcPts val="0"/>
              </a:spcAft>
              <a:buNone/>
            </a:pPr>
            <a:endParaRPr sz="180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800"/>
              <a:buFont typeface="Noto Sans Symbols"/>
              <a:buChar char="▪"/>
            </a:pPr>
            <a:r>
              <a:rPr lang="es-ES" sz="1800" b="1" u="sng">
                <a:latin typeface="Arial"/>
                <a:ea typeface="Arial"/>
                <a:cs typeface="Arial"/>
                <a:sym typeface="Arial"/>
              </a:rPr>
              <a:t>Pregunta:  </a:t>
            </a:r>
            <a:r>
              <a:rPr lang="es-ES" sz="1800">
                <a:latin typeface="Arial"/>
                <a:ea typeface="Arial"/>
                <a:cs typeface="Arial"/>
                <a:sym typeface="Arial"/>
              </a:rPr>
              <a:t>¿Qué ha pasado? </a:t>
            </a:r>
            <a:endParaRPr sz="1800" b="0" u="none">
              <a:latin typeface="Arial"/>
              <a:ea typeface="Arial"/>
              <a:cs typeface="Arial"/>
              <a:sym typeface="Arial"/>
            </a:endParaRPr>
          </a:p>
          <a:p>
            <a:pPr marL="171450" marR="0" lvl="0" indent="-57150" algn="l" rtl="0">
              <a:lnSpc>
                <a:spcPct val="115000"/>
              </a:lnSpc>
              <a:spcBef>
                <a:spcPts val="600"/>
              </a:spcBef>
              <a:spcAft>
                <a:spcPts val="0"/>
              </a:spcAft>
              <a:buClr>
                <a:schemeClr val="dk1"/>
              </a:buClr>
              <a:buSzPts val="1800"/>
              <a:buFont typeface="Noto Sans Symbols"/>
              <a:buNone/>
            </a:pPr>
            <a:endParaRPr sz="1800" b="0" u="none">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800"/>
              <a:buFont typeface="Noto Sans Symbols"/>
              <a:buChar char="▪"/>
            </a:pPr>
            <a:r>
              <a:rPr lang="es-ES" sz="1800" b="1" u="sng">
                <a:latin typeface="Arial"/>
                <a:ea typeface="Arial"/>
                <a:cs typeface="Arial"/>
                <a:sym typeface="Arial"/>
              </a:rPr>
              <a:t>Acuse recibo </a:t>
            </a:r>
            <a:r>
              <a:rPr lang="es-ES" sz="1800" b="0" u="none">
                <a:latin typeface="Arial"/>
                <a:ea typeface="Arial"/>
                <a:cs typeface="Arial"/>
                <a:sym typeface="Arial"/>
              </a:rPr>
              <a:t>de la</a:t>
            </a:r>
            <a:r>
              <a:rPr lang="es-ES" sz="1800">
                <a:latin typeface="Arial"/>
                <a:ea typeface="Arial"/>
                <a:cs typeface="Arial"/>
                <a:sym typeface="Arial"/>
              </a:rPr>
              <a:t>(s) respuesta(s).  </a:t>
            </a:r>
            <a:r>
              <a:rPr lang="es-ES" sz="1800" b="1">
                <a:latin typeface="Arial"/>
                <a:ea typeface="Arial"/>
                <a:cs typeface="Arial"/>
                <a:sym typeface="Arial"/>
              </a:rPr>
              <a:t>Respuesta: </a:t>
            </a:r>
            <a:r>
              <a:rPr lang="es-ES" sz="1800" i="1">
                <a:latin typeface="Arial"/>
                <a:ea typeface="Arial"/>
                <a:cs typeface="Arial"/>
                <a:sym typeface="Arial"/>
              </a:rPr>
              <a:t>1 se copia en cada celda. </a:t>
            </a:r>
            <a:r>
              <a:rPr lang="es-ES" sz="1800" b="1">
                <a:latin typeface="Arial"/>
                <a:ea typeface="Arial"/>
                <a:cs typeface="Arial"/>
                <a:sym typeface="Arial"/>
              </a:rPr>
              <a:t>&lt;CLICK&gt; </a:t>
            </a:r>
            <a:endParaRPr/>
          </a:p>
          <a:p>
            <a:pPr marL="171450" marR="0" lvl="0" indent="-57150" algn="l" rtl="0">
              <a:lnSpc>
                <a:spcPct val="115000"/>
              </a:lnSpc>
              <a:spcBef>
                <a:spcPts val="600"/>
              </a:spcBef>
              <a:spcAft>
                <a:spcPts val="0"/>
              </a:spcAft>
              <a:buClr>
                <a:schemeClr val="dk1"/>
              </a:buClr>
              <a:buSzPts val="1800"/>
              <a:buFont typeface="Noto Sans Symbols"/>
              <a:buNone/>
            </a:pPr>
            <a:endParaRPr sz="1800" b="1" u="sng">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800"/>
              <a:buFont typeface="Noto Sans Symbols"/>
              <a:buChar char="▪"/>
            </a:pPr>
            <a:r>
              <a:rPr lang="es-ES" sz="1800" b="1" u="sng">
                <a:latin typeface="Arial"/>
                <a:ea typeface="Arial"/>
                <a:cs typeface="Arial"/>
                <a:sym typeface="Arial"/>
              </a:rPr>
              <a:t>Diga: </a:t>
            </a:r>
            <a:r>
              <a:rPr lang="es-ES" sz="1800">
                <a:latin typeface="Arial"/>
                <a:ea typeface="Arial"/>
                <a:cs typeface="Arial"/>
                <a:sym typeface="Arial"/>
              </a:rPr>
              <a:t>Para seleccionar (resaltar) dos celdas:</a:t>
            </a:r>
            <a:endParaRPr sz="1800">
              <a:latin typeface="Times New Roman"/>
              <a:ea typeface="Times New Roman"/>
              <a:cs typeface="Times New Roman"/>
              <a:sym typeface="Times New Roman"/>
            </a:endParaRPr>
          </a:p>
          <a:p>
            <a:pPr marL="800100" marR="0" lvl="1" indent="-342900" algn="l" rtl="0">
              <a:lnSpc>
                <a:spcPct val="115000"/>
              </a:lnSpc>
              <a:spcBef>
                <a:spcPts val="600"/>
              </a:spcBef>
              <a:spcAft>
                <a:spcPts val="0"/>
              </a:spcAft>
              <a:buClr>
                <a:schemeClr val="dk1"/>
              </a:buClr>
              <a:buSzPts val="1800"/>
              <a:buFont typeface="Calibri"/>
              <a:buAutoNum type="arabicPeriod"/>
            </a:pPr>
            <a:r>
              <a:rPr lang="es-ES" sz="1800">
                <a:latin typeface="Arial"/>
                <a:ea typeface="Arial"/>
                <a:cs typeface="Arial"/>
                <a:sym typeface="Arial"/>
              </a:rPr>
              <a:t>Copie el valor de </a:t>
            </a:r>
            <a:r>
              <a:rPr lang="es-ES" sz="1800" i="1">
                <a:latin typeface="Arial"/>
                <a:ea typeface="Arial"/>
                <a:cs typeface="Arial"/>
                <a:sym typeface="Arial"/>
              </a:rPr>
              <a:t>D1 </a:t>
            </a:r>
            <a:r>
              <a:rPr lang="es-ES" sz="1800">
                <a:latin typeface="Arial"/>
                <a:ea typeface="Arial"/>
                <a:cs typeface="Arial"/>
                <a:sym typeface="Arial"/>
              </a:rPr>
              <a:t>en </a:t>
            </a:r>
            <a:r>
              <a:rPr lang="es-ES" sz="1800" i="1">
                <a:latin typeface="Arial"/>
                <a:ea typeface="Arial"/>
                <a:cs typeface="Arial"/>
                <a:sym typeface="Arial"/>
              </a:rPr>
              <a:t>E1</a:t>
            </a:r>
            <a:r>
              <a:rPr lang="es-ES" sz="1800">
                <a:latin typeface="Arial"/>
                <a:ea typeface="Arial"/>
                <a:cs typeface="Arial"/>
                <a:sym typeface="Arial"/>
              </a:rPr>
              <a:t>.</a:t>
            </a:r>
            <a:endParaRPr sz="180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dk1"/>
              </a:buClr>
              <a:buSzPts val="1800"/>
              <a:buFont typeface="Calibri"/>
              <a:buAutoNum type="arabicPeriod"/>
            </a:pPr>
            <a:r>
              <a:rPr lang="es-ES" sz="1800">
                <a:latin typeface="Arial"/>
                <a:ea typeface="Arial"/>
                <a:cs typeface="Arial"/>
                <a:sym typeface="Arial"/>
              </a:rPr>
              <a:t>Escriba 2 en la célula </a:t>
            </a:r>
            <a:r>
              <a:rPr lang="es-ES" sz="1800" i="1">
                <a:latin typeface="Arial"/>
                <a:ea typeface="Arial"/>
                <a:cs typeface="Arial"/>
                <a:sym typeface="Arial"/>
              </a:rPr>
              <a:t>E2</a:t>
            </a:r>
            <a:r>
              <a:rPr lang="es-ES" sz="1800">
                <a:latin typeface="Arial"/>
                <a:ea typeface="Arial"/>
                <a:cs typeface="Arial"/>
                <a:sym typeface="Arial"/>
              </a:rPr>
              <a:t>.</a:t>
            </a:r>
            <a:endParaRPr sz="180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dk1"/>
              </a:buClr>
              <a:buSzPts val="1800"/>
              <a:buFont typeface="Calibri"/>
              <a:buAutoNum type="arabicPeriod"/>
            </a:pPr>
            <a:r>
              <a:rPr lang="es-ES" sz="1800">
                <a:latin typeface="Arial"/>
                <a:ea typeface="Arial"/>
                <a:cs typeface="Arial"/>
                <a:sym typeface="Arial"/>
              </a:rPr>
              <a:t>Seleccione las celdas </a:t>
            </a:r>
            <a:r>
              <a:rPr lang="es-ES" sz="1800" i="1">
                <a:latin typeface="Arial"/>
                <a:ea typeface="Arial"/>
                <a:cs typeface="Arial"/>
                <a:sym typeface="Arial"/>
              </a:rPr>
              <a:t>E1 </a:t>
            </a:r>
            <a:r>
              <a:rPr lang="es-ES" sz="1800">
                <a:latin typeface="Arial"/>
                <a:ea typeface="Arial"/>
                <a:cs typeface="Arial"/>
                <a:sym typeface="Arial"/>
              </a:rPr>
              <a:t>y </a:t>
            </a:r>
            <a:r>
              <a:rPr lang="es-ES" sz="1800" i="1">
                <a:latin typeface="Arial"/>
                <a:ea typeface="Arial"/>
                <a:cs typeface="Arial"/>
                <a:sym typeface="Arial"/>
              </a:rPr>
              <a:t>E2 </a:t>
            </a:r>
            <a:r>
              <a:rPr lang="es-ES" sz="1800">
                <a:latin typeface="Arial"/>
                <a:ea typeface="Arial"/>
                <a:cs typeface="Arial"/>
                <a:sym typeface="Arial"/>
              </a:rPr>
              <a:t>empezando en </a:t>
            </a:r>
            <a:r>
              <a:rPr lang="es-ES" sz="1800" i="1">
                <a:latin typeface="Arial"/>
                <a:ea typeface="Arial"/>
                <a:cs typeface="Arial"/>
                <a:sym typeface="Arial"/>
              </a:rPr>
              <a:t>E1</a:t>
            </a:r>
            <a:r>
              <a:rPr lang="es-ES" sz="1800">
                <a:latin typeface="Arial"/>
                <a:ea typeface="Arial"/>
                <a:cs typeface="Arial"/>
                <a:sym typeface="Arial"/>
              </a:rPr>
              <a:t>, luego pulse </a:t>
            </a:r>
            <a:r>
              <a:rPr lang="es-ES" sz="1800" err="1">
                <a:latin typeface="Arial"/>
                <a:ea typeface="Arial"/>
                <a:cs typeface="Arial"/>
                <a:sym typeface="Arial"/>
              </a:rPr>
              <a:t>SHIFT+flecha</a:t>
            </a:r>
            <a:r>
              <a:rPr lang="es-ES" sz="1800">
                <a:latin typeface="Arial"/>
                <a:ea typeface="Arial"/>
                <a:cs typeface="Arial"/>
                <a:sym typeface="Arial"/>
              </a:rPr>
              <a:t> abajo para resaltar ambas celdas. Alternativamente, puede hacer clic en </a:t>
            </a:r>
            <a:r>
              <a:rPr lang="es-ES" sz="1800" i="1">
                <a:latin typeface="Arial"/>
                <a:ea typeface="Arial"/>
                <a:cs typeface="Arial"/>
                <a:sym typeface="Arial"/>
              </a:rPr>
              <a:t>E1 </a:t>
            </a:r>
            <a:r>
              <a:rPr lang="es-ES" sz="1800">
                <a:latin typeface="Arial"/>
                <a:ea typeface="Arial"/>
                <a:cs typeface="Arial"/>
                <a:sym typeface="Arial"/>
              </a:rPr>
              <a:t>y arrastrar el ratón para resaltar </a:t>
            </a:r>
            <a:r>
              <a:rPr lang="es-ES" sz="1800" i="1">
                <a:latin typeface="Arial"/>
                <a:ea typeface="Arial"/>
                <a:cs typeface="Arial"/>
                <a:sym typeface="Arial"/>
              </a:rPr>
              <a:t>E1 </a:t>
            </a:r>
            <a:r>
              <a:rPr lang="es-ES" sz="1800">
                <a:latin typeface="Arial"/>
                <a:ea typeface="Arial"/>
                <a:cs typeface="Arial"/>
                <a:sym typeface="Arial"/>
              </a:rPr>
              <a:t>y </a:t>
            </a:r>
            <a:r>
              <a:rPr lang="es-ES" sz="1800" i="1">
                <a:latin typeface="Arial"/>
                <a:ea typeface="Arial"/>
                <a:cs typeface="Arial"/>
                <a:sym typeface="Arial"/>
              </a:rPr>
              <a:t>E2</a:t>
            </a:r>
            <a:r>
              <a:rPr lang="es-ES" sz="1800">
                <a:latin typeface="Arial"/>
                <a:ea typeface="Arial"/>
                <a:cs typeface="Arial"/>
                <a:sym typeface="Arial"/>
              </a:rPr>
              <a:t>. </a:t>
            </a:r>
            <a:r>
              <a:rPr lang="es-ES" sz="1800" b="1">
                <a:latin typeface="Arial"/>
                <a:ea typeface="Arial"/>
                <a:cs typeface="Arial"/>
                <a:sym typeface="Arial"/>
              </a:rPr>
              <a:t>&lt;CLICK&gt;</a:t>
            </a:r>
            <a:endParaRPr sz="1800" b="1">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dk1"/>
              </a:buClr>
              <a:buSzPts val="1800"/>
              <a:buFont typeface="Calibri"/>
              <a:buAutoNum type="arabicPeriod"/>
            </a:pPr>
            <a:r>
              <a:rPr lang="es-ES" sz="1800">
                <a:latin typeface="Arial"/>
                <a:ea typeface="Arial"/>
                <a:cs typeface="Arial"/>
                <a:sym typeface="Arial"/>
              </a:rPr>
              <a:t>Ahora tome la cruz de la esquina inferior derecha de la celda E2 y arrástrala hacia abajo unas 4 filas. </a:t>
            </a:r>
            <a:endParaRPr sz="1800" b="0" u="none">
              <a:latin typeface="Arial"/>
              <a:ea typeface="Arial"/>
              <a:cs typeface="Arial"/>
              <a:sym typeface="Arial"/>
            </a:endParaRPr>
          </a:p>
          <a:p>
            <a:pPr marL="800100" marR="0" lvl="1" indent="-228600" algn="l" rtl="0">
              <a:lnSpc>
                <a:spcPct val="115000"/>
              </a:lnSpc>
              <a:spcBef>
                <a:spcPts val="1200"/>
              </a:spcBef>
              <a:spcAft>
                <a:spcPts val="0"/>
              </a:spcAft>
              <a:buClr>
                <a:schemeClr val="dk1"/>
              </a:buClr>
              <a:buSzPts val="1800"/>
              <a:buFont typeface="Calibri"/>
              <a:buNone/>
            </a:pPr>
            <a:endParaRPr sz="1800" b="0" u="none">
              <a:latin typeface="Arial"/>
              <a:ea typeface="Arial"/>
              <a:cs typeface="Arial"/>
              <a:sym typeface="Arial"/>
            </a:endParaRPr>
          </a:p>
          <a:p>
            <a:pPr marL="171450" marR="0" lvl="0" indent="-171450" algn="l" rtl="0">
              <a:lnSpc>
                <a:spcPct val="115000"/>
              </a:lnSpc>
              <a:spcBef>
                <a:spcPts val="1200"/>
              </a:spcBef>
              <a:spcAft>
                <a:spcPts val="0"/>
              </a:spcAft>
              <a:buClr>
                <a:schemeClr val="dk1"/>
              </a:buClr>
              <a:buSzPts val="1800"/>
              <a:buFont typeface="Noto Sans Symbols"/>
              <a:buChar char="▪"/>
            </a:pPr>
            <a:r>
              <a:rPr lang="es-ES" sz="1800" b="1" u="sng">
                <a:latin typeface="Arial"/>
                <a:ea typeface="Arial"/>
                <a:cs typeface="Arial"/>
                <a:sym typeface="Arial"/>
              </a:rPr>
              <a:t>Pregunte:</a:t>
            </a:r>
            <a:r>
              <a:rPr lang="es-ES" sz="1800">
                <a:latin typeface="Arial"/>
                <a:ea typeface="Arial"/>
                <a:cs typeface="Arial"/>
                <a:sym typeface="Arial"/>
              </a:rPr>
              <a:t>  ¿Qué ha pasado?</a:t>
            </a:r>
            <a:endParaRPr/>
          </a:p>
          <a:p>
            <a:pPr marL="171450" marR="0" lvl="0" indent="-57150" algn="l" rtl="0">
              <a:lnSpc>
                <a:spcPct val="115000"/>
              </a:lnSpc>
              <a:spcBef>
                <a:spcPts val="600"/>
              </a:spcBef>
              <a:spcAft>
                <a:spcPts val="0"/>
              </a:spcAft>
              <a:buClr>
                <a:schemeClr val="dk1"/>
              </a:buClr>
              <a:buSzPts val="1800"/>
              <a:buFont typeface="Noto Sans Symbols"/>
              <a:buNone/>
            </a:pPr>
            <a:endParaRPr sz="1800" b="1" u="sng">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800"/>
              <a:buFont typeface="Noto Sans Symbols"/>
              <a:buChar char="▪"/>
            </a:pPr>
            <a:r>
              <a:rPr lang="es-ES" sz="1800" b="1" u="sng">
                <a:latin typeface="Arial"/>
                <a:ea typeface="Arial"/>
                <a:cs typeface="Arial"/>
                <a:sym typeface="Arial"/>
              </a:rPr>
              <a:t>Acuse recibo </a:t>
            </a:r>
            <a:r>
              <a:rPr lang="es-ES" sz="1800" b="0" u="none">
                <a:latin typeface="Arial"/>
                <a:ea typeface="Arial"/>
                <a:cs typeface="Arial"/>
                <a:sym typeface="Arial"/>
              </a:rPr>
              <a:t>de la</a:t>
            </a:r>
            <a:r>
              <a:rPr lang="es-ES" sz="1800">
                <a:latin typeface="Arial"/>
                <a:ea typeface="Arial"/>
                <a:cs typeface="Arial"/>
                <a:sym typeface="Arial"/>
              </a:rPr>
              <a:t>(s) respuesta(s). </a:t>
            </a:r>
            <a:r>
              <a:rPr lang="es-ES" sz="1800" b="1">
                <a:latin typeface="Arial"/>
                <a:ea typeface="Arial"/>
                <a:cs typeface="Arial"/>
                <a:sym typeface="Arial"/>
              </a:rPr>
              <a:t>&lt;CLICK&gt; </a:t>
            </a:r>
            <a:r>
              <a:rPr lang="es-ES" sz="1800" b="0">
                <a:latin typeface="Arial"/>
                <a:ea typeface="Arial"/>
                <a:cs typeface="Arial"/>
                <a:sym typeface="Arial"/>
              </a:rPr>
              <a:t>para respuesta.   </a:t>
            </a:r>
            <a:r>
              <a:rPr lang="es-ES" sz="1800" b="1">
                <a:latin typeface="Arial"/>
                <a:ea typeface="Arial"/>
                <a:cs typeface="Arial"/>
                <a:sym typeface="Arial"/>
              </a:rPr>
              <a:t>Respuesta: </a:t>
            </a:r>
            <a:r>
              <a:rPr lang="es-ES" sz="1800" i="1">
                <a:latin typeface="Arial"/>
                <a:ea typeface="Arial"/>
                <a:cs typeface="Arial"/>
                <a:sym typeface="Arial"/>
              </a:rPr>
              <a:t>Excel sigue la secuencia 1, 2 e introduce 3, 4, 5, 6 en las celdas siguientes. Es muy práctico. </a:t>
            </a:r>
            <a:endParaRPr sz="1800" b="0" i="1" u="none">
              <a:latin typeface="Arial"/>
              <a:ea typeface="Arial"/>
              <a:cs typeface="Arial"/>
              <a:sym typeface="Arial"/>
            </a:endParaRPr>
          </a:p>
          <a:p>
            <a:pPr marL="171450" marR="0" lvl="0" indent="-57150" algn="l" rtl="0">
              <a:lnSpc>
                <a:spcPct val="115000"/>
              </a:lnSpc>
              <a:spcBef>
                <a:spcPts val="600"/>
              </a:spcBef>
              <a:spcAft>
                <a:spcPts val="0"/>
              </a:spcAft>
              <a:buClr>
                <a:schemeClr val="dk1"/>
              </a:buClr>
              <a:buSzPts val="1800"/>
              <a:buFont typeface="Noto Sans Symbols"/>
              <a:buNone/>
            </a:pPr>
            <a:endParaRPr sz="1800" b="0" i="1" u="none">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800"/>
              <a:buFont typeface="Noto Sans Symbols"/>
              <a:buChar char="▪"/>
            </a:pPr>
            <a:r>
              <a:rPr lang="es-ES" sz="1800" b="1" u="sng">
                <a:latin typeface="Arial"/>
                <a:ea typeface="Arial"/>
                <a:cs typeface="Arial"/>
                <a:sym typeface="Arial"/>
              </a:rPr>
              <a:t>Diga</a:t>
            </a:r>
            <a:r>
              <a:rPr lang="es-ES" sz="1800" b="1">
                <a:latin typeface="Arial"/>
                <a:ea typeface="Arial"/>
                <a:cs typeface="Arial"/>
                <a:sym typeface="Arial"/>
              </a:rPr>
              <a:t>: La excepción </a:t>
            </a:r>
            <a:r>
              <a:rPr lang="es-ES" sz="1800">
                <a:latin typeface="Arial"/>
                <a:ea typeface="Arial"/>
                <a:cs typeface="Arial"/>
                <a:sym typeface="Arial"/>
              </a:rPr>
              <a:t>es el formato de fecha. Excel introducirá fechas secuenciales incluso si sólo hay una celda resaltada. Esto es lo que ocurrió antes en la Columna A.  </a:t>
            </a:r>
            <a:r>
              <a:rPr lang="es-ES" sz="1800">
                <a:latin typeface="Times New Roman"/>
                <a:ea typeface="Times New Roman"/>
                <a:cs typeface="Times New Roman"/>
                <a:sym typeface="Times New Roman"/>
              </a:rPr>
              <a:t>Guarde su trabajo usando el icono guardar. ¡Bien hecho! </a:t>
            </a:r>
            <a:endParaRPr/>
          </a:p>
          <a:p>
            <a:pPr marL="0" lvl="0" indent="0" algn="l" rtl="0">
              <a:spcBef>
                <a:spcPts val="960"/>
              </a:spcBef>
              <a:spcAft>
                <a:spcPts val="0"/>
              </a:spcAft>
              <a:buNone/>
            </a:pPr>
            <a:endParaRPr/>
          </a:p>
        </p:txBody>
      </p:sp>
      <p:sp>
        <p:nvSpPr>
          <p:cNvPr id="656" name="Google Shape;656;p3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3"/>
        <p:cNvGrpSpPr/>
        <p:nvPr/>
      </p:nvGrpSpPr>
      <p:grpSpPr>
        <a:xfrm>
          <a:off x="0" y="0"/>
          <a:ext cx="0" cy="0"/>
          <a:chOff x="0" y="0"/>
          <a:chExt cx="0" cy="0"/>
        </a:xfrm>
      </p:grpSpPr>
      <p:sp>
        <p:nvSpPr>
          <p:cNvPr id="664" name="Google Shape;664;p3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65" name="Google Shape;665;p3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b="0"/>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b="0"/>
              <a:t>Para agregar una hoja de cálculo:</a:t>
            </a:r>
            <a:endParaRPr/>
          </a:p>
          <a:p>
            <a:pPr marL="685800" lvl="1" indent="-228600" algn="l" rtl="0">
              <a:spcBef>
                <a:spcPts val="360"/>
              </a:spcBef>
              <a:spcAft>
                <a:spcPts val="0"/>
              </a:spcAft>
              <a:buClr>
                <a:schemeClr val="dk1"/>
              </a:buClr>
              <a:buSzPts val="1200"/>
              <a:buFont typeface="Calibri"/>
              <a:buAutoNum type="arabicPeriod"/>
            </a:pPr>
            <a:r>
              <a:rPr lang="es-ES" sz="1200">
                <a:latin typeface="Arial"/>
                <a:ea typeface="Arial"/>
                <a:cs typeface="Arial"/>
                <a:sym typeface="Arial"/>
              </a:rPr>
              <a:t>Haga clic en el icono </a:t>
            </a:r>
            <a:r>
              <a:rPr lang="es-ES" sz="1200" b="1" i="1">
                <a:latin typeface="Arial"/>
                <a:ea typeface="Arial"/>
                <a:cs typeface="Arial"/>
                <a:sym typeface="Arial"/>
              </a:rPr>
              <a:t>más (+) </a:t>
            </a:r>
            <a:r>
              <a:rPr lang="es-ES" sz="1200">
                <a:latin typeface="Arial"/>
                <a:ea typeface="Arial"/>
                <a:cs typeface="Arial"/>
                <a:sym typeface="Arial"/>
              </a:rPr>
              <a:t>junto a las pestañas de la hoja de cálculo </a:t>
            </a:r>
            <a:r>
              <a:rPr lang="es-ES" b="1"/>
              <a:t>&lt;CLIC&gt;</a:t>
            </a:r>
            <a:r>
              <a:rPr lang="es-ES" sz="1200" b="1">
                <a:latin typeface="Arial"/>
                <a:ea typeface="Arial"/>
                <a:cs typeface="Arial"/>
                <a:sym typeface="Arial"/>
              </a:rPr>
              <a:t>.</a:t>
            </a:r>
            <a:endParaRPr/>
          </a:p>
          <a:p>
            <a:pPr marL="0" marR="0" lvl="0" indent="0" algn="l" rtl="0">
              <a:lnSpc>
                <a:spcPct val="100000"/>
              </a:lnSpc>
              <a:spcBef>
                <a:spcPts val="360"/>
              </a:spcBef>
              <a:spcAft>
                <a:spcPts val="0"/>
              </a:spcAft>
              <a:buClr>
                <a:schemeClr val="dk1"/>
              </a:buClr>
              <a:buSzPts val="1200"/>
              <a:buFont typeface="Calibri"/>
              <a:buNone/>
            </a:pPr>
            <a:endParaRPr b="0"/>
          </a:p>
          <a:p>
            <a:pPr marL="171450" marR="0" lvl="0" indent="-171450" algn="l" rtl="0">
              <a:lnSpc>
                <a:spcPct val="100000"/>
              </a:lnSpc>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b="0"/>
              <a:t>Cuando abre una nueva hoja de cálculo de Excel, verá que las hojas de cálculo se llaman por defecto Hoja1, Hoja2. Deberá asignar nombres descriptivos a las hojas de trabajo para facilitar la navegación entre ellas y mantener el trabajo organizado.</a:t>
            </a:r>
            <a:endParaRPr/>
          </a:p>
          <a:p>
            <a:pPr marL="0" lvl="0" indent="0" algn="l" rtl="0">
              <a:spcBef>
                <a:spcPts val="360"/>
              </a:spcBef>
              <a:spcAft>
                <a:spcPts val="0"/>
              </a:spcAft>
              <a:buClr>
                <a:schemeClr val="dk1"/>
              </a:buClr>
              <a:buSzPts val="1200"/>
              <a:buFont typeface="Calibri"/>
              <a:buNone/>
            </a:pPr>
            <a:endParaRPr b="0"/>
          </a:p>
        </p:txBody>
      </p:sp>
      <p:sp>
        <p:nvSpPr>
          <p:cNvPr id="666" name="Google Shape;666;p36: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6"/>
        <p:cNvGrpSpPr/>
        <p:nvPr/>
      </p:nvGrpSpPr>
      <p:grpSpPr>
        <a:xfrm>
          <a:off x="0" y="0"/>
          <a:ext cx="0" cy="0"/>
          <a:chOff x="0" y="0"/>
          <a:chExt cx="0" cy="0"/>
        </a:xfrm>
      </p:grpSpPr>
      <p:sp>
        <p:nvSpPr>
          <p:cNvPr id="677" name="Google Shape;677;p3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78" name="Google Shape;678;p3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marR="0" lvl="0" indent="-171450" algn="l" rtl="0">
              <a:lnSpc>
                <a:spcPct val="100000"/>
              </a:lnSpc>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Para renombrar la hoja de cálculo: </a:t>
            </a:r>
            <a:r>
              <a:rPr lang="es-ES" b="1"/>
              <a:t>&lt;CLICK&gt;</a:t>
            </a:r>
            <a:endParaRPr/>
          </a:p>
          <a:p>
            <a:pPr marL="685800" marR="0" lvl="1" indent="-228600" algn="l" rtl="0">
              <a:lnSpc>
                <a:spcPct val="100000"/>
              </a:lnSpc>
              <a:spcBef>
                <a:spcPts val="360"/>
              </a:spcBef>
              <a:spcAft>
                <a:spcPts val="0"/>
              </a:spcAft>
              <a:buClr>
                <a:schemeClr val="dk1"/>
              </a:buClr>
              <a:buSzPts val="1200"/>
              <a:buFont typeface="Calibri"/>
              <a:buAutoNum type="arabicPeriod"/>
            </a:pPr>
            <a:r>
              <a:rPr lang="es-ES"/>
              <a:t>Haga clic con el botón derecho del ratón en la pestaña Hoja1 de la parte inferior izquierda de la hoja de cálculo. </a:t>
            </a:r>
            <a:r>
              <a:rPr lang="es-ES" b="1"/>
              <a:t>&lt;CLIC&gt;</a:t>
            </a:r>
            <a:endParaRPr/>
          </a:p>
          <a:p>
            <a:pPr marL="685800" marR="0" lvl="1" indent="-228600" algn="l" rtl="0">
              <a:lnSpc>
                <a:spcPct val="100000"/>
              </a:lnSpc>
              <a:spcBef>
                <a:spcPts val="360"/>
              </a:spcBef>
              <a:spcAft>
                <a:spcPts val="0"/>
              </a:spcAft>
              <a:buClr>
                <a:schemeClr val="dk1"/>
              </a:buClr>
              <a:buSzPts val="1200"/>
              <a:buFont typeface="Calibri"/>
              <a:buAutoNum type="arabicPeriod"/>
            </a:pPr>
            <a:r>
              <a:rPr lang="es-ES"/>
              <a:t>Haga clic en </a:t>
            </a:r>
            <a:r>
              <a:rPr lang="es-ES" b="1" i="0"/>
              <a:t>Cambiar nombre </a:t>
            </a:r>
            <a:r>
              <a:rPr lang="es-ES" b="1"/>
              <a:t>&lt;CLICK&gt;</a:t>
            </a:r>
            <a:endParaRPr b="1" i="0"/>
          </a:p>
          <a:p>
            <a:pPr marL="685800" marR="0" lvl="1" indent="-228600" algn="l" rtl="0">
              <a:lnSpc>
                <a:spcPct val="100000"/>
              </a:lnSpc>
              <a:spcBef>
                <a:spcPts val="360"/>
              </a:spcBef>
              <a:spcAft>
                <a:spcPts val="0"/>
              </a:spcAft>
              <a:buClr>
                <a:schemeClr val="dk1"/>
              </a:buClr>
              <a:buSzPts val="1200"/>
              <a:buFont typeface="Calibri"/>
              <a:buAutoNum type="arabicPeriod"/>
            </a:pPr>
            <a:r>
              <a:rPr lang="es-ES" b="0" i="0"/>
              <a:t>Escriba “</a:t>
            </a:r>
            <a:r>
              <a:rPr lang="es-ES" b="0" i="1"/>
              <a:t>abril_2024</a:t>
            </a:r>
            <a:r>
              <a:rPr lang="es-ES" sz="1200" b="1">
                <a:latin typeface="Arial"/>
                <a:ea typeface="Arial"/>
                <a:cs typeface="Arial"/>
                <a:sym typeface="Arial"/>
              </a:rPr>
              <a:t>" </a:t>
            </a:r>
            <a:r>
              <a:rPr lang="es-ES" b="1"/>
              <a:t>&lt;CLICK&gt;</a:t>
            </a:r>
            <a:endParaRPr b="0" i="1"/>
          </a:p>
          <a:p>
            <a:pPr marL="685800" lvl="1" indent="-228600" algn="l" rtl="0">
              <a:spcBef>
                <a:spcPts val="360"/>
              </a:spcBef>
              <a:spcAft>
                <a:spcPts val="0"/>
              </a:spcAft>
              <a:buClr>
                <a:schemeClr val="dk1"/>
              </a:buClr>
              <a:buSzPts val="1200"/>
              <a:buFont typeface="Calibri"/>
              <a:buAutoNum type="arabicPeriod"/>
            </a:pPr>
            <a:r>
              <a:rPr lang="es-ES" b="0" i="0"/>
              <a:t>Pulse la tecla </a:t>
            </a:r>
            <a:r>
              <a:rPr lang="es-ES" b="1" i="0" err="1"/>
              <a:t>Intro</a:t>
            </a:r>
            <a:endParaRPr/>
          </a:p>
          <a:p>
            <a:pPr marL="457200" lvl="1" indent="0" algn="l" rtl="0">
              <a:spcBef>
                <a:spcPts val="360"/>
              </a:spcBef>
              <a:spcAft>
                <a:spcPts val="0"/>
              </a:spcAft>
              <a:buNone/>
            </a:pPr>
            <a:endParaRPr b="0"/>
          </a:p>
          <a:p>
            <a:pPr marL="0" lvl="0" indent="0" algn="l" rtl="0">
              <a:spcBef>
                <a:spcPts val="360"/>
              </a:spcBef>
              <a:spcAft>
                <a:spcPts val="0"/>
              </a:spcAft>
              <a:buNone/>
            </a:pPr>
            <a:endParaRPr b="0"/>
          </a:p>
        </p:txBody>
      </p:sp>
      <p:sp>
        <p:nvSpPr>
          <p:cNvPr id="679" name="Google Shape;679;p3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7"/>
        <p:cNvGrpSpPr/>
        <p:nvPr/>
      </p:nvGrpSpPr>
      <p:grpSpPr>
        <a:xfrm>
          <a:off x="0" y="0"/>
          <a:ext cx="0" cy="0"/>
          <a:chOff x="0" y="0"/>
          <a:chExt cx="0" cy="0"/>
        </a:xfrm>
      </p:grpSpPr>
      <p:sp>
        <p:nvSpPr>
          <p:cNvPr id="688" name="Google Shape;688;p3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89" name="Google Shape;689;p3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sz="1200">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a:t>
            </a:r>
            <a:r>
              <a:rPr lang="es-ES" sz="1200">
                <a:latin typeface="Arial"/>
                <a:ea typeface="Arial"/>
                <a:cs typeface="Arial"/>
                <a:sym typeface="Arial"/>
              </a:rPr>
              <a:t>: El orden de las hojas de cálculo puede reorganizarse por tiempo, lugar, etc. Para reordenar una hoja de cálculo:</a:t>
            </a:r>
            <a:endParaRPr/>
          </a:p>
          <a:p>
            <a:pPr marL="800100" marR="0" lvl="1" indent="-342900" algn="l" rtl="0">
              <a:lnSpc>
                <a:spcPct val="100000"/>
              </a:lnSpc>
              <a:spcBef>
                <a:spcPts val="0"/>
              </a:spcBef>
              <a:spcAft>
                <a:spcPts val="0"/>
              </a:spcAft>
              <a:buClr>
                <a:srgbClr val="000000"/>
              </a:buClr>
              <a:buSzPts val="2800"/>
              <a:buFont typeface="Calibri"/>
              <a:buAutoNum type="arabicPeriod"/>
            </a:pPr>
            <a:r>
              <a:rPr lang="es-ES" sz="2800" b="0" i="0" u="none" strike="noStrike" cap="none">
                <a:solidFill>
                  <a:srgbClr val="000000"/>
                </a:solidFill>
                <a:latin typeface="Arial"/>
                <a:ea typeface="Arial"/>
                <a:cs typeface="Arial"/>
                <a:sym typeface="Arial"/>
              </a:rPr>
              <a:t>Haga clic con el botón izquierdo en la pestaña de la hoja de cálculo</a:t>
            </a:r>
            <a:endParaRPr/>
          </a:p>
          <a:p>
            <a:pPr marL="800100" marR="0" lvl="1" indent="-342900" algn="l" rtl="0">
              <a:lnSpc>
                <a:spcPct val="115000"/>
              </a:lnSpc>
              <a:spcBef>
                <a:spcPts val="0"/>
              </a:spcBef>
              <a:spcAft>
                <a:spcPts val="0"/>
              </a:spcAft>
              <a:buClr>
                <a:srgbClr val="000000"/>
              </a:buClr>
              <a:buSzPts val="2800"/>
              <a:buFont typeface="Calibri"/>
              <a:buAutoNum type="arabicPeriod"/>
            </a:pPr>
            <a:r>
              <a:rPr lang="es-ES" sz="2800" b="0" i="0" u="none" strike="noStrike" cap="none">
                <a:solidFill>
                  <a:srgbClr val="000000"/>
                </a:solidFill>
                <a:latin typeface="Arial"/>
                <a:ea typeface="Arial"/>
                <a:cs typeface="Arial"/>
                <a:sym typeface="Arial"/>
              </a:rPr>
              <a:t>Arrastre la pestaña hacia la izquierda o la derecha hasta la posición deseada (</a:t>
            </a:r>
            <a:r>
              <a:rPr lang="es-ES" sz="2800" b="0" i="1" u="none" strike="noStrike" cap="none">
                <a:solidFill>
                  <a:srgbClr val="000000"/>
                </a:solidFill>
                <a:latin typeface="Arial"/>
                <a:ea typeface="Arial"/>
                <a:cs typeface="Arial"/>
                <a:sym typeface="Arial"/>
              </a:rPr>
              <a:t>véase la figura siguiente</a:t>
            </a:r>
            <a:r>
              <a:rPr lang="es-ES" sz="2800" b="0" i="0" u="none" strike="noStrike" cap="none">
                <a:solidFill>
                  <a:srgbClr val="000000"/>
                </a:solidFill>
                <a:latin typeface="Arial"/>
                <a:ea typeface="Arial"/>
                <a:cs typeface="Arial"/>
                <a:sym typeface="Arial"/>
              </a:rPr>
              <a:t>)</a:t>
            </a:r>
            <a:endParaRPr/>
          </a:p>
          <a:p>
            <a:pPr marL="800100" marR="0" lvl="1" indent="-342900" algn="l" rtl="0">
              <a:lnSpc>
                <a:spcPct val="115000"/>
              </a:lnSpc>
              <a:spcBef>
                <a:spcPts val="1200"/>
              </a:spcBef>
              <a:spcAft>
                <a:spcPts val="0"/>
              </a:spcAft>
              <a:buClr>
                <a:srgbClr val="000000"/>
              </a:buClr>
              <a:buSzPts val="2800"/>
              <a:buFont typeface="Calibri"/>
              <a:buAutoNum type="arabicPeriod"/>
            </a:pPr>
            <a:r>
              <a:rPr lang="es-ES" sz="2800" b="0" i="0" u="none" strike="noStrike" cap="none">
                <a:solidFill>
                  <a:srgbClr val="000000"/>
                </a:solidFill>
                <a:latin typeface="Arial"/>
                <a:ea typeface="Arial"/>
                <a:cs typeface="Arial"/>
                <a:sym typeface="Arial"/>
              </a:rPr>
              <a:t>Verá un triángulo invertido que indica la posición seleccionada.</a:t>
            </a:r>
            <a:endParaRPr sz="2800" b="0" i="0" u="none" strike="noStrike" cap="none">
              <a:solidFill>
                <a:srgbClr val="000000"/>
              </a:solidFill>
              <a:latin typeface="Times New Roman"/>
              <a:ea typeface="Times New Roman"/>
              <a:cs typeface="Times New Roman"/>
              <a:sym typeface="Times New Roman"/>
            </a:endParaRPr>
          </a:p>
          <a:p>
            <a:pPr marL="0" lvl="0" indent="0" algn="l" rtl="0">
              <a:spcBef>
                <a:spcPts val="1560"/>
              </a:spcBef>
              <a:spcAft>
                <a:spcPts val="0"/>
              </a:spcAft>
              <a:buNone/>
            </a:pPr>
            <a:endParaRPr b="0" i="0"/>
          </a:p>
        </p:txBody>
      </p:sp>
      <p:sp>
        <p:nvSpPr>
          <p:cNvPr id="690" name="Google Shape;690;p38: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p3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98" name="Google Shape;698;p3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marR="0" lvl="0" indent="0" algn="l" rtl="0">
              <a:lnSpc>
                <a:spcPct val="115000"/>
              </a:lnSpc>
              <a:spcBef>
                <a:spcPts val="600"/>
              </a:spcBef>
              <a:spcAft>
                <a:spcPts val="0"/>
              </a:spcAft>
              <a:buNone/>
            </a:pPr>
            <a:endParaRPr sz="120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ES" sz="1200" b="1" u="sng">
                <a:latin typeface="Arial"/>
                <a:ea typeface="Arial"/>
                <a:cs typeface="Arial"/>
                <a:sym typeface="Arial"/>
              </a:rPr>
              <a:t>Diga</a:t>
            </a:r>
            <a:r>
              <a:rPr lang="es-ES" sz="1200">
                <a:latin typeface="Arial"/>
                <a:ea typeface="Arial"/>
                <a:cs typeface="Arial"/>
                <a:sym typeface="Arial"/>
              </a:rPr>
              <a:t>: Las hojas de cálculo pueden guardarse de dos formas distintas, utilizando "</a:t>
            </a:r>
            <a:r>
              <a:rPr lang="es-ES" sz="1200" b="1">
                <a:latin typeface="Arial"/>
                <a:ea typeface="Arial"/>
                <a:cs typeface="Arial"/>
                <a:sym typeface="Arial"/>
              </a:rPr>
              <a:t>Guardar como</a:t>
            </a:r>
            <a:r>
              <a:rPr lang="es-ES" sz="1200">
                <a:latin typeface="Arial"/>
                <a:ea typeface="Arial"/>
                <a:cs typeface="Arial"/>
                <a:sym typeface="Arial"/>
              </a:rPr>
              <a:t>" o "</a:t>
            </a:r>
            <a:r>
              <a:rPr lang="es-ES" sz="1200" b="1">
                <a:latin typeface="Arial"/>
                <a:ea typeface="Arial"/>
                <a:cs typeface="Arial"/>
                <a:sym typeface="Arial"/>
              </a:rPr>
              <a:t>Guardar</a:t>
            </a:r>
            <a:r>
              <a:rPr lang="es-ES" sz="1200">
                <a:latin typeface="Arial"/>
                <a:ea typeface="Arial"/>
                <a:cs typeface="Arial"/>
                <a:sym typeface="Arial"/>
              </a:rPr>
              <a:t>".  La primera vez que se guarda un archivo hay que elegir un nombre y una ubicación. La función conocida como "</a:t>
            </a:r>
            <a:r>
              <a:rPr lang="es-ES" sz="1200" b="1" i="1">
                <a:latin typeface="Arial"/>
                <a:ea typeface="Arial"/>
                <a:cs typeface="Arial"/>
                <a:sym typeface="Arial"/>
              </a:rPr>
              <a:t>Guardar como</a:t>
            </a:r>
            <a:r>
              <a:rPr lang="es-ES" sz="1200">
                <a:latin typeface="Arial"/>
                <a:ea typeface="Arial"/>
                <a:cs typeface="Arial"/>
                <a:sym typeface="Arial"/>
              </a:rPr>
              <a:t>" le permite establecer o cambiar el nombre del archivo. También le permite cambiar la ubicación del archivo.  </a:t>
            </a:r>
            <a:r>
              <a:rPr lang="es-ES" sz="1200" b="1" i="1">
                <a:latin typeface="Arial"/>
                <a:ea typeface="Arial"/>
                <a:cs typeface="Arial"/>
                <a:sym typeface="Arial"/>
              </a:rPr>
              <a:t>Guardar como </a:t>
            </a:r>
            <a:r>
              <a:rPr lang="es-ES" sz="1200">
                <a:latin typeface="Arial"/>
                <a:ea typeface="Arial"/>
                <a:cs typeface="Arial"/>
                <a:sym typeface="Arial"/>
              </a:rPr>
              <a:t>crea una nueva versión, o hace una copia, del archivo original.  Recuerde guardar con un nuevo nombre de archivo.</a:t>
            </a:r>
            <a:endParaRPr/>
          </a:p>
          <a:p>
            <a:pPr marL="0" marR="0" lvl="0" indent="0" algn="l" rtl="0">
              <a:lnSpc>
                <a:spcPct val="115000"/>
              </a:lnSpc>
              <a:spcBef>
                <a:spcPts val="300"/>
              </a:spcBef>
              <a:spcAft>
                <a:spcPts val="0"/>
              </a:spcAft>
              <a:buNone/>
            </a:pPr>
            <a:endParaRPr sz="1200">
              <a:latin typeface="Times New Roman"/>
              <a:ea typeface="Times New Roman"/>
              <a:cs typeface="Times New Roman"/>
              <a:sym typeface="Times New Roman"/>
            </a:endParaRPr>
          </a:p>
          <a:p>
            <a:pPr marL="171450" lvl="0" indent="-171450" algn="l" rtl="0">
              <a:spcBef>
                <a:spcPts val="1560"/>
              </a:spcBef>
              <a:spcAft>
                <a:spcPts val="0"/>
              </a:spcAft>
              <a:buClr>
                <a:schemeClr val="dk1"/>
              </a:buClr>
              <a:buSzPts val="1200"/>
              <a:buFont typeface="Noto Sans Symbols"/>
              <a:buChar char="▪"/>
            </a:pPr>
            <a:r>
              <a:rPr lang="es-ES" sz="1200" b="1" u="sng">
                <a:latin typeface="Arial"/>
                <a:ea typeface="Arial"/>
                <a:cs typeface="Arial"/>
                <a:sym typeface="Arial"/>
              </a:rPr>
              <a:t>Diga</a:t>
            </a:r>
            <a:r>
              <a:rPr lang="es-ES" sz="1200">
                <a:latin typeface="Arial"/>
                <a:ea typeface="Arial"/>
                <a:cs typeface="Arial"/>
                <a:sym typeface="Arial"/>
              </a:rPr>
              <a:t>: Hacer una copia puede salvaguardar los datos originales. Todo el mundo comete errores. Los datos pueden quedar irremediablemente desorganizados por un error humano. Si tiene un archivo original inalterado, puede volver a empezar si es necesario.</a:t>
            </a:r>
            <a:endParaRPr/>
          </a:p>
        </p:txBody>
      </p:sp>
      <p:sp>
        <p:nvSpPr>
          <p:cNvPr id="699" name="Google Shape;699;p3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18" name="Google Shape;318;p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del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 </a:t>
            </a:r>
            <a:r>
              <a:rPr lang="es-ES"/>
              <a:t>Aunque no cubriremos todas las funcionalidades de Microsoft Excel en esta sesión, nos centraremos en las funciones que le serán más útiles como funcionario sanitario de primera línea. </a:t>
            </a:r>
            <a:endParaRPr/>
          </a:p>
          <a:p>
            <a:pPr marL="628650" lvl="1" indent="-171450" algn="l" rtl="0">
              <a:spcBef>
                <a:spcPts val="360"/>
              </a:spcBef>
              <a:spcAft>
                <a:spcPts val="0"/>
              </a:spcAft>
              <a:buClr>
                <a:schemeClr val="dk1"/>
              </a:buClr>
              <a:buSzPts val="1200"/>
              <a:buFont typeface="Courier New"/>
              <a:buChar char="o"/>
            </a:pPr>
            <a:r>
              <a:rPr lang="es-ES"/>
              <a:t>Esta sesión incluirá:</a:t>
            </a:r>
            <a:endParaRPr/>
          </a:p>
          <a:p>
            <a:pPr marL="1085850" lvl="2" indent="-171450" algn="l" rtl="0">
              <a:spcBef>
                <a:spcPts val="360"/>
              </a:spcBef>
              <a:spcAft>
                <a:spcPts val="0"/>
              </a:spcAft>
              <a:buClr>
                <a:schemeClr val="dk1"/>
              </a:buClr>
              <a:buSzPts val="1200"/>
              <a:buFont typeface="Arial"/>
              <a:buChar char="•"/>
            </a:pPr>
            <a:r>
              <a:rPr lang="es-ES"/>
              <a:t>Una revisión de la interfaz de usuario de Excel</a:t>
            </a:r>
            <a:endParaRPr/>
          </a:p>
          <a:p>
            <a:pPr marL="1085850" lvl="2" indent="-171450" algn="l" rtl="0">
              <a:spcBef>
                <a:spcPts val="360"/>
              </a:spcBef>
              <a:spcAft>
                <a:spcPts val="0"/>
              </a:spcAft>
              <a:buClr>
                <a:schemeClr val="dk1"/>
              </a:buClr>
              <a:buSzPts val="1200"/>
              <a:buFont typeface="Arial"/>
              <a:buChar char="•"/>
            </a:pPr>
            <a:r>
              <a:rPr lang="es-ES"/>
              <a:t>Cómo ingresar, analizar y formatear datos con Excel</a:t>
            </a:r>
            <a:endParaRPr/>
          </a:p>
          <a:p>
            <a:pPr marL="1085850" lvl="2" indent="-171450" algn="l" rtl="0">
              <a:spcBef>
                <a:spcPts val="360"/>
              </a:spcBef>
              <a:spcAft>
                <a:spcPts val="0"/>
              </a:spcAft>
              <a:buClr>
                <a:schemeClr val="dk1"/>
              </a:buClr>
              <a:buSzPts val="1200"/>
              <a:buFont typeface="Arial"/>
              <a:buChar char="•"/>
            </a:pPr>
            <a:r>
              <a:rPr lang="es-ES"/>
              <a:t>La forma de ordenar y filtrar los datos</a:t>
            </a:r>
            <a:endParaRPr/>
          </a:p>
          <a:p>
            <a:pPr marL="1085850" lvl="2" indent="-171450" algn="l" rtl="0">
              <a:spcBef>
                <a:spcPts val="360"/>
              </a:spcBef>
              <a:spcAft>
                <a:spcPts val="0"/>
              </a:spcAft>
              <a:buClr>
                <a:schemeClr val="dk1"/>
              </a:buClr>
              <a:buSzPts val="1200"/>
              <a:buFont typeface="Arial"/>
              <a:buChar char="•"/>
            </a:pPr>
            <a:r>
              <a:rPr lang="es-ES"/>
              <a:t>Visualización simple de datos, como graficar, utilizando Excel.</a:t>
            </a:r>
            <a:endParaRPr/>
          </a:p>
          <a:p>
            <a:pPr marL="0" lvl="0" indent="0" algn="l" rtl="0">
              <a:spcBef>
                <a:spcPts val="360"/>
              </a:spcBef>
              <a:spcAft>
                <a:spcPts val="0"/>
              </a:spcAft>
              <a:buClr>
                <a:schemeClr val="dk1"/>
              </a:buClr>
              <a:buSzPts val="1200"/>
              <a:buFont typeface="Arial"/>
              <a:buNone/>
            </a:pPr>
            <a:endParaRPr/>
          </a:p>
        </p:txBody>
      </p:sp>
      <p:sp>
        <p:nvSpPr>
          <p:cNvPr id="319" name="Google Shape;319;p4: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p4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08" name="Google Shape;708;p4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b="0" i="0"/>
          </a:p>
          <a:p>
            <a:pPr marL="171450" marR="0" lvl="0" indent="-171450" algn="l" rtl="0">
              <a:lnSpc>
                <a:spcPct val="100000"/>
              </a:lnSpc>
              <a:spcBef>
                <a:spcPts val="360"/>
              </a:spcBef>
              <a:spcAft>
                <a:spcPts val="0"/>
              </a:spcAft>
              <a:buClr>
                <a:schemeClr val="dk1"/>
              </a:buClr>
              <a:buSzPts val="1200"/>
              <a:buFont typeface="Arial"/>
              <a:buChar char="•"/>
            </a:pPr>
            <a:r>
              <a:rPr lang="es-ES" b="1" i="0"/>
              <a:t>Diga: </a:t>
            </a:r>
            <a:r>
              <a:rPr lang="es-ES" b="0" i="0"/>
              <a:t>Para </a:t>
            </a:r>
            <a:r>
              <a:rPr lang="es-ES" b="1" i="1"/>
              <a:t>Guardar como</a:t>
            </a:r>
            <a:r>
              <a:rPr lang="es-ES" b="0" i="0"/>
              <a:t>, haga clic en la pestaña </a:t>
            </a:r>
            <a:r>
              <a:rPr lang="es-ES" b="1" i="1"/>
              <a:t>Archivo </a:t>
            </a:r>
            <a:r>
              <a:rPr lang="es-ES" b="0" i="0"/>
              <a:t>y seleccione </a:t>
            </a:r>
            <a:r>
              <a:rPr lang="es-ES" b="1" i="1"/>
              <a:t>Guardar como</a:t>
            </a:r>
            <a:r>
              <a:rPr lang="es-ES" b="0" i="0"/>
              <a:t>. Debe decidir en qué ubicación desea guardar el archivo </a:t>
            </a:r>
            <a:r>
              <a:rPr lang="es-ES" b="1"/>
              <a:t>&lt;CLICK&gt;</a:t>
            </a:r>
            <a:r>
              <a:rPr lang="es-ES" b="0" i="0"/>
              <a:t>.</a:t>
            </a:r>
            <a:endParaRPr/>
          </a:p>
          <a:p>
            <a:pPr marL="0" lvl="0" indent="0" algn="l" rtl="0">
              <a:spcBef>
                <a:spcPts val="360"/>
              </a:spcBef>
              <a:spcAft>
                <a:spcPts val="0"/>
              </a:spcAft>
              <a:buClr>
                <a:schemeClr val="dk1"/>
              </a:buClr>
              <a:buSzPts val="1200"/>
              <a:buFont typeface="Arial"/>
              <a:buNone/>
            </a:pPr>
            <a:r>
              <a:rPr lang="es-ES" b="0" i="0"/>
              <a:t>     Haga doble clic en </a:t>
            </a:r>
            <a:r>
              <a:rPr lang="es-ES" b="1" i="1"/>
              <a:t>Examinar </a:t>
            </a:r>
            <a:r>
              <a:rPr lang="es-ES" b="0" i="0"/>
              <a:t>para seleccionar la ubicación del archivo. Por ejemplo, guardemos este archivo en la carpeta </a:t>
            </a:r>
            <a:r>
              <a:rPr lang="es-ES" b="1" i="1"/>
              <a:t>Documentos</a:t>
            </a:r>
            <a:r>
              <a:rPr lang="es-ES" b="0" i="0"/>
              <a:t>. </a:t>
            </a:r>
            <a:endParaRPr/>
          </a:p>
          <a:p>
            <a:pPr marL="0" lvl="0" indent="0" algn="l" rtl="0">
              <a:spcBef>
                <a:spcPts val="360"/>
              </a:spcBef>
              <a:spcAft>
                <a:spcPts val="0"/>
              </a:spcAft>
              <a:buClr>
                <a:schemeClr val="dk1"/>
              </a:buClr>
              <a:buSzPts val="1200"/>
              <a:buFont typeface="Arial"/>
              <a:buNone/>
            </a:pPr>
            <a:r>
              <a:rPr lang="es-ES" b="0" i="0"/>
              <a:t>     Haga clic en la carpeta </a:t>
            </a:r>
            <a:r>
              <a:rPr lang="es-ES" b="1" i="1"/>
              <a:t>Documentos</a:t>
            </a:r>
            <a:r>
              <a:rPr lang="es-ES" b="0" i="0"/>
              <a:t>, asigne un nombre al archivo y seleccione </a:t>
            </a:r>
            <a:r>
              <a:rPr lang="es-ES" b="1" i="1"/>
              <a:t>Guardar como</a:t>
            </a:r>
            <a:r>
              <a:rPr lang="es-ES" b="0" i="0"/>
              <a:t>. Su documento está ahora guardado en la carpeta </a:t>
            </a:r>
            <a:r>
              <a:rPr lang="es-ES" b="1" i="1"/>
              <a:t>Documentos</a:t>
            </a:r>
            <a:r>
              <a:rPr lang="es-ES" b="0" i="0"/>
              <a:t>.</a:t>
            </a:r>
            <a:endParaRPr b="1" i="1"/>
          </a:p>
        </p:txBody>
      </p:sp>
      <p:sp>
        <p:nvSpPr>
          <p:cNvPr id="709" name="Google Shape;709;p40: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8"/>
        <p:cNvGrpSpPr/>
        <p:nvPr/>
      </p:nvGrpSpPr>
      <p:grpSpPr>
        <a:xfrm>
          <a:off x="0" y="0"/>
          <a:ext cx="0" cy="0"/>
          <a:chOff x="0" y="0"/>
          <a:chExt cx="0" cy="0"/>
        </a:xfrm>
      </p:grpSpPr>
      <p:sp>
        <p:nvSpPr>
          <p:cNvPr id="719" name="Google Shape;719;p4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20" name="Google Shape;720;p4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b="0" i="0"/>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b="0" i="0"/>
              <a:t>Cree una nueva carpeta haciendo clic en Nueva carpeta como se muestra en la ilustración.</a:t>
            </a:r>
            <a:endParaRPr/>
          </a:p>
        </p:txBody>
      </p:sp>
      <p:sp>
        <p:nvSpPr>
          <p:cNvPr id="721" name="Google Shape;721;p4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Google Shape;729;p4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30" name="Google Shape;730;p4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b="0" i="0"/>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b="0" i="0"/>
              <a:t>Cree una nueva carpeta haciendo clic en </a:t>
            </a:r>
            <a:r>
              <a:rPr lang="es-ES" b="1" i="0"/>
              <a:t>Nueva carpeta </a:t>
            </a:r>
            <a:r>
              <a:rPr lang="es-ES" b="0" i="0"/>
              <a:t>como se muestra en la ilustración.  A continuación, nombre la carpeta </a:t>
            </a:r>
            <a:r>
              <a:rPr lang="es-ES" b="0" i="1"/>
              <a:t>Excel FETP </a:t>
            </a:r>
            <a:r>
              <a:rPr lang="es-ES" b="0" i="0"/>
              <a:t>y el archivo </a:t>
            </a:r>
            <a:r>
              <a:rPr lang="es-ES" b="0" i="1"/>
              <a:t>Practica.  </a:t>
            </a:r>
            <a:r>
              <a:rPr lang="es-ES" b="0" i="0"/>
              <a:t>Asegúrese de seleccionar Guardar. </a:t>
            </a:r>
            <a:endParaRPr/>
          </a:p>
          <a:p>
            <a:pPr marL="171450" lvl="0" indent="-95250" algn="l" rtl="0">
              <a:spcBef>
                <a:spcPts val="360"/>
              </a:spcBef>
              <a:spcAft>
                <a:spcPts val="0"/>
              </a:spcAft>
              <a:buClr>
                <a:schemeClr val="dk1"/>
              </a:buClr>
              <a:buSzPts val="1200"/>
              <a:buFont typeface="Noto Sans Symbols"/>
              <a:buNone/>
            </a:pPr>
            <a:endParaRPr b="0" i="0"/>
          </a:p>
          <a:p>
            <a:pPr marL="171450" lvl="0" indent="-171450" algn="l" rtl="0">
              <a:spcBef>
                <a:spcPts val="360"/>
              </a:spcBef>
              <a:spcAft>
                <a:spcPts val="0"/>
              </a:spcAft>
              <a:buClr>
                <a:schemeClr val="dk1"/>
              </a:buClr>
              <a:buSzPts val="1200"/>
              <a:buFont typeface="Noto Sans Symbols"/>
              <a:buChar char="▪"/>
            </a:pPr>
            <a:r>
              <a:rPr lang="es-ES" b="1" i="0" u="sng"/>
              <a:t>Pregunta: </a:t>
            </a:r>
            <a:r>
              <a:rPr lang="es-ES" sz="1200">
                <a:latin typeface="Arial"/>
                <a:ea typeface="Arial"/>
                <a:cs typeface="Arial"/>
                <a:sym typeface="Arial"/>
              </a:rPr>
              <a:t>¿Por qué es importante guardar el trabajo en la computadora?</a:t>
            </a:r>
            <a:endParaRPr/>
          </a:p>
          <a:p>
            <a:pPr marL="171450" lvl="0" indent="-95250" algn="l" rtl="0">
              <a:spcBef>
                <a:spcPts val="360"/>
              </a:spcBef>
              <a:spcAft>
                <a:spcPts val="0"/>
              </a:spcAft>
              <a:buClr>
                <a:schemeClr val="dk1"/>
              </a:buClr>
              <a:buSzPts val="1200"/>
              <a:buFont typeface="Noto Sans Symbols"/>
              <a:buNone/>
            </a:pPr>
            <a:endParaRPr sz="1200" b="0">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Acuse recibo </a:t>
            </a:r>
            <a:r>
              <a:rPr lang="es-ES" sz="1200" b="0" u="none">
                <a:latin typeface="Arial"/>
                <a:ea typeface="Arial"/>
                <a:cs typeface="Arial"/>
                <a:sym typeface="Arial"/>
              </a:rPr>
              <a:t>de la</a:t>
            </a:r>
            <a:r>
              <a:rPr lang="es-ES" sz="1200" b="0">
                <a:latin typeface="Arial"/>
                <a:ea typeface="Arial"/>
                <a:cs typeface="Arial"/>
                <a:sym typeface="Arial"/>
              </a:rPr>
              <a:t>(s) respuesta(s).  </a:t>
            </a:r>
            <a:r>
              <a:rPr lang="es-ES" sz="1200" b="1">
                <a:latin typeface="Arial"/>
                <a:ea typeface="Arial"/>
                <a:cs typeface="Arial"/>
                <a:sym typeface="Arial"/>
              </a:rPr>
              <a:t>Respuesta: </a:t>
            </a:r>
            <a:r>
              <a:rPr lang="es-ES" sz="1200" i="1">
                <a:latin typeface="Arial"/>
                <a:ea typeface="Arial"/>
                <a:cs typeface="Arial"/>
                <a:sym typeface="Arial"/>
              </a:rPr>
              <a:t>Evite la pérdida de tiempo y de datos valiosos.</a:t>
            </a:r>
            <a:endParaRPr/>
          </a:p>
          <a:p>
            <a:pPr marL="171450" lvl="0" indent="-95250" algn="l" rtl="0">
              <a:spcBef>
                <a:spcPts val="360"/>
              </a:spcBef>
              <a:spcAft>
                <a:spcPts val="0"/>
              </a:spcAft>
              <a:buClr>
                <a:schemeClr val="dk1"/>
              </a:buClr>
              <a:buSzPts val="1200"/>
              <a:buFont typeface="Noto Sans Symbols"/>
              <a:buNone/>
            </a:pPr>
            <a:endParaRPr sz="1200" b="1" i="1">
              <a:latin typeface="Arial"/>
              <a:ea typeface="Arial"/>
              <a:cs typeface="Arial"/>
              <a:sym typeface="Arial"/>
            </a:endParaRPr>
          </a:p>
          <a:p>
            <a:pPr marL="171450" lvl="0" indent="-171450" algn="l" rtl="0">
              <a:spcBef>
                <a:spcPts val="540"/>
              </a:spcBef>
              <a:spcAft>
                <a:spcPts val="0"/>
              </a:spcAft>
              <a:buClr>
                <a:schemeClr val="dk1"/>
              </a:buClr>
              <a:buSzPts val="1800"/>
              <a:buFont typeface="Noto Sans Symbols"/>
              <a:buChar char="▪"/>
            </a:pPr>
            <a:r>
              <a:rPr lang="es-ES" sz="1800" b="1" u="sng">
                <a:latin typeface="Arial"/>
                <a:ea typeface="Arial"/>
                <a:cs typeface="Arial"/>
                <a:sym typeface="Arial"/>
              </a:rPr>
              <a:t>Pregunta:</a:t>
            </a:r>
            <a:r>
              <a:rPr lang="es-ES" sz="1800">
                <a:latin typeface="Arial"/>
                <a:ea typeface="Arial"/>
                <a:cs typeface="Arial"/>
                <a:sym typeface="Arial"/>
              </a:rPr>
              <a:t>  ¿Qué tipos de eventos pueden causar la pérdida de datos no guardados?</a:t>
            </a:r>
            <a:endParaRPr/>
          </a:p>
          <a:p>
            <a:pPr marL="171450" lvl="0" indent="-57150" algn="l" rtl="0">
              <a:spcBef>
                <a:spcPts val="540"/>
              </a:spcBef>
              <a:spcAft>
                <a:spcPts val="0"/>
              </a:spcAft>
              <a:buClr>
                <a:schemeClr val="dk1"/>
              </a:buClr>
              <a:buSzPts val="1800"/>
              <a:buFont typeface="Noto Sans Symbols"/>
              <a:buNone/>
            </a:pPr>
            <a:endParaRPr sz="1800" b="0">
              <a:latin typeface="Arial"/>
              <a:ea typeface="Arial"/>
              <a:cs typeface="Arial"/>
              <a:sym typeface="Arial"/>
            </a:endParaRPr>
          </a:p>
          <a:p>
            <a:pPr marL="171450" lvl="0" indent="-171450" algn="l" rtl="0">
              <a:spcBef>
                <a:spcPts val="540"/>
              </a:spcBef>
              <a:spcAft>
                <a:spcPts val="0"/>
              </a:spcAft>
              <a:buClr>
                <a:schemeClr val="dk1"/>
              </a:buClr>
              <a:buSzPts val="1800"/>
              <a:buFont typeface="Noto Sans Symbols"/>
              <a:buChar char="▪"/>
            </a:pPr>
            <a:r>
              <a:rPr lang="es-ES" sz="1800" b="1" u="sng">
                <a:latin typeface="Arial"/>
                <a:ea typeface="Arial"/>
                <a:cs typeface="Arial"/>
                <a:sym typeface="Arial"/>
              </a:rPr>
              <a:t>Acuse recibo de la</a:t>
            </a:r>
            <a:r>
              <a:rPr lang="es-ES" sz="1800" b="0">
                <a:latin typeface="Arial"/>
                <a:ea typeface="Arial"/>
                <a:cs typeface="Arial"/>
                <a:sym typeface="Arial"/>
              </a:rPr>
              <a:t>(s) respuesta(s). </a:t>
            </a:r>
            <a:r>
              <a:rPr lang="es-ES" sz="1800" b="1">
                <a:latin typeface="Arial"/>
                <a:ea typeface="Arial"/>
                <a:cs typeface="Arial"/>
                <a:sym typeface="Arial"/>
              </a:rPr>
              <a:t>Respuestas:</a:t>
            </a:r>
            <a:endParaRPr sz="180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dk1"/>
              </a:buClr>
              <a:buSzPts val="1800"/>
              <a:buFont typeface="Courier New"/>
              <a:buChar char="o"/>
            </a:pPr>
            <a:r>
              <a:rPr lang="es-ES" sz="1800" i="1">
                <a:latin typeface="Arial"/>
                <a:ea typeface="Arial"/>
                <a:cs typeface="Arial"/>
                <a:sym typeface="Arial"/>
              </a:rPr>
              <a:t>Corte de electricidad</a:t>
            </a:r>
            <a:endParaRPr sz="1800" i="1">
              <a:latin typeface="Times New Roman"/>
              <a:ea typeface="Times New Roman"/>
              <a:cs typeface="Times New Roman"/>
              <a:sym typeface="Times New Roman"/>
            </a:endParaRPr>
          </a:p>
          <a:p>
            <a:pPr marL="800100" marR="0" lvl="1" indent="-342900" algn="l" rtl="0">
              <a:lnSpc>
                <a:spcPct val="115000"/>
              </a:lnSpc>
              <a:spcBef>
                <a:spcPts val="600"/>
              </a:spcBef>
              <a:spcAft>
                <a:spcPts val="0"/>
              </a:spcAft>
              <a:buClr>
                <a:schemeClr val="dk1"/>
              </a:buClr>
              <a:buSzPts val="1800"/>
              <a:buFont typeface="Courier New"/>
              <a:buChar char="o"/>
            </a:pPr>
            <a:r>
              <a:rPr lang="es-ES" sz="1800" i="1">
                <a:latin typeface="Arial"/>
                <a:ea typeface="Arial"/>
                <a:cs typeface="Arial"/>
                <a:sym typeface="Arial"/>
              </a:rPr>
              <a:t>Se agota la batería</a:t>
            </a:r>
            <a:endParaRPr sz="1800" i="1">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dk1"/>
              </a:buClr>
              <a:buSzPts val="1800"/>
              <a:buFont typeface="Courier New"/>
              <a:buChar char="o"/>
            </a:pPr>
            <a:r>
              <a:rPr lang="es-ES" sz="1800" i="1">
                <a:latin typeface="Arial"/>
                <a:ea typeface="Arial"/>
                <a:cs typeface="Arial"/>
                <a:sym typeface="Arial"/>
              </a:rPr>
              <a:t>El programa no responde (</a:t>
            </a:r>
            <a:r>
              <a:rPr lang="es-ES" sz="1800" i="1" err="1">
                <a:latin typeface="Arial"/>
                <a:ea typeface="Arial"/>
                <a:cs typeface="Arial"/>
                <a:sym typeface="Arial"/>
              </a:rPr>
              <a:t>crash</a:t>
            </a:r>
            <a:r>
              <a:rPr lang="es-ES" sz="1800" i="1">
                <a:latin typeface="Arial"/>
                <a:ea typeface="Arial"/>
                <a:cs typeface="Arial"/>
                <a:sym typeface="Arial"/>
              </a:rPr>
              <a:t>)</a:t>
            </a:r>
            <a:endParaRPr sz="1800" i="1">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dk1"/>
              </a:buClr>
              <a:buSzPts val="1800"/>
              <a:buFont typeface="Courier New"/>
              <a:buChar char="o"/>
            </a:pPr>
            <a:r>
              <a:rPr lang="es-ES" sz="1800" i="1">
                <a:latin typeface="Arial"/>
                <a:ea typeface="Arial"/>
                <a:cs typeface="Arial"/>
                <a:sym typeface="Arial"/>
              </a:rPr>
              <a:t>Virus informático</a:t>
            </a:r>
            <a:endParaRPr sz="1800" i="1">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dk1"/>
              </a:buClr>
              <a:buSzPts val="1800"/>
              <a:buFont typeface="Courier New"/>
              <a:buChar char="o"/>
            </a:pPr>
            <a:r>
              <a:rPr lang="es-ES" sz="1800" i="1">
                <a:latin typeface="Arial"/>
                <a:ea typeface="Arial"/>
                <a:cs typeface="Arial"/>
                <a:sym typeface="Arial"/>
              </a:rPr>
              <a:t>Error humano: por ejemplo, apagar el ordenador sin guardar.</a:t>
            </a:r>
            <a:endParaRPr sz="1800" i="1">
              <a:latin typeface="Times New Roman"/>
              <a:ea typeface="Times New Roman"/>
              <a:cs typeface="Times New Roman"/>
              <a:sym typeface="Times New Roman"/>
            </a:endParaRPr>
          </a:p>
          <a:p>
            <a:pPr marL="0" lvl="0" indent="0" algn="l" rtl="0">
              <a:spcBef>
                <a:spcPts val="1560"/>
              </a:spcBef>
              <a:spcAft>
                <a:spcPts val="0"/>
              </a:spcAft>
              <a:buNone/>
            </a:pPr>
            <a:endParaRPr b="0" i="0"/>
          </a:p>
          <a:p>
            <a:pPr marL="171450" marR="0" lvl="0" indent="-171450" algn="l" rtl="0">
              <a:lnSpc>
                <a:spcPct val="115000"/>
              </a:lnSpc>
              <a:spcBef>
                <a:spcPts val="0"/>
              </a:spcBef>
              <a:spcAft>
                <a:spcPts val="0"/>
              </a:spcAft>
              <a:buClr>
                <a:schemeClr val="dk1"/>
              </a:buClr>
              <a:buSzPts val="1200"/>
              <a:buFont typeface="Noto Sans Symbols"/>
              <a:buChar char="▪"/>
            </a:pPr>
            <a:r>
              <a:rPr lang="es-ES" sz="1200" b="1" u="sng">
                <a:latin typeface="Arial"/>
                <a:ea typeface="Arial"/>
                <a:cs typeface="Arial"/>
                <a:sym typeface="Arial"/>
              </a:rPr>
              <a:t>Pregunta:  </a:t>
            </a:r>
            <a:r>
              <a:rPr lang="es-ES" sz="1200">
                <a:latin typeface="Arial"/>
                <a:ea typeface="Arial"/>
                <a:cs typeface="Arial"/>
                <a:sym typeface="Arial"/>
              </a:rPr>
              <a:t>¿Qué pasa con </a:t>
            </a:r>
            <a:r>
              <a:rPr lang="es-ES" sz="1200" i="1">
                <a:latin typeface="Arial"/>
                <a:ea typeface="Arial"/>
                <a:cs typeface="Arial"/>
                <a:sym typeface="Arial"/>
              </a:rPr>
              <a:t>Autoguardado</a:t>
            </a:r>
            <a:r>
              <a:rPr lang="es-ES" sz="1200">
                <a:latin typeface="Arial"/>
                <a:ea typeface="Arial"/>
                <a:cs typeface="Arial"/>
                <a:sym typeface="Arial"/>
              </a:rPr>
              <a:t>?</a:t>
            </a:r>
            <a:endParaRPr/>
          </a:p>
          <a:p>
            <a:pPr marL="171450" marR="0" lvl="0" indent="-95250" algn="l" rtl="0">
              <a:lnSpc>
                <a:spcPct val="115000"/>
              </a:lnSpc>
              <a:spcBef>
                <a:spcPts val="1200"/>
              </a:spcBef>
              <a:spcAft>
                <a:spcPts val="0"/>
              </a:spcAft>
              <a:buClr>
                <a:schemeClr val="dk1"/>
              </a:buClr>
              <a:buSzPts val="1200"/>
              <a:buFont typeface="Noto Sans Symbols"/>
              <a:buNone/>
            </a:pPr>
            <a:endParaRPr sz="1200" b="1" u="sng">
              <a:latin typeface="Arial"/>
              <a:ea typeface="Arial"/>
              <a:cs typeface="Arial"/>
              <a:sym typeface="Arial"/>
            </a:endParaRPr>
          </a:p>
          <a:p>
            <a:pPr marL="171450" marR="0" lvl="0" indent="-171450" algn="l" rtl="0">
              <a:lnSpc>
                <a:spcPct val="115000"/>
              </a:lnSpc>
              <a:spcBef>
                <a:spcPts val="1200"/>
              </a:spcBef>
              <a:spcAft>
                <a:spcPts val="0"/>
              </a:spcAft>
              <a:buClr>
                <a:schemeClr val="dk1"/>
              </a:buClr>
              <a:buSzPts val="1200"/>
              <a:buFont typeface="Noto Sans Symbols"/>
              <a:buChar char="▪"/>
            </a:pPr>
            <a:r>
              <a:rPr lang="es-ES" sz="1200" b="1" u="sng">
                <a:latin typeface="Arial"/>
                <a:ea typeface="Arial"/>
                <a:cs typeface="Arial"/>
                <a:sym typeface="Arial"/>
              </a:rPr>
              <a:t>Acuse recibo </a:t>
            </a:r>
            <a:r>
              <a:rPr lang="es-ES" sz="1200" b="0" u="none">
                <a:latin typeface="Arial"/>
                <a:ea typeface="Arial"/>
                <a:cs typeface="Arial"/>
                <a:sym typeface="Arial"/>
              </a:rPr>
              <a:t>de la</a:t>
            </a:r>
            <a:r>
              <a:rPr lang="es-ES" sz="1200" b="0">
                <a:latin typeface="Arial"/>
                <a:ea typeface="Arial"/>
                <a:cs typeface="Arial"/>
                <a:sym typeface="Arial"/>
              </a:rPr>
              <a:t>(s) respuesta(s). </a:t>
            </a:r>
            <a:r>
              <a:rPr lang="es-ES" sz="1200" b="1">
                <a:latin typeface="Arial"/>
                <a:ea typeface="Arial"/>
                <a:cs typeface="Arial"/>
                <a:sym typeface="Arial"/>
              </a:rPr>
              <a:t>Respuesta: </a:t>
            </a:r>
            <a:r>
              <a:rPr lang="es-ES" sz="1200" i="1">
                <a:latin typeface="Arial"/>
                <a:ea typeface="Arial"/>
                <a:cs typeface="Arial"/>
                <a:sym typeface="Arial"/>
              </a:rPr>
              <a:t>Excel autoguardará su trabajo cada 10 minutos por defecto. Sin embargo, se puede realizar un trabajo importante en ese tiempo.  ¡</a:t>
            </a:r>
            <a:r>
              <a:rPr lang="es-ES" sz="1200" b="1" i="1">
                <a:latin typeface="Arial"/>
                <a:ea typeface="Arial"/>
                <a:cs typeface="Arial"/>
                <a:sym typeface="Arial"/>
              </a:rPr>
              <a:t>No </a:t>
            </a:r>
            <a:r>
              <a:rPr lang="es-ES" sz="1200" i="1">
                <a:latin typeface="Arial"/>
                <a:ea typeface="Arial"/>
                <a:cs typeface="Arial"/>
                <a:sym typeface="Arial"/>
              </a:rPr>
              <a:t>confíe en el Autoguardado!  </a:t>
            </a:r>
            <a:r>
              <a:rPr lang="es-ES" sz="1200" b="1">
                <a:latin typeface="Arial"/>
                <a:ea typeface="Arial"/>
                <a:cs typeface="Arial"/>
                <a:sym typeface="Arial"/>
              </a:rPr>
              <a:t>Guarde su trabajo pronto y a menudo.</a:t>
            </a:r>
            <a:endParaRPr b="0" i="0"/>
          </a:p>
        </p:txBody>
      </p:sp>
      <p:sp>
        <p:nvSpPr>
          <p:cNvPr id="731" name="Google Shape;731;p4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1"/>
        <p:cNvGrpSpPr/>
        <p:nvPr/>
      </p:nvGrpSpPr>
      <p:grpSpPr>
        <a:xfrm>
          <a:off x="0" y="0"/>
          <a:ext cx="0" cy="0"/>
          <a:chOff x="0" y="0"/>
          <a:chExt cx="0" cy="0"/>
        </a:xfrm>
      </p:grpSpPr>
      <p:sp>
        <p:nvSpPr>
          <p:cNvPr id="742" name="Google Shape;742;p4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43" name="Google Shape;743;p43: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Clr>
                <a:schemeClr val="dk1"/>
              </a:buClr>
              <a:buSzPts val="1200"/>
              <a:buFont typeface="Noto Sans Symbols"/>
              <a:buNone/>
            </a:pPr>
            <a:r>
              <a:rPr lang="es-ES" sz="1200" b="1" dirty="0">
                <a:latin typeface="Arial"/>
                <a:ea typeface="Arial"/>
                <a:cs typeface="Arial"/>
                <a:sym typeface="Arial"/>
              </a:rPr>
              <a:t>Notas para el instructor: </a:t>
            </a:r>
            <a:endParaRPr dirty="0"/>
          </a:p>
          <a:p>
            <a:pPr marL="0" marR="0" lvl="0" indent="0" algn="l" rtl="0">
              <a:lnSpc>
                <a:spcPct val="115000"/>
              </a:lnSpc>
              <a:spcBef>
                <a:spcPts val="600"/>
              </a:spcBef>
              <a:spcAft>
                <a:spcPts val="0"/>
              </a:spcAft>
              <a:buClr>
                <a:schemeClr val="dk1"/>
              </a:buClr>
              <a:buSzPts val="1200"/>
              <a:buFont typeface="Noto Sans Symbols"/>
              <a:buNone/>
            </a:pPr>
            <a:endParaRPr b="0" i="0" dirty="0"/>
          </a:p>
          <a:p>
            <a:pPr marL="171450" marR="0" lvl="0" indent="-171450" algn="l" rtl="0">
              <a:lnSpc>
                <a:spcPct val="115000"/>
              </a:lnSpc>
              <a:spcBef>
                <a:spcPts val="600"/>
              </a:spcBef>
              <a:spcAft>
                <a:spcPts val="0"/>
              </a:spcAft>
              <a:buClr>
                <a:schemeClr val="dk1"/>
              </a:buClr>
              <a:buSzPts val="1200"/>
              <a:buFont typeface="Noto Sans Symbols"/>
              <a:buChar char="▪"/>
            </a:pPr>
            <a:r>
              <a:rPr lang="es-ES" sz="1200" b="1" u="sng" dirty="0">
                <a:latin typeface="Arial"/>
                <a:ea typeface="Arial"/>
                <a:cs typeface="Arial"/>
                <a:sym typeface="Arial"/>
              </a:rPr>
              <a:t>Diga: </a:t>
            </a:r>
            <a:r>
              <a:rPr lang="es-ES" b="0" i="0" dirty="0"/>
              <a:t>Para escribir una fórmula, vaya a la hoja de cálculo del archivo titulado </a:t>
            </a:r>
            <a:r>
              <a:rPr lang="es-ES" b="0" i="1" dirty="0"/>
              <a:t>marzo_ 2024 </a:t>
            </a:r>
            <a:r>
              <a:rPr lang="es-ES" b="0" i="0" dirty="0"/>
              <a:t>y resalte las celdas D1 a E10. Pulse retroceso para borrar el contenido. </a:t>
            </a:r>
            <a:r>
              <a:rPr lang="es-ES" b="1" i="0" dirty="0"/>
              <a:t>&lt;CLIC&gt; </a:t>
            </a:r>
            <a:r>
              <a:rPr lang="es-ES" b="0" i="0" dirty="0"/>
              <a:t>En la celda D4 o en la barra de fórmulas, introduzca la fórmula =B4+C4.  Pulse </a:t>
            </a:r>
            <a:r>
              <a:rPr lang="es-ES" b="1" i="0" dirty="0" err="1"/>
              <a:t>Intro</a:t>
            </a:r>
            <a:endParaRPr b="1" i="0" dirty="0"/>
          </a:p>
          <a:p>
            <a:pPr marL="171450" marR="0" lvl="0" indent="-95250" algn="l" rtl="0">
              <a:lnSpc>
                <a:spcPct val="115000"/>
              </a:lnSpc>
              <a:spcBef>
                <a:spcPts val="600"/>
              </a:spcBef>
              <a:spcAft>
                <a:spcPts val="0"/>
              </a:spcAft>
              <a:buClr>
                <a:schemeClr val="dk1"/>
              </a:buClr>
              <a:buSzPts val="1200"/>
              <a:buFont typeface="Noto Sans Symbols"/>
              <a:buNone/>
            </a:pPr>
            <a:endParaRPr sz="1200" b="0" i="0" dirty="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ES" sz="1200" b="1" u="sng" dirty="0">
                <a:latin typeface="Arial"/>
                <a:ea typeface="Arial"/>
                <a:cs typeface="Arial"/>
                <a:sym typeface="Arial"/>
              </a:rPr>
              <a:t>Pregunta:</a:t>
            </a:r>
            <a:r>
              <a:rPr lang="es-ES" sz="1200" dirty="0">
                <a:latin typeface="Arial"/>
                <a:ea typeface="Arial"/>
                <a:cs typeface="Arial"/>
                <a:sym typeface="Arial"/>
              </a:rPr>
              <a:t>  ¿Qué ha conseguido?</a:t>
            </a:r>
            <a:endParaRPr dirty="0"/>
          </a:p>
          <a:p>
            <a:pPr marL="171450" marR="0" lvl="0" indent="-95250" algn="l" rtl="0">
              <a:lnSpc>
                <a:spcPct val="115000"/>
              </a:lnSpc>
              <a:spcBef>
                <a:spcPts val="600"/>
              </a:spcBef>
              <a:spcAft>
                <a:spcPts val="0"/>
              </a:spcAft>
              <a:buClr>
                <a:schemeClr val="dk1"/>
              </a:buClr>
              <a:buSzPts val="1200"/>
              <a:buFont typeface="Noto Sans Symbols"/>
              <a:buNone/>
            </a:pPr>
            <a:endParaRPr sz="1200" dirty="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ES" sz="1200" b="1" u="sng" dirty="0">
                <a:latin typeface="Arial"/>
                <a:ea typeface="Arial"/>
                <a:cs typeface="Arial"/>
                <a:sym typeface="Arial"/>
              </a:rPr>
              <a:t>Acuse recibo de la</a:t>
            </a:r>
            <a:r>
              <a:rPr lang="es-ES" sz="1200" dirty="0">
                <a:latin typeface="Arial"/>
                <a:ea typeface="Arial"/>
                <a:cs typeface="Arial"/>
                <a:sym typeface="Arial"/>
              </a:rPr>
              <a:t>(s) respuesta(s). </a:t>
            </a:r>
            <a:r>
              <a:rPr lang="es-ES" sz="1200" b="1" dirty="0">
                <a:latin typeface="Arial"/>
                <a:ea typeface="Arial"/>
                <a:cs typeface="Arial"/>
                <a:sym typeface="Arial"/>
              </a:rPr>
              <a:t>&lt;CLICK&gt; Respuesta: </a:t>
            </a:r>
            <a:r>
              <a:rPr lang="es-ES" sz="1200" i="1" dirty="0">
                <a:latin typeface="Arial"/>
                <a:ea typeface="Arial"/>
                <a:cs typeface="Arial"/>
                <a:sym typeface="Arial"/>
              </a:rPr>
              <a:t>13 (véase el recuadro inferior de color naranja, celda D4, en la figura de la diapositiva).  </a:t>
            </a:r>
            <a:r>
              <a:rPr lang="es-ES" b="0" i="0" dirty="0"/>
              <a:t>Indique a los participantes que </a:t>
            </a:r>
            <a:r>
              <a:rPr lang="es-ES" sz="1200" dirty="0">
                <a:latin typeface="Arial"/>
                <a:ea typeface="Arial"/>
                <a:cs typeface="Arial"/>
                <a:sym typeface="Arial"/>
              </a:rPr>
              <a:t>vuelvan a hacer clic en la celda </a:t>
            </a:r>
            <a:r>
              <a:rPr lang="es-ES" sz="1200" i="1" dirty="0">
                <a:latin typeface="Arial"/>
                <a:ea typeface="Arial"/>
                <a:cs typeface="Arial"/>
                <a:sym typeface="Arial"/>
              </a:rPr>
              <a:t>D4</a:t>
            </a:r>
            <a:endParaRPr dirty="0"/>
          </a:p>
          <a:p>
            <a:pPr marL="171450" marR="0" lvl="0" indent="-95250" algn="l" rtl="0">
              <a:lnSpc>
                <a:spcPct val="115000"/>
              </a:lnSpc>
              <a:spcBef>
                <a:spcPts val="600"/>
              </a:spcBef>
              <a:spcAft>
                <a:spcPts val="0"/>
              </a:spcAft>
              <a:buClr>
                <a:schemeClr val="dk1"/>
              </a:buClr>
              <a:buSzPts val="1200"/>
              <a:buFont typeface="Noto Sans Symbols"/>
              <a:buNone/>
            </a:pPr>
            <a:endParaRPr sz="1200" b="1" i="0" dirty="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ES" sz="1200" b="1" i="0" u="sng" dirty="0">
                <a:latin typeface="Arial"/>
                <a:ea typeface="Arial"/>
                <a:cs typeface="Arial"/>
                <a:sym typeface="Arial"/>
              </a:rPr>
              <a:t>Pregunte: </a:t>
            </a:r>
            <a:r>
              <a:rPr lang="es-ES" sz="1200" dirty="0">
                <a:latin typeface="Arial"/>
                <a:ea typeface="Arial"/>
                <a:cs typeface="Arial"/>
                <a:sym typeface="Arial"/>
              </a:rPr>
              <a:t>¿Qué aparece en la </a:t>
            </a:r>
            <a:r>
              <a:rPr lang="es-ES" sz="1200" i="1" dirty="0">
                <a:latin typeface="Arial"/>
                <a:ea typeface="Arial"/>
                <a:cs typeface="Arial"/>
                <a:sym typeface="Arial"/>
              </a:rPr>
              <a:t>barra de fórmulas</a:t>
            </a:r>
            <a:r>
              <a:rPr lang="es-ES" sz="1200" dirty="0">
                <a:latin typeface="Arial"/>
                <a:ea typeface="Arial"/>
                <a:cs typeface="Arial"/>
                <a:sym typeface="Arial"/>
              </a:rPr>
              <a:t>? </a:t>
            </a:r>
            <a:endParaRPr dirty="0"/>
          </a:p>
          <a:p>
            <a:pPr marL="171450" marR="0" lvl="0" indent="-95250" algn="l" rtl="0">
              <a:lnSpc>
                <a:spcPct val="115000"/>
              </a:lnSpc>
              <a:spcBef>
                <a:spcPts val="600"/>
              </a:spcBef>
              <a:spcAft>
                <a:spcPts val="0"/>
              </a:spcAft>
              <a:buClr>
                <a:schemeClr val="dk1"/>
              </a:buClr>
              <a:buSzPts val="1200"/>
              <a:buFont typeface="Noto Sans Symbols"/>
              <a:buNone/>
            </a:pPr>
            <a:endParaRPr sz="1200" dirty="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ES" sz="1200" b="1" u="sng" dirty="0">
                <a:latin typeface="Arial"/>
                <a:ea typeface="Arial"/>
                <a:cs typeface="Arial"/>
                <a:sym typeface="Arial"/>
              </a:rPr>
              <a:t>Acuse recibo de la</a:t>
            </a:r>
            <a:r>
              <a:rPr lang="es-ES" sz="1200" dirty="0">
                <a:latin typeface="Arial"/>
                <a:ea typeface="Arial"/>
                <a:cs typeface="Arial"/>
                <a:sym typeface="Arial"/>
              </a:rPr>
              <a:t>(s) respuesta(s). </a:t>
            </a:r>
            <a:r>
              <a:rPr lang="es-ES" sz="1200" b="1" dirty="0">
                <a:latin typeface="Arial"/>
                <a:ea typeface="Arial"/>
                <a:cs typeface="Arial"/>
                <a:sym typeface="Arial"/>
              </a:rPr>
              <a:t>Respuesta: </a:t>
            </a:r>
            <a:r>
              <a:rPr lang="es-ES" sz="1200" i="1" dirty="0">
                <a:latin typeface="Arial"/>
                <a:ea typeface="Arial"/>
                <a:cs typeface="Arial"/>
                <a:sym typeface="Arial"/>
              </a:rPr>
              <a:t>La fórmula. </a:t>
            </a:r>
            <a:r>
              <a:rPr lang="es-ES" sz="1200" b="1" dirty="0">
                <a:latin typeface="Arial"/>
                <a:ea typeface="Arial"/>
                <a:cs typeface="Arial"/>
                <a:sym typeface="Arial"/>
              </a:rPr>
              <a:t>&lt;CLICK&gt;</a:t>
            </a:r>
            <a:endParaRPr dirty="0"/>
          </a:p>
          <a:p>
            <a:pPr marL="171450" marR="0" lvl="0" indent="-95250" algn="l" rtl="0">
              <a:lnSpc>
                <a:spcPct val="115000"/>
              </a:lnSpc>
              <a:spcBef>
                <a:spcPts val="600"/>
              </a:spcBef>
              <a:spcAft>
                <a:spcPts val="0"/>
              </a:spcAft>
              <a:buClr>
                <a:schemeClr val="dk1"/>
              </a:buClr>
              <a:buSzPts val="1200"/>
              <a:buFont typeface="Noto Sans Symbols"/>
              <a:buNone/>
            </a:pPr>
            <a:endParaRPr sz="1200" b="1" dirty="0">
              <a:latin typeface="Arial"/>
              <a:ea typeface="Arial"/>
              <a:cs typeface="Arial"/>
              <a:sym typeface="Arial"/>
            </a:endParaRPr>
          </a:p>
          <a:p>
            <a:pPr marL="171450" lvl="0" indent="-171450" algn="l" rtl="0">
              <a:spcBef>
                <a:spcPts val="960"/>
              </a:spcBef>
              <a:spcAft>
                <a:spcPts val="0"/>
              </a:spcAft>
              <a:buClr>
                <a:schemeClr val="dk1"/>
              </a:buClr>
              <a:buSzPts val="1200"/>
              <a:buFont typeface="Noto Sans Symbols"/>
              <a:buChar char="▪"/>
            </a:pPr>
            <a:r>
              <a:rPr lang="es-ES" sz="1200" b="1" i="0" u="sng" dirty="0">
                <a:latin typeface="Arial"/>
                <a:ea typeface="Arial"/>
                <a:cs typeface="Arial"/>
                <a:sym typeface="Arial"/>
              </a:rPr>
              <a:t>Indique </a:t>
            </a:r>
            <a:r>
              <a:rPr lang="es-ES" sz="1200" b="0" i="0" dirty="0">
                <a:latin typeface="Arial"/>
                <a:ea typeface="Arial"/>
                <a:cs typeface="Arial"/>
                <a:sym typeface="Arial"/>
              </a:rPr>
              <a:t>a los participantes que arrastren y suelten la fórmula de D2 a D10.</a:t>
            </a:r>
            <a:endParaRPr b="0" i="0" dirty="0"/>
          </a:p>
        </p:txBody>
      </p:sp>
      <p:sp>
        <p:nvSpPr>
          <p:cNvPr id="744" name="Google Shape;744;p43: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p4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56" name="Google Shape;756;p4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Clr>
                <a:schemeClr val="dk1"/>
              </a:buClr>
              <a:buSzPts val="1800"/>
              <a:buFont typeface="Arial"/>
              <a:buNone/>
            </a:pPr>
            <a:r>
              <a:rPr lang="es-ES" sz="1800" b="1">
                <a:latin typeface="Arial"/>
                <a:ea typeface="Arial"/>
                <a:cs typeface="Arial"/>
                <a:sym typeface="Arial"/>
              </a:rPr>
              <a:t>Notas para el instructor: </a:t>
            </a:r>
            <a:endParaRPr/>
          </a:p>
          <a:p>
            <a:pPr marL="0" marR="0" lvl="0" indent="0" algn="l" rtl="0">
              <a:lnSpc>
                <a:spcPct val="115000"/>
              </a:lnSpc>
              <a:spcBef>
                <a:spcPts val="600"/>
              </a:spcBef>
              <a:spcAft>
                <a:spcPts val="0"/>
              </a:spcAft>
              <a:buClr>
                <a:schemeClr val="dk1"/>
              </a:buClr>
              <a:buSzPts val="1800"/>
              <a:buFont typeface="Noto Sans Symbols"/>
              <a:buNone/>
            </a:pPr>
            <a:endParaRPr sz="1800" b="1" u="sng">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800"/>
              <a:buFont typeface="Noto Sans Symbols"/>
              <a:buChar char="▪"/>
            </a:pPr>
            <a:r>
              <a:rPr lang="es-ES" sz="1800" b="1" u="sng">
                <a:latin typeface="Arial"/>
                <a:ea typeface="Arial"/>
                <a:cs typeface="Arial"/>
                <a:sym typeface="Arial"/>
              </a:rPr>
              <a:t>Diga: </a:t>
            </a:r>
            <a:r>
              <a:rPr lang="es-ES" sz="1800">
                <a:latin typeface="Arial"/>
                <a:ea typeface="Arial"/>
                <a:cs typeface="Arial"/>
                <a:sym typeface="Arial"/>
              </a:rPr>
              <a:t>Una </a:t>
            </a:r>
            <a:r>
              <a:rPr lang="es-ES" sz="1800" b="1">
                <a:latin typeface="Arial"/>
                <a:ea typeface="Arial"/>
                <a:cs typeface="Arial"/>
                <a:sym typeface="Arial"/>
              </a:rPr>
              <a:t>función </a:t>
            </a:r>
            <a:r>
              <a:rPr lang="es-ES" sz="1800">
                <a:latin typeface="Arial"/>
                <a:ea typeface="Arial"/>
                <a:cs typeface="Arial"/>
                <a:sym typeface="Arial"/>
              </a:rPr>
              <a:t>es un fragmento de código informático diseñado para calcular valores específicos:</a:t>
            </a:r>
            <a:endParaRPr sz="1800">
              <a:latin typeface="Times New Roman"/>
              <a:ea typeface="Times New Roman"/>
              <a:cs typeface="Times New Roman"/>
              <a:sym typeface="Times New Roman"/>
            </a:endParaRPr>
          </a:p>
          <a:p>
            <a:pPr marL="800100" marR="0" lvl="1" indent="-342900" algn="l" rtl="0">
              <a:lnSpc>
                <a:spcPct val="115000"/>
              </a:lnSpc>
              <a:spcBef>
                <a:spcPts val="600"/>
              </a:spcBef>
              <a:spcAft>
                <a:spcPts val="0"/>
              </a:spcAft>
              <a:buClr>
                <a:schemeClr val="dk1"/>
              </a:buClr>
              <a:buSzPts val="1800"/>
              <a:buFont typeface="Courier New"/>
              <a:buChar char="o"/>
            </a:pPr>
            <a:r>
              <a:rPr lang="es-ES" sz="1800">
                <a:latin typeface="Arial"/>
                <a:ea typeface="Arial"/>
                <a:cs typeface="Arial"/>
                <a:sym typeface="Arial"/>
              </a:rPr>
              <a:t>Fórmulas prescritas de varios pasos,</a:t>
            </a:r>
            <a:endParaRPr sz="180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dk1"/>
              </a:buClr>
              <a:buSzPts val="1800"/>
              <a:buFont typeface="Courier New"/>
              <a:buChar char="o"/>
            </a:pPr>
            <a:r>
              <a:rPr lang="es-ES" sz="1800">
                <a:latin typeface="Arial"/>
                <a:ea typeface="Arial"/>
                <a:cs typeface="Arial"/>
                <a:sym typeface="Arial"/>
              </a:rPr>
              <a:t>Más rápido que escribir fórmulas.</a:t>
            </a:r>
            <a:endParaRPr/>
          </a:p>
          <a:p>
            <a:pPr marL="171450" marR="0" lvl="0" indent="-57150" algn="l" rtl="0">
              <a:lnSpc>
                <a:spcPct val="115000"/>
              </a:lnSpc>
              <a:spcBef>
                <a:spcPts val="1200"/>
              </a:spcBef>
              <a:spcAft>
                <a:spcPts val="0"/>
              </a:spcAft>
              <a:buClr>
                <a:schemeClr val="dk1"/>
              </a:buClr>
              <a:buSzPts val="1800"/>
              <a:buFont typeface="Noto Sans Symbols"/>
              <a:buNone/>
            </a:pPr>
            <a:endParaRPr sz="1800" b="1" u="sng">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800"/>
              <a:buFont typeface="Noto Sans Symbols"/>
              <a:buChar char="▪"/>
            </a:pPr>
            <a:r>
              <a:rPr lang="es-ES" sz="1800" b="1" u="sng">
                <a:latin typeface="Arial"/>
                <a:ea typeface="Arial"/>
                <a:cs typeface="Arial"/>
                <a:sym typeface="Arial"/>
              </a:rPr>
              <a:t>Diga: </a:t>
            </a:r>
            <a:r>
              <a:rPr lang="es-ES" sz="1800" b="0" u="none">
                <a:latin typeface="Arial"/>
                <a:ea typeface="Arial"/>
                <a:cs typeface="Arial"/>
                <a:sym typeface="Arial"/>
              </a:rPr>
              <a:t>Las </a:t>
            </a:r>
            <a:r>
              <a:rPr lang="es-ES" sz="1800">
                <a:latin typeface="Arial"/>
                <a:ea typeface="Arial"/>
                <a:cs typeface="Arial"/>
                <a:sym typeface="Arial"/>
              </a:rPr>
              <a:t>funciones simples se encuentran en la pestaña </a:t>
            </a:r>
            <a:r>
              <a:rPr lang="es-ES" sz="1800" b="1">
                <a:latin typeface="Arial"/>
                <a:ea typeface="Arial"/>
                <a:cs typeface="Arial"/>
                <a:sym typeface="Arial"/>
              </a:rPr>
              <a:t>Inicio </a:t>
            </a:r>
            <a:r>
              <a:rPr lang="es-ES" sz="1800">
                <a:latin typeface="Arial"/>
                <a:ea typeface="Arial"/>
                <a:cs typeface="Arial"/>
                <a:sym typeface="Arial"/>
              </a:rPr>
              <a:t>y en el Grupo Edición. Puede elegir una de las funciones de la lista desplegable haciendo clic en el símbolo Ʃ </a:t>
            </a:r>
            <a:r>
              <a:rPr lang="es-ES" sz="1800" i="1">
                <a:latin typeface="Arial"/>
                <a:ea typeface="Arial"/>
                <a:cs typeface="Arial"/>
                <a:sym typeface="Arial"/>
              </a:rPr>
              <a:t>(véase el recuadro con contorno naranja en la ilustración)</a:t>
            </a:r>
            <a:r>
              <a:rPr lang="es-ES" sz="1800">
                <a:latin typeface="Arial"/>
                <a:ea typeface="Arial"/>
                <a:cs typeface="Arial"/>
                <a:sym typeface="Arial"/>
              </a:rPr>
              <a:t>.</a:t>
            </a:r>
            <a:endParaRPr/>
          </a:p>
        </p:txBody>
      </p:sp>
      <p:sp>
        <p:nvSpPr>
          <p:cNvPr id="757" name="Google Shape;757;p44: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4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66" name="Google Shape;766;p4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Clr>
                <a:schemeClr val="dk1"/>
              </a:buClr>
              <a:buSzPts val="1800"/>
              <a:buFont typeface="Arial"/>
              <a:buNone/>
            </a:pPr>
            <a:r>
              <a:rPr lang="es-ES" sz="1800" b="1">
                <a:latin typeface="Arial"/>
                <a:ea typeface="Arial"/>
                <a:cs typeface="Arial"/>
                <a:sym typeface="Arial"/>
              </a:rPr>
              <a:t>Notas del instructor: </a:t>
            </a:r>
            <a:endParaRPr/>
          </a:p>
          <a:p>
            <a:pPr marL="171450" marR="0" lvl="0" indent="-57150" algn="l" rtl="0">
              <a:lnSpc>
                <a:spcPct val="115000"/>
              </a:lnSpc>
              <a:spcBef>
                <a:spcPts val="600"/>
              </a:spcBef>
              <a:spcAft>
                <a:spcPts val="0"/>
              </a:spcAft>
              <a:buClr>
                <a:schemeClr val="dk1"/>
              </a:buClr>
              <a:buSzPts val="1800"/>
              <a:buFont typeface="Noto Sans Symbols"/>
              <a:buNone/>
            </a:pPr>
            <a:endParaRPr sz="1800" b="1" u="sng">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800"/>
              <a:buFont typeface="Noto Sans Symbols"/>
              <a:buChar char="▪"/>
            </a:pPr>
            <a:r>
              <a:rPr lang="es-ES" sz="1800" b="1" u="sng">
                <a:latin typeface="Arial"/>
                <a:ea typeface="Arial"/>
                <a:cs typeface="Arial"/>
                <a:sym typeface="Arial"/>
              </a:rPr>
              <a:t>Diga: </a:t>
            </a:r>
            <a:r>
              <a:rPr lang="es-ES" sz="1800">
                <a:latin typeface="Arial"/>
                <a:ea typeface="Arial"/>
                <a:cs typeface="Arial"/>
                <a:sym typeface="Arial"/>
              </a:rPr>
              <a:t>Seleccionando el icono </a:t>
            </a:r>
            <a:r>
              <a:rPr lang="es-ES" sz="1200" b="1" i="1">
                <a:latin typeface="Arial"/>
                <a:ea typeface="Arial"/>
                <a:cs typeface="Arial"/>
                <a:sym typeface="Arial"/>
              </a:rPr>
              <a:t>fx </a:t>
            </a:r>
            <a:r>
              <a:rPr lang="es-ES" sz="1800">
                <a:latin typeface="Arial"/>
                <a:ea typeface="Arial"/>
                <a:cs typeface="Arial"/>
                <a:sym typeface="Arial"/>
              </a:rPr>
              <a:t>junto al cuadro de fórmulas, se abrirá un cuadro de diálogo para que pueda ver más funciones disponibles.</a:t>
            </a:r>
            <a:endParaRPr sz="1800">
              <a:latin typeface="Arial"/>
              <a:ea typeface="Arial"/>
              <a:cs typeface="Arial"/>
              <a:sym typeface="Arial"/>
            </a:endParaRPr>
          </a:p>
        </p:txBody>
      </p:sp>
      <p:sp>
        <p:nvSpPr>
          <p:cNvPr id="767" name="Google Shape;767;p4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Google Shape;777;p4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78" name="Google Shape;778;p4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Cuando seleccione el icono </a:t>
            </a:r>
            <a:r>
              <a:rPr lang="es-ES" sz="1200" b="1" i="1" err="1">
                <a:latin typeface="Arial"/>
                <a:ea typeface="Arial"/>
                <a:cs typeface="Arial"/>
                <a:sym typeface="Arial"/>
              </a:rPr>
              <a:t>fx</a:t>
            </a:r>
            <a:r>
              <a:rPr lang="es-ES"/>
              <a:t>, aparecerá el cuadro de diálogo Función. Aquí verá todas las diferentes categorías y las funciones que contienen. </a:t>
            </a:r>
            <a:endParaRPr/>
          </a:p>
        </p:txBody>
      </p:sp>
      <p:sp>
        <p:nvSpPr>
          <p:cNvPr id="779" name="Google Shape;779;p46: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4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89" name="Google Shape;789;p4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sz="1200"/>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sz="1200"/>
              <a:t>Las funciones estadísticas de Excel serán una de las más útiles para usted, ya que muchas funciones de vigilancia de datos se encuentran en la categoría funciones estadísticas de Excel. </a:t>
            </a:r>
            <a:r>
              <a:rPr lang="es-ES" sz="1200" b="1"/>
              <a:t>&lt;CLICK&gt; </a:t>
            </a:r>
            <a:r>
              <a:rPr lang="es-ES" sz="1200"/>
              <a:t>Algunas de las funciones estadísticas que utilizará con más frecuencia en Excel son:</a:t>
            </a:r>
            <a:endParaRPr/>
          </a:p>
          <a:p>
            <a:pPr marL="0" lvl="0" indent="0" algn="l" rtl="0">
              <a:spcBef>
                <a:spcPts val="360"/>
              </a:spcBef>
              <a:spcAft>
                <a:spcPts val="0"/>
              </a:spcAft>
              <a:buNone/>
            </a:pPr>
            <a:endParaRPr sz="1200"/>
          </a:p>
          <a:p>
            <a:pPr marL="800100" marR="0" lvl="1" indent="-342900" algn="l" rtl="0">
              <a:lnSpc>
                <a:spcPct val="100000"/>
              </a:lnSpc>
              <a:spcBef>
                <a:spcPts val="0"/>
              </a:spcBef>
              <a:spcAft>
                <a:spcPts val="0"/>
              </a:spcAft>
              <a:buClr>
                <a:srgbClr val="000000"/>
              </a:buClr>
              <a:buSzPts val="1200"/>
              <a:buFont typeface="Courier New"/>
              <a:buChar char="o"/>
            </a:pPr>
            <a:r>
              <a:rPr lang="es-ES" sz="1200" b="1" i="0" u="sng" strike="noStrike" cap="none">
                <a:solidFill>
                  <a:srgbClr val="000000"/>
                </a:solidFill>
                <a:latin typeface="Arial"/>
                <a:ea typeface="Arial"/>
                <a:cs typeface="Arial"/>
                <a:sym typeface="Arial"/>
              </a:rPr>
              <a:t>Promedio: </a:t>
            </a:r>
            <a:r>
              <a:rPr lang="es-ES" sz="1200" b="0" i="0" u="none" strike="noStrike" cap="none">
                <a:solidFill>
                  <a:srgbClr val="000000"/>
                </a:solidFill>
                <a:latin typeface="Arial"/>
                <a:ea typeface="Arial"/>
                <a:cs typeface="Arial"/>
                <a:sym typeface="Arial"/>
              </a:rPr>
              <a:t>produce la media o promedio de las celdas dentro de un rango de celdas.</a:t>
            </a:r>
            <a:endParaRPr/>
          </a:p>
          <a:p>
            <a:pPr marL="800100" marR="0" lvl="1" indent="-342900" algn="l" rtl="0">
              <a:lnSpc>
                <a:spcPct val="100000"/>
              </a:lnSpc>
              <a:spcBef>
                <a:spcPts val="0"/>
              </a:spcBef>
              <a:spcAft>
                <a:spcPts val="0"/>
              </a:spcAft>
              <a:buClr>
                <a:srgbClr val="000000"/>
              </a:buClr>
              <a:buSzPts val="1200"/>
              <a:buFont typeface="Courier New"/>
              <a:buChar char="o"/>
            </a:pPr>
            <a:r>
              <a:rPr lang="es-ES" sz="1200" b="1" i="0" u="sng" strike="noStrike" cap="none">
                <a:solidFill>
                  <a:srgbClr val="000000"/>
                </a:solidFill>
                <a:latin typeface="Arial"/>
                <a:ea typeface="Arial"/>
                <a:cs typeface="Arial"/>
                <a:sym typeface="Arial"/>
              </a:rPr>
              <a:t>Mediana: </a:t>
            </a:r>
            <a:r>
              <a:rPr lang="es-ES" sz="1200" b="0" i="0" u="none" strike="noStrike" cap="none">
                <a:solidFill>
                  <a:srgbClr val="000000"/>
                </a:solidFill>
                <a:latin typeface="Arial"/>
                <a:ea typeface="Arial"/>
                <a:cs typeface="Arial"/>
                <a:sym typeface="Arial"/>
              </a:rPr>
              <a:t>produce el valor más cercano al punto medio de un intervalo de celdas.</a:t>
            </a:r>
            <a:endParaRPr/>
          </a:p>
          <a:p>
            <a:pPr marL="800100" marR="0" lvl="1" indent="-342900" algn="l" rtl="0">
              <a:lnSpc>
                <a:spcPct val="100000"/>
              </a:lnSpc>
              <a:spcBef>
                <a:spcPts val="0"/>
              </a:spcBef>
              <a:spcAft>
                <a:spcPts val="0"/>
              </a:spcAft>
              <a:buClr>
                <a:srgbClr val="000000"/>
              </a:buClr>
              <a:buSzPts val="1200"/>
              <a:buFont typeface="Courier New"/>
              <a:buChar char="o"/>
            </a:pPr>
            <a:r>
              <a:rPr lang="es-ES" sz="1200" b="1" i="0" u="sng" strike="noStrike" cap="none">
                <a:solidFill>
                  <a:srgbClr val="000000"/>
                </a:solidFill>
                <a:latin typeface="Arial"/>
                <a:ea typeface="Arial"/>
                <a:cs typeface="Arial"/>
                <a:sym typeface="Arial"/>
              </a:rPr>
              <a:t>Mínimo: </a:t>
            </a:r>
            <a:r>
              <a:rPr lang="es-ES" sz="1200" b="0" i="0" u="none" strike="noStrike" cap="none">
                <a:solidFill>
                  <a:srgbClr val="000000"/>
                </a:solidFill>
                <a:latin typeface="Arial"/>
                <a:ea typeface="Arial"/>
                <a:cs typeface="Arial"/>
                <a:sym typeface="Arial"/>
              </a:rPr>
              <a:t>muestra el valor más pequeño del rango de celdas</a:t>
            </a:r>
            <a:r>
              <a:rPr lang="es-ES" sz="1200" b="1" i="0" u="sng" strike="noStrike" cap="none">
                <a:solidFill>
                  <a:srgbClr val="000000"/>
                </a:solidFill>
                <a:latin typeface="Arial"/>
                <a:ea typeface="Arial"/>
                <a:cs typeface="Arial"/>
                <a:sym typeface="Arial"/>
              </a:rPr>
              <a:t>.</a:t>
            </a:r>
            <a:endParaRPr/>
          </a:p>
          <a:p>
            <a:pPr marL="800100" marR="0" lvl="1" indent="-342900" algn="l" rtl="0">
              <a:lnSpc>
                <a:spcPct val="100000"/>
              </a:lnSpc>
              <a:spcBef>
                <a:spcPts val="0"/>
              </a:spcBef>
              <a:spcAft>
                <a:spcPts val="0"/>
              </a:spcAft>
              <a:buClr>
                <a:srgbClr val="000000"/>
              </a:buClr>
              <a:buSzPts val="1200"/>
              <a:buFont typeface="Courier New"/>
              <a:buChar char="o"/>
            </a:pPr>
            <a:r>
              <a:rPr lang="es-ES" sz="1200" b="1" i="0" u="sng" strike="noStrike" cap="none">
                <a:solidFill>
                  <a:srgbClr val="000000"/>
                </a:solidFill>
                <a:latin typeface="Arial"/>
                <a:ea typeface="Arial"/>
                <a:cs typeface="Arial"/>
                <a:sym typeface="Arial"/>
              </a:rPr>
              <a:t>Máximo: </a:t>
            </a:r>
            <a:r>
              <a:rPr lang="es-ES" sz="1200" b="0" i="0" u="none" strike="noStrike" cap="none">
                <a:solidFill>
                  <a:srgbClr val="000000"/>
                </a:solidFill>
                <a:latin typeface="Arial"/>
                <a:ea typeface="Arial"/>
                <a:cs typeface="Arial"/>
                <a:sym typeface="Arial"/>
              </a:rPr>
              <a:t>muestra el valor más alto del rango de celdas</a:t>
            </a:r>
            <a:r>
              <a:rPr lang="es-ES" sz="1200" b="1" i="0" u="sng" strike="noStrike" cap="none">
                <a:solidFill>
                  <a:srgbClr val="000000"/>
                </a:solidFill>
                <a:latin typeface="Arial"/>
                <a:ea typeface="Arial"/>
                <a:cs typeface="Arial"/>
                <a:sym typeface="Arial"/>
              </a:rPr>
              <a:t>.</a:t>
            </a:r>
            <a:endParaRPr/>
          </a:p>
          <a:p>
            <a:pPr marL="800100" marR="0" lvl="1" indent="-342900" algn="l" rtl="0">
              <a:lnSpc>
                <a:spcPct val="100000"/>
              </a:lnSpc>
              <a:spcBef>
                <a:spcPts val="0"/>
              </a:spcBef>
              <a:spcAft>
                <a:spcPts val="0"/>
              </a:spcAft>
              <a:buClr>
                <a:srgbClr val="000000"/>
              </a:buClr>
              <a:buSzPts val="1200"/>
              <a:buFont typeface="Courier New"/>
              <a:buChar char="o"/>
            </a:pPr>
            <a:r>
              <a:rPr lang="es-ES" sz="1200" b="1" i="0" u="sng" strike="noStrike" cap="none">
                <a:solidFill>
                  <a:srgbClr val="000000"/>
                </a:solidFill>
                <a:latin typeface="Arial"/>
                <a:ea typeface="Arial"/>
                <a:cs typeface="Arial"/>
                <a:sym typeface="Arial"/>
              </a:rPr>
              <a:t>Suma: </a:t>
            </a:r>
            <a:r>
              <a:rPr lang="es-ES" sz="1200" b="0" i="0" u="none" strike="noStrike" cap="none">
                <a:solidFill>
                  <a:srgbClr val="000000"/>
                </a:solidFill>
                <a:latin typeface="Arial"/>
                <a:ea typeface="Arial"/>
                <a:cs typeface="Arial"/>
                <a:sym typeface="Arial"/>
              </a:rPr>
              <a:t>suma los valores de cada celda dentro de su rango</a:t>
            </a:r>
            <a:endParaRPr/>
          </a:p>
          <a:p>
            <a:pPr marL="800100" marR="0" lvl="1" indent="-342900" algn="l" rtl="0">
              <a:lnSpc>
                <a:spcPct val="100000"/>
              </a:lnSpc>
              <a:spcBef>
                <a:spcPts val="0"/>
              </a:spcBef>
              <a:spcAft>
                <a:spcPts val="0"/>
              </a:spcAft>
              <a:buClr>
                <a:srgbClr val="000000"/>
              </a:buClr>
              <a:buSzPts val="1200"/>
              <a:buFont typeface="Courier New"/>
              <a:buChar char="o"/>
            </a:pPr>
            <a:r>
              <a:rPr lang="es-ES" sz="1200" b="1" i="0" u="sng" strike="noStrike" cap="none">
                <a:solidFill>
                  <a:srgbClr val="000000"/>
                </a:solidFill>
                <a:latin typeface="Arial"/>
                <a:ea typeface="Arial"/>
                <a:cs typeface="Arial"/>
                <a:sym typeface="Arial"/>
              </a:rPr>
              <a:t>Contar: </a:t>
            </a:r>
            <a:r>
              <a:rPr lang="es-ES" sz="1200" b="0" i="0" u="none" strike="noStrike" cap="none">
                <a:solidFill>
                  <a:srgbClr val="000000"/>
                </a:solidFill>
                <a:latin typeface="Arial"/>
                <a:ea typeface="Arial"/>
                <a:cs typeface="Arial"/>
                <a:sym typeface="Arial"/>
              </a:rPr>
              <a:t>muestra el número de celdas en un rango que contiene números</a:t>
            </a:r>
            <a:endParaRPr sz="1200" b="0" i="0" u="none" strike="noStrike" cap="none">
              <a:solidFill>
                <a:srgbClr val="000000"/>
              </a:solidFill>
              <a:latin typeface="Arial"/>
              <a:ea typeface="Arial"/>
              <a:cs typeface="Arial"/>
              <a:sym typeface="Arial"/>
            </a:endParaRPr>
          </a:p>
          <a:p>
            <a:pPr marL="628650" lvl="1" indent="-95250" algn="l" rtl="0">
              <a:spcBef>
                <a:spcPts val="360"/>
              </a:spcBef>
              <a:spcAft>
                <a:spcPts val="0"/>
              </a:spcAft>
              <a:buClr>
                <a:schemeClr val="dk1"/>
              </a:buClr>
              <a:buSzPts val="1200"/>
              <a:buFont typeface="Courier New"/>
              <a:buNone/>
            </a:pPr>
            <a:endParaRPr/>
          </a:p>
          <a:p>
            <a:pPr marL="0" lvl="0" indent="0" algn="l" rtl="0">
              <a:spcBef>
                <a:spcPts val="360"/>
              </a:spcBef>
              <a:spcAft>
                <a:spcPts val="0"/>
              </a:spcAft>
              <a:buNone/>
            </a:pPr>
            <a:endParaRPr/>
          </a:p>
          <a:p>
            <a:pPr marL="0" lvl="0" indent="0" algn="l" rtl="0">
              <a:spcBef>
                <a:spcPts val="360"/>
              </a:spcBef>
              <a:spcAft>
                <a:spcPts val="0"/>
              </a:spcAft>
              <a:buNone/>
            </a:pPr>
            <a:endParaRPr/>
          </a:p>
        </p:txBody>
      </p:sp>
      <p:sp>
        <p:nvSpPr>
          <p:cNvPr id="790" name="Google Shape;790;p4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8"/>
        <p:cNvGrpSpPr/>
        <p:nvPr/>
      </p:nvGrpSpPr>
      <p:grpSpPr>
        <a:xfrm>
          <a:off x="0" y="0"/>
          <a:ext cx="0" cy="0"/>
          <a:chOff x="0" y="0"/>
          <a:chExt cx="0" cy="0"/>
        </a:xfrm>
      </p:grpSpPr>
      <p:sp>
        <p:nvSpPr>
          <p:cNvPr id="799" name="Google Shape;799;p4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00" name="Google Shape;800;p4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Clr>
                <a:schemeClr val="dk1"/>
              </a:buClr>
              <a:buSzPts val="1200"/>
              <a:buFont typeface="Noto Sans Symbols"/>
              <a:buNone/>
            </a:pPr>
            <a:r>
              <a:rPr lang="es-ES" sz="1200" b="1">
                <a:latin typeface="Arial"/>
                <a:ea typeface="Arial"/>
                <a:cs typeface="Arial"/>
                <a:sym typeface="Arial"/>
              </a:rPr>
              <a:t>Notas para l instructor: </a:t>
            </a:r>
            <a:endParaRPr/>
          </a:p>
          <a:p>
            <a:pPr marL="0" marR="0" lvl="0" indent="0" algn="l" rtl="0">
              <a:lnSpc>
                <a:spcPct val="115000"/>
              </a:lnSpc>
              <a:spcBef>
                <a:spcPts val="600"/>
              </a:spcBef>
              <a:spcAft>
                <a:spcPts val="0"/>
              </a:spcAft>
              <a:buClr>
                <a:schemeClr val="dk1"/>
              </a:buClr>
              <a:buSzPts val="1200"/>
              <a:buFont typeface="Noto Sans Symbols"/>
              <a:buNone/>
            </a:pPr>
            <a:endParaRPr sz="1200" b="0" i="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sz="1200" b="0" i="0">
                <a:latin typeface="Arial"/>
                <a:ea typeface="Arial"/>
                <a:cs typeface="Arial"/>
                <a:sym typeface="Arial"/>
              </a:rPr>
              <a:t>Para practicar la función de </a:t>
            </a:r>
            <a:r>
              <a:rPr lang="es-ES" sz="1200" b="0" i="1">
                <a:latin typeface="Arial"/>
                <a:ea typeface="Arial"/>
                <a:cs typeface="Arial"/>
                <a:sym typeface="Arial"/>
              </a:rPr>
              <a:t>suma</a:t>
            </a:r>
            <a:r>
              <a:rPr lang="es-ES" sz="1200">
                <a:latin typeface="Arial"/>
                <a:ea typeface="Arial"/>
                <a:cs typeface="Arial"/>
                <a:sym typeface="Arial"/>
              </a:rPr>
              <a:t>, vamos a encontrar el número total de Personal reportado como enfermo. Para ello</a:t>
            </a:r>
            <a:endParaRPr/>
          </a:p>
          <a:p>
            <a:pPr marL="800100" marR="0" lvl="1" indent="-342900" algn="l" rtl="0">
              <a:lnSpc>
                <a:spcPct val="115000"/>
              </a:lnSpc>
              <a:spcBef>
                <a:spcPts val="600"/>
              </a:spcBef>
              <a:spcAft>
                <a:spcPts val="0"/>
              </a:spcAft>
              <a:buClr>
                <a:schemeClr val="dk1"/>
              </a:buClr>
              <a:buSzPts val="1200"/>
              <a:buFont typeface="Calibri"/>
              <a:buAutoNum type="arabicPeriod"/>
            </a:pPr>
            <a:r>
              <a:rPr lang="es-ES" sz="1200">
                <a:latin typeface="Arial"/>
                <a:ea typeface="Arial"/>
                <a:cs typeface="Arial"/>
                <a:sym typeface="Arial"/>
              </a:rPr>
              <a:t>Coloca el cursor en la celda B11 (aquí aparecerá la respuesta).</a:t>
            </a:r>
            <a:endParaRPr/>
          </a:p>
          <a:p>
            <a:pPr marL="800100" marR="0" lvl="1" indent="-342900" algn="l" rtl="0">
              <a:lnSpc>
                <a:spcPct val="115000"/>
              </a:lnSpc>
              <a:spcBef>
                <a:spcPts val="0"/>
              </a:spcBef>
              <a:spcAft>
                <a:spcPts val="0"/>
              </a:spcAft>
              <a:buClr>
                <a:schemeClr val="dk1"/>
              </a:buClr>
              <a:buSzPts val="1200"/>
              <a:buFont typeface="Calibri"/>
              <a:buAutoNum type="arabicPeriod"/>
            </a:pPr>
            <a:r>
              <a:rPr lang="es-ES" sz="1200">
                <a:latin typeface="Arial"/>
                <a:ea typeface="Arial"/>
                <a:cs typeface="Arial"/>
                <a:sym typeface="Arial"/>
              </a:rPr>
              <a:t>Selecciona el símbolo </a:t>
            </a:r>
            <a:r>
              <a:rPr lang="es-ES" sz="1200" b="1" i="1" err="1">
                <a:latin typeface="Arial"/>
                <a:ea typeface="Arial"/>
                <a:cs typeface="Arial"/>
                <a:sym typeface="Arial"/>
              </a:rPr>
              <a:t>fx</a:t>
            </a:r>
            <a:r>
              <a:rPr lang="es-ES" sz="1200">
                <a:latin typeface="Arial"/>
                <a:ea typeface="Arial"/>
                <a:cs typeface="Arial"/>
                <a:sym typeface="Arial"/>
              </a:rPr>
              <a:t>.</a:t>
            </a:r>
            <a:endParaRPr/>
          </a:p>
          <a:p>
            <a:pPr marL="800100" marR="0" lvl="1" indent="-342900" algn="l" rtl="0">
              <a:lnSpc>
                <a:spcPct val="115000"/>
              </a:lnSpc>
              <a:spcBef>
                <a:spcPts val="1200"/>
              </a:spcBef>
              <a:spcAft>
                <a:spcPts val="0"/>
              </a:spcAft>
              <a:buClr>
                <a:schemeClr val="dk1"/>
              </a:buClr>
              <a:buSzPts val="1200"/>
              <a:buFont typeface="Calibri"/>
              <a:buAutoNum type="arabicPeriod"/>
            </a:pPr>
            <a:r>
              <a:rPr lang="es-ES" sz="1200">
                <a:latin typeface="Arial"/>
                <a:ea typeface="Arial"/>
                <a:cs typeface="Arial"/>
                <a:sym typeface="Arial"/>
              </a:rPr>
              <a:t>Seleccione </a:t>
            </a:r>
            <a:r>
              <a:rPr lang="es-ES" sz="1200" b="1">
                <a:latin typeface="Arial"/>
                <a:ea typeface="Arial"/>
                <a:cs typeface="Arial"/>
                <a:sym typeface="Arial"/>
              </a:rPr>
              <a:t>SUMA </a:t>
            </a:r>
            <a:r>
              <a:rPr lang="es-ES" sz="1200">
                <a:latin typeface="Arial"/>
                <a:ea typeface="Arial"/>
                <a:cs typeface="Arial"/>
                <a:sym typeface="Arial"/>
              </a:rPr>
              <a:t>en la lista</a:t>
            </a:r>
            <a:endParaRPr/>
          </a:p>
          <a:p>
            <a:pPr marL="0" marR="0" lvl="0" indent="0" algn="l" rtl="0">
              <a:lnSpc>
                <a:spcPct val="115000"/>
              </a:lnSpc>
              <a:spcBef>
                <a:spcPts val="1200"/>
              </a:spcBef>
              <a:spcAft>
                <a:spcPts val="0"/>
              </a:spcAft>
              <a:buClr>
                <a:schemeClr val="dk1"/>
              </a:buClr>
              <a:buSzPts val="1200"/>
              <a:buFont typeface="Calibri"/>
              <a:buNone/>
            </a:pPr>
            <a:endParaRPr sz="1200">
              <a:latin typeface="Arial"/>
              <a:ea typeface="Arial"/>
              <a:cs typeface="Arial"/>
              <a:sym typeface="Arial"/>
            </a:endParaRPr>
          </a:p>
          <a:p>
            <a:pPr marL="171450" marR="0" lvl="0" indent="-171450" algn="l" rtl="0">
              <a:lnSpc>
                <a:spcPct val="115000"/>
              </a:lnSpc>
              <a:spcBef>
                <a:spcPts val="1200"/>
              </a:spcBef>
              <a:spcAft>
                <a:spcPts val="0"/>
              </a:spcAft>
              <a:buClr>
                <a:schemeClr val="dk1"/>
              </a:buClr>
              <a:buSzPts val="1200"/>
              <a:buFont typeface="Noto Sans Symbols"/>
              <a:buChar char="❖"/>
            </a:pPr>
            <a:r>
              <a:rPr lang="es-ES" sz="1200" b="1" i="1">
                <a:latin typeface="Arial"/>
                <a:ea typeface="Arial"/>
                <a:cs typeface="Arial"/>
                <a:sym typeface="Arial"/>
              </a:rPr>
              <a:t> Informe a los participantes de que es posible que tengan que cambiar la categoría a Todo. </a:t>
            </a:r>
            <a:r>
              <a:rPr lang="es-ES" sz="1200" b="1">
                <a:latin typeface="Arial"/>
                <a:ea typeface="Arial"/>
                <a:cs typeface="Arial"/>
                <a:sym typeface="Arial"/>
              </a:rPr>
              <a:t>&lt;CLICK&gt;</a:t>
            </a:r>
            <a:endParaRPr/>
          </a:p>
          <a:p>
            <a:pPr marL="685800" marR="0" lvl="1" indent="-228600" algn="l" rtl="0">
              <a:lnSpc>
                <a:spcPct val="115000"/>
              </a:lnSpc>
              <a:spcBef>
                <a:spcPts val="1200"/>
              </a:spcBef>
              <a:spcAft>
                <a:spcPts val="0"/>
              </a:spcAft>
              <a:buClr>
                <a:schemeClr val="dk1"/>
              </a:buClr>
              <a:buSzPts val="1200"/>
              <a:buFont typeface="Calibri"/>
              <a:buAutoNum type="arabicPeriod" startAt="4"/>
            </a:pPr>
            <a:r>
              <a:rPr lang="es-ES" sz="1200">
                <a:latin typeface="Arial"/>
                <a:ea typeface="Arial"/>
                <a:cs typeface="Arial"/>
                <a:sym typeface="Arial"/>
              </a:rPr>
              <a:t>Seleccione las celdas </a:t>
            </a:r>
            <a:r>
              <a:rPr lang="es-ES" sz="1200" i="1">
                <a:latin typeface="Arial"/>
                <a:ea typeface="Arial"/>
                <a:cs typeface="Arial"/>
                <a:sym typeface="Arial"/>
              </a:rPr>
              <a:t>B2:B10</a:t>
            </a:r>
            <a:endParaRPr/>
          </a:p>
          <a:p>
            <a:pPr marL="685800" marR="0" lvl="1" indent="-228600" algn="l" rtl="0">
              <a:lnSpc>
                <a:spcPct val="115000"/>
              </a:lnSpc>
              <a:spcBef>
                <a:spcPts val="1200"/>
              </a:spcBef>
              <a:spcAft>
                <a:spcPts val="0"/>
              </a:spcAft>
              <a:buClr>
                <a:schemeClr val="dk1"/>
              </a:buClr>
              <a:buSzPts val="1200"/>
              <a:buFont typeface="Calibri"/>
              <a:buAutoNum type="arabicPeriod" startAt="4"/>
            </a:pPr>
            <a:r>
              <a:rPr lang="es-ES" sz="1200">
                <a:latin typeface="Arial"/>
                <a:ea typeface="Arial"/>
                <a:cs typeface="Arial"/>
                <a:sym typeface="Arial"/>
              </a:rPr>
              <a:t>Para calcular el número total de personal enfermo en la columna B, haga clic en OK</a:t>
            </a:r>
            <a:endParaRPr/>
          </a:p>
          <a:p>
            <a:pPr marL="228600" marR="0" lvl="0" indent="-152400" algn="l" rtl="0">
              <a:lnSpc>
                <a:spcPct val="115000"/>
              </a:lnSpc>
              <a:spcBef>
                <a:spcPts val="1200"/>
              </a:spcBef>
              <a:spcAft>
                <a:spcPts val="0"/>
              </a:spcAft>
              <a:buClr>
                <a:schemeClr val="dk1"/>
              </a:buClr>
              <a:buSzPts val="1200"/>
              <a:buFont typeface="Calibri"/>
              <a:buNone/>
            </a:pPr>
            <a:endParaRPr sz="1200">
              <a:latin typeface="Arial"/>
              <a:ea typeface="Arial"/>
              <a:cs typeface="Arial"/>
              <a:sym typeface="Arial"/>
            </a:endParaRPr>
          </a:p>
          <a:p>
            <a:pPr marL="171450" marR="0" lvl="0" indent="-171450" algn="l" rtl="0">
              <a:lnSpc>
                <a:spcPct val="115000"/>
              </a:lnSpc>
              <a:spcBef>
                <a:spcPts val="1200"/>
              </a:spcBef>
              <a:spcAft>
                <a:spcPts val="0"/>
              </a:spcAft>
              <a:buClr>
                <a:schemeClr val="dk1"/>
              </a:buClr>
              <a:buSzPts val="1200"/>
              <a:buFont typeface="Noto Sans Symbols"/>
              <a:buChar char="▪"/>
            </a:pPr>
            <a:r>
              <a:rPr lang="es-ES" sz="1200" b="1" u="sng">
                <a:latin typeface="Arial"/>
                <a:ea typeface="Arial"/>
                <a:cs typeface="Arial"/>
                <a:sym typeface="Arial"/>
              </a:rPr>
              <a:t>Pregunta: </a:t>
            </a:r>
            <a:r>
              <a:rPr lang="es-ES" sz="1200" b="0">
                <a:latin typeface="Arial"/>
                <a:ea typeface="Arial"/>
                <a:cs typeface="Arial"/>
                <a:sym typeface="Arial"/>
              </a:rPr>
              <a:t>¿Qué has obtenido para = SUMA(B2:B10)?</a:t>
            </a:r>
            <a:endParaRPr/>
          </a:p>
          <a:p>
            <a:pPr marL="171450" marR="0" lvl="0" indent="-95250" algn="l" rtl="0">
              <a:lnSpc>
                <a:spcPct val="115000"/>
              </a:lnSpc>
              <a:spcBef>
                <a:spcPts val="1200"/>
              </a:spcBef>
              <a:spcAft>
                <a:spcPts val="0"/>
              </a:spcAft>
              <a:buClr>
                <a:schemeClr val="dk1"/>
              </a:buClr>
              <a:buSzPts val="1200"/>
              <a:buFont typeface="Noto Sans Symbols"/>
              <a:buNone/>
            </a:pPr>
            <a:endParaRPr sz="1200" b="0">
              <a:latin typeface="Arial"/>
              <a:ea typeface="Arial"/>
              <a:cs typeface="Arial"/>
              <a:sym typeface="Arial"/>
            </a:endParaRPr>
          </a:p>
          <a:p>
            <a:pPr marL="171450" marR="0" lvl="0" indent="-171450" algn="l" rtl="0">
              <a:lnSpc>
                <a:spcPct val="115000"/>
              </a:lnSpc>
              <a:spcBef>
                <a:spcPts val="1200"/>
              </a:spcBef>
              <a:spcAft>
                <a:spcPts val="0"/>
              </a:spcAft>
              <a:buClr>
                <a:schemeClr val="dk1"/>
              </a:buClr>
              <a:buSzPts val="1200"/>
              <a:buFont typeface="Noto Sans Symbols"/>
              <a:buChar char="▪"/>
            </a:pPr>
            <a:r>
              <a:rPr lang="es-ES" sz="1200" b="1" u="sng">
                <a:latin typeface="Arial"/>
                <a:ea typeface="Arial"/>
                <a:cs typeface="Arial"/>
                <a:sym typeface="Arial"/>
              </a:rPr>
              <a:t>Acuse recibo de la</a:t>
            </a:r>
            <a:r>
              <a:rPr lang="es-ES" sz="1200" b="0">
                <a:latin typeface="Arial"/>
                <a:ea typeface="Arial"/>
                <a:cs typeface="Arial"/>
                <a:sym typeface="Arial"/>
              </a:rPr>
              <a:t>(s) respuesta(s). </a:t>
            </a:r>
            <a:r>
              <a:rPr lang="es-ES" sz="1200" b="1">
                <a:latin typeface="Arial"/>
                <a:ea typeface="Arial"/>
                <a:cs typeface="Arial"/>
                <a:sym typeface="Arial"/>
              </a:rPr>
              <a:t>&lt;CLICK&gt; Respuesta: </a:t>
            </a:r>
            <a:r>
              <a:rPr lang="es-ES" sz="1200" b="0" i="1">
                <a:latin typeface="Arial"/>
                <a:ea typeface="Arial"/>
                <a:cs typeface="Arial"/>
                <a:sym typeface="Arial"/>
              </a:rPr>
              <a:t>24</a:t>
            </a:r>
            <a:endParaRPr/>
          </a:p>
        </p:txBody>
      </p:sp>
      <p:sp>
        <p:nvSpPr>
          <p:cNvPr id="801" name="Google Shape;801;p48: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0"/>
        <p:cNvGrpSpPr/>
        <p:nvPr/>
      </p:nvGrpSpPr>
      <p:grpSpPr>
        <a:xfrm>
          <a:off x="0" y="0"/>
          <a:ext cx="0" cy="0"/>
          <a:chOff x="0" y="0"/>
          <a:chExt cx="0" cy="0"/>
        </a:xfrm>
      </p:grpSpPr>
      <p:sp>
        <p:nvSpPr>
          <p:cNvPr id="811" name="Google Shape;811;p4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12" name="Google Shape;812;p4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54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Puede que necesite utilizar el número resultante como valor en lugar de una función.  Copie una celda con una fórmula; a continuación, péguela en otro lugar para confirmar que se ha copiado la fórmula en lugar del valor. Por último, pegue como valor.  </a:t>
            </a:r>
            <a:r>
              <a:rPr lang="es-ES" i="1"/>
              <a:t>Por ejemplo: </a:t>
            </a:r>
            <a:r>
              <a:rPr lang="es-ES" sz="1800" i="1">
                <a:latin typeface="Arial"/>
                <a:ea typeface="Arial"/>
                <a:cs typeface="Arial"/>
                <a:sym typeface="Arial"/>
              </a:rPr>
              <a:t>Si toma la suma que los participantes calcularon para el número de miembros del personal enfermos en la columna B y copia la fórmula SUMA y pega la celda en una hoja de cálculo en blanco, obtendrá un error o cero (0). </a:t>
            </a:r>
            <a:r>
              <a:rPr lang="es-ES" sz="1800" b="1">
                <a:latin typeface="Arial"/>
                <a:ea typeface="Arial"/>
                <a:cs typeface="Arial"/>
                <a:sym typeface="Arial"/>
              </a:rPr>
              <a:t>&lt;CLIC&gt;</a:t>
            </a:r>
            <a:endParaRPr/>
          </a:p>
          <a:p>
            <a:pPr marL="0" lvl="0" indent="0" algn="l" rtl="0">
              <a:spcBef>
                <a:spcPts val="360"/>
              </a:spcBef>
              <a:spcAft>
                <a:spcPts val="0"/>
              </a:spcAft>
              <a:buNone/>
            </a:pPr>
            <a:endParaRPr sz="1200">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sz="1200">
                <a:latin typeface="Arial"/>
                <a:ea typeface="Arial"/>
                <a:cs typeface="Arial"/>
                <a:sym typeface="Arial"/>
              </a:rPr>
              <a:t>En su lugar, copie y haga un Pegado Especial.</a:t>
            </a:r>
            <a:endParaRPr/>
          </a:p>
          <a:p>
            <a:pPr marL="685800" lvl="1" indent="-228600" algn="l" rtl="0">
              <a:spcBef>
                <a:spcPts val="360"/>
              </a:spcBef>
              <a:spcAft>
                <a:spcPts val="0"/>
              </a:spcAft>
              <a:buClr>
                <a:schemeClr val="dk1"/>
              </a:buClr>
              <a:buSzPts val="1200"/>
              <a:buFont typeface="Calibri"/>
              <a:buAutoNum type="arabicPeriod"/>
            </a:pPr>
            <a:r>
              <a:rPr lang="es-ES" sz="1200">
                <a:latin typeface="Arial"/>
                <a:ea typeface="Arial"/>
                <a:cs typeface="Arial"/>
                <a:sym typeface="Arial"/>
              </a:rPr>
              <a:t>Seleccione la(s) celda(s) en la(s) que desea pegar.</a:t>
            </a:r>
            <a:endParaRPr/>
          </a:p>
          <a:p>
            <a:pPr marL="685800" lvl="1" indent="-228600" algn="l" rtl="0">
              <a:spcBef>
                <a:spcPts val="360"/>
              </a:spcBef>
              <a:spcAft>
                <a:spcPts val="0"/>
              </a:spcAft>
              <a:buClr>
                <a:schemeClr val="dk1"/>
              </a:buClr>
              <a:buSzPts val="1200"/>
              <a:buFont typeface="Calibri"/>
              <a:buAutoNum type="arabicPeriod"/>
            </a:pPr>
            <a:r>
              <a:rPr lang="es-ES" sz="1200">
                <a:latin typeface="Arial"/>
                <a:ea typeface="Arial"/>
                <a:cs typeface="Arial"/>
                <a:sym typeface="Arial"/>
              </a:rPr>
              <a:t>Haz clic con el botón derecho para ver las opciones.</a:t>
            </a:r>
            <a:endParaRPr/>
          </a:p>
          <a:p>
            <a:pPr marL="685800" lvl="1" indent="-228600" algn="l" rtl="0">
              <a:spcBef>
                <a:spcPts val="360"/>
              </a:spcBef>
              <a:spcAft>
                <a:spcPts val="0"/>
              </a:spcAft>
              <a:buClr>
                <a:schemeClr val="dk1"/>
              </a:buClr>
              <a:buSzPts val="1200"/>
              <a:buFont typeface="Calibri"/>
              <a:buAutoNum type="arabicPeriod"/>
            </a:pPr>
            <a:r>
              <a:rPr lang="es-ES" sz="1200">
                <a:latin typeface="Arial"/>
                <a:ea typeface="Arial"/>
                <a:cs typeface="Arial"/>
                <a:sym typeface="Arial"/>
              </a:rPr>
              <a:t>Elija la imagen del portapapeles con "123" en la parte inferior. Esto inserta el propio valor "24" en la celda y no la fórmula.</a:t>
            </a:r>
            <a:endParaRPr/>
          </a:p>
          <a:p>
            <a:pPr marL="685800" lvl="1" indent="-152400" algn="l" rtl="0">
              <a:spcBef>
                <a:spcPts val="360"/>
              </a:spcBef>
              <a:spcAft>
                <a:spcPts val="0"/>
              </a:spcAft>
              <a:buClr>
                <a:schemeClr val="dk1"/>
              </a:buClr>
              <a:buSzPts val="1200"/>
              <a:buFont typeface="Calibri"/>
              <a:buNone/>
            </a:pPr>
            <a:endParaRPr sz="1200">
              <a:latin typeface="Arial"/>
              <a:ea typeface="Arial"/>
              <a:cs typeface="Arial"/>
              <a:sym typeface="Arial"/>
            </a:endParaRPr>
          </a:p>
          <a:p>
            <a:pPr marL="0" lvl="0" indent="0" algn="l" rtl="0">
              <a:spcBef>
                <a:spcPts val="360"/>
              </a:spcBef>
              <a:spcAft>
                <a:spcPts val="0"/>
              </a:spcAft>
              <a:buNone/>
            </a:pPr>
            <a:endParaRPr/>
          </a:p>
          <a:p>
            <a:pPr marL="0" lvl="0" indent="0" algn="l" rtl="0">
              <a:spcBef>
                <a:spcPts val="360"/>
              </a:spcBef>
              <a:spcAft>
                <a:spcPts val="0"/>
              </a:spcAft>
              <a:buNone/>
            </a:pPr>
            <a:endParaRPr/>
          </a:p>
        </p:txBody>
      </p:sp>
      <p:sp>
        <p:nvSpPr>
          <p:cNvPr id="813" name="Google Shape;813;p4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26" name="Google Shape;326;p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del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 </a:t>
            </a:r>
            <a:r>
              <a:rPr lang="es-ES"/>
              <a:t>El ciclo de vigilancia de la salud pública. Esta sesión sobre MS Excel se aplicará a muchos pasos del ciclo: </a:t>
            </a:r>
            <a:r>
              <a:rPr lang="es-ES" b="1"/>
              <a:t>&lt;CLICK&gt;  </a:t>
            </a:r>
            <a:endParaRPr/>
          </a:p>
          <a:p>
            <a:pPr marL="171450" lvl="0" indent="-95250" algn="l" rtl="0">
              <a:spcBef>
                <a:spcPts val="360"/>
              </a:spcBef>
              <a:spcAft>
                <a:spcPts val="0"/>
              </a:spcAft>
              <a:buClr>
                <a:schemeClr val="dk1"/>
              </a:buClr>
              <a:buSzPts val="1200"/>
              <a:buFont typeface="Noto Sans Symbols"/>
              <a:buNone/>
            </a:pPr>
            <a:endParaRPr b="1"/>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 </a:t>
            </a:r>
            <a:r>
              <a:rPr lang="es-ES"/>
              <a:t>Después de recolectar los datos, debemos ingresarlos. Esto se puede hacer en Excel. </a:t>
            </a:r>
            <a:r>
              <a:rPr lang="es-ES" b="1"/>
              <a:t>&lt;CLICK&gt;  </a:t>
            </a:r>
            <a:endParaRPr/>
          </a:p>
          <a:p>
            <a:pPr marL="171450" lvl="0" indent="-95250" algn="l" rtl="0">
              <a:spcBef>
                <a:spcPts val="360"/>
              </a:spcBef>
              <a:spcAft>
                <a:spcPts val="0"/>
              </a:spcAft>
              <a:buClr>
                <a:schemeClr val="dk1"/>
              </a:buClr>
              <a:buSzPts val="1200"/>
              <a:buFont typeface="Noto Sans Symbols"/>
              <a:buNone/>
            </a:pPr>
            <a:endParaRPr b="1"/>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 </a:t>
            </a:r>
            <a:r>
              <a:rPr lang="es-ES"/>
              <a:t>A continuación, queremos resumir y representar gráficamente los datos para facilitar su análisis e interpretación. Resumir y representar gráficamente los datos es más eficaz cuando utilizamos un programa como Excel. </a:t>
            </a:r>
            <a:r>
              <a:rPr lang="es-ES" b="1"/>
              <a:t>&lt;CLICK&gt; </a:t>
            </a:r>
            <a:r>
              <a:rPr lang="es-ES"/>
              <a:t>También podemos utilizar Excel cuando preparamos reportes, resúmenes y presentaciones para comunicar los resultados de los datos. </a:t>
            </a:r>
            <a:endParaRPr/>
          </a:p>
        </p:txBody>
      </p:sp>
      <p:sp>
        <p:nvSpPr>
          <p:cNvPr id="327" name="Google Shape;327;p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8"/>
        <p:cNvGrpSpPr/>
        <p:nvPr/>
      </p:nvGrpSpPr>
      <p:grpSpPr>
        <a:xfrm>
          <a:off x="0" y="0"/>
          <a:ext cx="0" cy="0"/>
          <a:chOff x="0" y="0"/>
          <a:chExt cx="0" cy="0"/>
        </a:xfrm>
      </p:grpSpPr>
      <p:sp>
        <p:nvSpPr>
          <p:cNvPr id="819" name="Google Shape;819;p5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20" name="Google Shape;820;p5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b="1"/>
              <a:t>Las funciones de contar </a:t>
            </a:r>
            <a:r>
              <a:rPr lang="es-ES"/>
              <a:t>son otras funciones que utilizará a menudo. CONTAR.SI es el número de veces que ocurren datos específicos en un rango CONTAR.SI.CONJUNTO es el número de celdas que cumplen dos o más criterios.  Es importante tener en cuenta que estas funciones sólo contarán los datos que coincidan con la fórmula y que CONTAR.SI (CONJUNTO) </a:t>
            </a:r>
            <a:r>
              <a:rPr lang="es-ES" b="1"/>
              <a:t>NO</a:t>
            </a:r>
            <a:r>
              <a:rPr lang="es-ES"/>
              <a:t> distingue entre mayúsculas y minúsculas.   Un ejemplo sería: =CONTAR.SI(C2:C76, “masculino") cuenta “masculino" y “Masculino", pero no "M" o "m".</a:t>
            </a:r>
            <a:endParaRPr/>
          </a:p>
          <a:p>
            <a:pPr marL="171450" lvl="0" indent="-95250" algn="l" rtl="0">
              <a:spcBef>
                <a:spcPts val="360"/>
              </a:spcBef>
              <a:spcAft>
                <a:spcPts val="0"/>
              </a:spcAft>
              <a:buClr>
                <a:schemeClr val="dk1"/>
              </a:buClr>
              <a:buSzPts val="1200"/>
              <a:buFont typeface="Noto Sans Symbols"/>
              <a:buNone/>
            </a:pPr>
            <a:endParaRPr b="1"/>
          </a:p>
          <a:p>
            <a:pPr marL="171450" lvl="0" indent="-171450" algn="l" rtl="0">
              <a:spcBef>
                <a:spcPts val="360"/>
              </a:spcBef>
              <a:spcAft>
                <a:spcPts val="0"/>
              </a:spcAft>
              <a:buClr>
                <a:schemeClr val="dk1"/>
              </a:buClr>
              <a:buSzPts val="1200"/>
              <a:buFont typeface="Noto Sans Symbols"/>
              <a:buChar char="▪"/>
            </a:pPr>
            <a:r>
              <a:rPr lang="es-ES" b="1" u="sng"/>
              <a:t>Pregunta: </a:t>
            </a:r>
            <a:r>
              <a:rPr lang="es-ES"/>
              <a:t>¿Puede explicar por qué =CONTAR.SI (C2:C76, “masculino") cuenta “masculino" y “Masculino“; pero no "M" o "m"? </a:t>
            </a:r>
            <a:endParaRPr/>
          </a:p>
          <a:p>
            <a:pPr marL="171450" lvl="0" indent="-95250" algn="l" rtl="0">
              <a:spcBef>
                <a:spcPts val="360"/>
              </a:spcBef>
              <a:spcAft>
                <a:spcPts val="0"/>
              </a:spcAft>
              <a:buClr>
                <a:schemeClr val="dk1"/>
              </a:buClr>
              <a:buSzPts val="1200"/>
              <a:buFont typeface="Noto Sans Symbols"/>
              <a:buNone/>
            </a:pPr>
            <a:endParaRPr/>
          </a:p>
          <a:p>
            <a:pPr marL="171450" lvl="0" indent="-171450" algn="l" rtl="0">
              <a:spcBef>
                <a:spcPts val="360"/>
              </a:spcBef>
              <a:spcAft>
                <a:spcPts val="0"/>
              </a:spcAft>
              <a:buClr>
                <a:schemeClr val="dk1"/>
              </a:buClr>
              <a:buSzPts val="1200"/>
              <a:buFont typeface="Noto Sans Symbols"/>
              <a:buChar char="▪"/>
            </a:pPr>
            <a:r>
              <a:rPr lang="es-ES" b="1" u="sng"/>
              <a:t>Acuse recibo de la</a:t>
            </a:r>
            <a:r>
              <a:rPr lang="es-ES"/>
              <a:t>(s) respuesta(s).  </a:t>
            </a:r>
            <a:r>
              <a:rPr lang="es-ES" b="1"/>
              <a:t>Respuesta: </a:t>
            </a:r>
            <a:r>
              <a:rPr lang="es-ES" b="0" i="1"/>
              <a:t>Porque CONTAR.SI no distingue entre mayúsculas y minúsculas.</a:t>
            </a:r>
            <a:endParaRPr/>
          </a:p>
          <a:p>
            <a:pPr marL="0" lvl="0" indent="0" algn="l" rtl="0">
              <a:spcBef>
                <a:spcPts val="360"/>
              </a:spcBef>
              <a:spcAft>
                <a:spcPts val="0"/>
              </a:spcAft>
              <a:buNone/>
            </a:pPr>
            <a:endParaRPr b="0"/>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b="0"/>
              <a:t>¡Esto también demuestra la importancia de la calidad de los datos! La ortografía y el formato inconsistentes de los datos conducen a resultados de la función CONTAR.SI inválidos.</a:t>
            </a:r>
            <a:endParaRPr/>
          </a:p>
        </p:txBody>
      </p:sp>
      <p:sp>
        <p:nvSpPr>
          <p:cNvPr id="821" name="Google Shape;821;p50: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5"/>
        <p:cNvGrpSpPr/>
        <p:nvPr/>
      </p:nvGrpSpPr>
      <p:grpSpPr>
        <a:xfrm>
          <a:off x="0" y="0"/>
          <a:ext cx="0" cy="0"/>
          <a:chOff x="0" y="0"/>
          <a:chExt cx="0" cy="0"/>
        </a:xfrm>
      </p:grpSpPr>
      <p:sp>
        <p:nvSpPr>
          <p:cNvPr id="826" name="Google Shape;826;p5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27" name="Google Shape;827;p5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Clr>
                <a:schemeClr val="dk1"/>
              </a:buClr>
              <a:buSzPts val="1200"/>
              <a:buFont typeface="Noto Sans Symbols"/>
              <a:buNone/>
            </a:pPr>
            <a:r>
              <a:rPr lang="es-ES" sz="1200" b="1">
                <a:latin typeface="Arial"/>
                <a:ea typeface="Arial"/>
                <a:cs typeface="Arial"/>
                <a:sym typeface="Arial"/>
              </a:rPr>
              <a:t>Notas para el instructor: </a:t>
            </a:r>
            <a:endParaRPr/>
          </a:p>
          <a:p>
            <a:pPr marL="0" marR="0" lvl="0" indent="0" algn="l" rtl="0">
              <a:lnSpc>
                <a:spcPct val="115000"/>
              </a:lnSpc>
              <a:spcBef>
                <a:spcPts val="600"/>
              </a:spcBef>
              <a:spcAft>
                <a:spcPts val="0"/>
              </a:spcAft>
              <a:buClr>
                <a:schemeClr val="dk1"/>
              </a:buClr>
              <a:buSzPts val="1200"/>
              <a:buFont typeface="Noto Sans Symbols"/>
              <a:buNone/>
            </a:pPr>
            <a:endParaRPr sz="1200" b="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sz="1200" b="0">
                <a:latin typeface="Arial"/>
                <a:ea typeface="Arial"/>
                <a:cs typeface="Arial"/>
                <a:sym typeface="Arial"/>
              </a:rPr>
              <a:t>Ahora pasaremos a la hoja de trabajo OSWEGO en el </a:t>
            </a:r>
            <a:r>
              <a:rPr lang="es-ES" sz="2800" b="0" i="0" u="none" strike="noStrike" cap="none">
                <a:solidFill>
                  <a:srgbClr val="000000"/>
                </a:solidFill>
                <a:latin typeface="Arial"/>
                <a:ea typeface="Arial"/>
                <a:cs typeface="Arial"/>
                <a:sym typeface="Arial"/>
              </a:rPr>
              <a:t>archivo </a:t>
            </a:r>
            <a:r>
              <a:rPr lang="es-MX" sz="2800" b="0" i="0" u="none" strike="noStrike" cap="none">
                <a:solidFill>
                  <a:srgbClr val="000000"/>
                </a:solidFill>
                <a:latin typeface="Arial"/>
                <a:ea typeface="Arial"/>
                <a:cs typeface="Arial"/>
                <a:sym typeface="Arial"/>
              </a:rPr>
              <a:t>FETPF3.0_T1_PP13_SPN_Excel_Ejercicio (</a:t>
            </a:r>
            <a:r>
              <a:rPr lang="es-MX" sz="2800" b="0" i="0" u="none" strike="noStrike" cap="none" err="1">
                <a:solidFill>
                  <a:srgbClr val="000000"/>
                </a:solidFill>
                <a:latin typeface="Arial"/>
                <a:ea typeface="Arial"/>
                <a:cs typeface="Arial"/>
                <a:sym typeface="Arial"/>
              </a:rPr>
              <a:t>Previous</a:t>
            </a:r>
            <a:r>
              <a:rPr lang="es-MX" sz="2800" b="0" i="0" u="none" strike="noStrike" cap="none">
                <a:solidFill>
                  <a:srgbClr val="000000"/>
                </a:solidFill>
                <a:latin typeface="Arial"/>
                <a:ea typeface="Arial"/>
                <a:cs typeface="Arial"/>
                <a:sym typeface="Arial"/>
              </a:rPr>
              <a:t> </a:t>
            </a:r>
            <a:r>
              <a:rPr lang="es-MX" sz="2800" b="0" i="0" u="none" strike="noStrike" cap="none" err="1">
                <a:solidFill>
                  <a:srgbClr val="000000"/>
                </a:solidFill>
                <a:latin typeface="Arial"/>
                <a:ea typeface="Arial"/>
                <a:cs typeface="Arial"/>
                <a:sym typeface="Arial"/>
              </a:rPr>
              <a:t>name</a:t>
            </a:r>
            <a:r>
              <a:rPr lang="es-MX" sz="2800" b="0" i="0" u="none" strike="noStrike" cap="none">
                <a:solidFill>
                  <a:srgbClr val="000000"/>
                </a:solidFill>
                <a:latin typeface="Arial"/>
                <a:ea typeface="Arial"/>
                <a:cs typeface="Arial"/>
                <a:sym typeface="Arial"/>
              </a:rPr>
              <a:t> </a:t>
            </a:r>
            <a:r>
              <a:rPr lang="en-US" sz="1800">
                <a:effectLst/>
                <a:latin typeface="Aptos" panose="020B0004020202020204" pitchFamily="34" charset="0"/>
                <a:ea typeface="Aptos" panose="020B0004020202020204" pitchFamily="34" charset="0"/>
                <a:cs typeface="Aptos" panose="020B0004020202020204" pitchFamily="34" charset="0"/>
              </a:rPr>
              <a:t>FETPF3.0_Taller1_PP13_ES_Excel_Ejercicio.xlsx </a:t>
            </a:r>
            <a:r>
              <a:rPr lang="es-ES" sz="2800" b="0" i="1" u="none" strike="noStrike" cap="none">
                <a:solidFill>
                  <a:srgbClr val="000000"/>
                </a:solidFill>
                <a:latin typeface="Arial"/>
                <a:ea typeface="Arial"/>
                <a:cs typeface="Arial"/>
                <a:sym typeface="Arial"/>
              </a:rPr>
              <a:t>)</a:t>
            </a:r>
            <a:r>
              <a:rPr lang="es-ES" sz="2800" b="0" i="0" u="none" strike="noStrike" cap="none">
                <a:solidFill>
                  <a:srgbClr val="000000"/>
                </a:solidFill>
                <a:latin typeface="Arial"/>
                <a:ea typeface="Arial"/>
                <a:cs typeface="Arial"/>
                <a:sym typeface="Arial"/>
              </a:rPr>
              <a:t>. Abra la hoja de cálculo OSWEGO y busque el número de personas de sexo masculino entre las personas que asistieron a la comida vinculada a un brote. </a:t>
            </a:r>
            <a:endParaRPr/>
          </a:p>
          <a:p>
            <a:pPr marL="171450" marR="0" lvl="0" indent="0" algn="l" rtl="0">
              <a:lnSpc>
                <a:spcPct val="115000"/>
              </a:lnSpc>
              <a:spcBef>
                <a:spcPts val="600"/>
              </a:spcBef>
              <a:spcAft>
                <a:spcPts val="0"/>
              </a:spcAft>
              <a:buClr>
                <a:schemeClr val="dk1"/>
              </a:buClr>
              <a:buSzPts val="2800"/>
              <a:buFont typeface="Noto Sans Symbols"/>
              <a:buNone/>
            </a:pPr>
            <a:endParaRPr sz="2800" b="0" i="0" u="none" strike="noStrike" cap="none">
              <a:solidFill>
                <a:srgbClr val="000000"/>
              </a:solidFill>
              <a:latin typeface="Arial"/>
              <a:ea typeface="Arial"/>
              <a:cs typeface="Arial"/>
              <a:sym typeface="Arial"/>
            </a:endParaRPr>
          </a:p>
          <a:p>
            <a:pPr marL="457200" marR="0" lvl="1" indent="0" algn="l" rtl="0">
              <a:lnSpc>
                <a:spcPct val="115000"/>
              </a:lnSpc>
              <a:spcBef>
                <a:spcPts val="600"/>
              </a:spcBef>
              <a:spcAft>
                <a:spcPts val="0"/>
              </a:spcAft>
              <a:buClr>
                <a:srgbClr val="000000"/>
              </a:buClr>
              <a:buSzPts val="2800"/>
              <a:buFont typeface="Noto Sans Symbols"/>
              <a:buNone/>
            </a:pPr>
            <a:r>
              <a:rPr lang="es-ES" sz="2800" b="0" i="0" u="none" strike="noStrike" cap="none">
                <a:solidFill>
                  <a:srgbClr val="000000"/>
                </a:solidFill>
                <a:latin typeface="Arial"/>
                <a:ea typeface="Arial"/>
                <a:cs typeface="Arial"/>
                <a:sym typeface="Arial"/>
              </a:rPr>
              <a:t>Complete los siguientes pasos:</a:t>
            </a:r>
            <a:endParaRPr/>
          </a:p>
          <a:p>
            <a:pPr marL="800100" lvl="1" indent="-342900" algn="l" rtl="0">
              <a:spcBef>
                <a:spcPts val="960"/>
              </a:spcBef>
              <a:spcAft>
                <a:spcPts val="0"/>
              </a:spcAft>
              <a:buClr>
                <a:schemeClr val="dk1"/>
              </a:buClr>
              <a:buSzPts val="1200"/>
              <a:buFont typeface="Calibri"/>
              <a:buAutoNum type="arabicPeriod"/>
            </a:pPr>
            <a:r>
              <a:rPr lang="es-ES" sz="1200"/>
              <a:t>Haga clic con el botón izquierdo para seleccionar la celda C77</a:t>
            </a:r>
            <a:endParaRPr/>
          </a:p>
          <a:p>
            <a:pPr marL="800100" lvl="1" indent="-342900" algn="l" rtl="0">
              <a:spcBef>
                <a:spcPts val="360"/>
              </a:spcBef>
              <a:spcAft>
                <a:spcPts val="0"/>
              </a:spcAft>
              <a:buClr>
                <a:schemeClr val="dk1"/>
              </a:buClr>
              <a:buSzPts val="1200"/>
              <a:buFont typeface="Calibri"/>
              <a:buAutoNum type="arabicPeriod"/>
            </a:pPr>
            <a:r>
              <a:rPr lang="es-ES" sz="1200"/>
              <a:t>Seleccione </a:t>
            </a:r>
            <a:r>
              <a:rPr lang="es-ES" sz="1200" b="1" err="1"/>
              <a:t>Fx</a:t>
            </a:r>
            <a:r>
              <a:rPr lang="es-ES" sz="1200" b="1"/>
              <a:t> </a:t>
            </a:r>
            <a:r>
              <a:rPr lang="es-ES" sz="1200"/>
              <a:t>y aparecerá el cuadro de diálogo </a:t>
            </a:r>
            <a:r>
              <a:rPr lang="es-ES" sz="1200" i="1"/>
              <a:t>de Argumentos de función</a:t>
            </a:r>
            <a:endParaRPr/>
          </a:p>
          <a:p>
            <a:pPr marL="800100" lvl="1" indent="-342900" algn="l" rtl="0">
              <a:spcBef>
                <a:spcPts val="360"/>
              </a:spcBef>
              <a:spcAft>
                <a:spcPts val="0"/>
              </a:spcAft>
              <a:buClr>
                <a:schemeClr val="dk1"/>
              </a:buClr>
              <a:buSzPts val="1200"/>
              <a:buFont typeface="Calibri"/>
              <a:buAutoNum type="arabicPeriod"/>
            </a:pPr>
            <a:r>
              <a:rPr lang="es-ES" sz="1200"/>
              <a:t>En el cuadro de diálogo "O seleccionar una categoría", elija la categoría Estadística</a:t>
            </a:r>
            <a:endParaRPr/>
          </a:p>
          <a:p>
            <a:pPr marL="800100" lvl="1" indent="-342900" algn="l" rtl="0">
              <a:spcBef>
                <a:spcPts val="360"/>
              </a:spcBef>
              <a:spcAft>
                <a:spcPts val="0"/>
              </a:spcAft>
              <a:buClr>
                <a:schemeClr val="dk1"/>
              </a:buClr>
              <a:buSzPts val="1200"/>
              <a:buFont typeface="Calibri"/>
              <a:buAutoNum type="arabicPeriod"/>
            </a:pPr>
            <a:r>
              <a:rPr lang="es-ES" sz="1200">
                <a:latin typeface="Arial"/>
                <a:ea typeface="Arial"/>
                <a:cs typeface="Arial"/>
                <a:sym typeface="Arial"/>
              </a:rPr>
              <a:t>Seleccione </a:t>
            </a:r>
            <a:r>
              <a:rPr lang="es-ES" sz="1200" b="1">
                <a:latin typeface="Arial"/>
                <a:ea typeface="Arial"/>
                <a:cs typeface="Arial"/>
                <a:sym typeface="Arial"/>
              </a:rPr>
              <a:t>CONTAR.SI</a:t>
            </a:r>
            <a:endParaRPr/>
          </a:p>
          <a:p>
            <a:pPr marL="800100" lvl="1" indent="-342900" algn="l" rtl="0">
              <a:spcBef>
                <a:spcPts val="360"/>
              </a:spcBef>
              <a:spcAft>
                <a:spcPts val="0"/>
              </a:spcAft>
              <a:buClr>
                <a:schemeClr val="dk1"/>
              </a:buClr>
              <a:buSzPts val="1200"/>
              <a:buFont typeface="Calibri"/>
              <a:buAutoNum type="arabicPeriod"/>
            </a:pPr>
            <a:r>
              <a:rPr lang="es-ES" sz="1200">
                <a:latin typeface="Arial"/>
                <a:ea typeface="Arial"/>
                <a:cs typeface="Arial"/>
                <a:sym typeface="Arial"/>
              </a:rPr>
              <a:t>Haga clic en </a:t>
            </a:r>
            <a:r>
              <a:rPr lang="es-ES" sz="1200" b="1">
                <a:latin typeface="Arial"/>
                <a:ea typeface="Arial"/>
                <a:cs typeface="Arial"/>
                <a:sym typeface="Arial"/>
              </a:rPr>
              <a:t>ACEPTAR</a:t>
            </a:r>
            <a:endParaRPr/>
          </a:p>
          <a:p>
            <a:pPr marL="800100" lvl="1" indent="-342900" algn="l" rtl="0">
              <a:spcBef>
                <a:spcPts val="360"/>
              </a:spcBef>
              <a:spcAft>
                <a:spcPts val="0"/>
              </a:spcAft>
              <a:buClr>
                <a:schemeClr val="dk1"/>
              </a:buClr>
              <a:buSzPts val="1200"/>
              <a:buFont typeface="Calibri"/>
              <a:buAutoNum type="arabicPeriod"/>
            </a:pPr>
            <a:r>
              <a:rPr lang="es-ES" sz="1200"/>
              <a:t>Haga clic con el botón izquierdo y arrastre para seleccionar el rango de celdas </a:t>
            </a:r>
            <a:r>
              <a:rPr lang="es-ES" sz="1200" i="1"/>
              <a:t>C2:C76 </a:t>
            </a:r>
            <a:r>
              <a:rPr lang="es-ES" sz="1200"/>
              <a:t>o introduzca "</a:t>
            </a:r>
            <a:r>
              <a:rPr lang="es-ES" sz="1200" i="1"/>
              <a:t>C2:C76</a:t>
            </a:r>
            <a:r>
              <a:rPr lang="es-ES" sz="1200"/>
              <a:t>“ en el dialogo de formulas.</a:t>
            </a:r>
            <a:endParaRPr/>
          </a:p>
          <a:p>
            <a:pPr marL="800100" lvl="1" indent="-342900" algn="l" rtl="0">
              <a:spcBef>
                <a:spcPts val="360"/>
              </a:spcBef>
              <a:spcAft>
                <a:spcPts val="0"/>
              </a:spcAft>
              <a:buClr>
                <a:schemeClr val="dk1"/>
              </a:buClr>
              <a:buSzPts val="1200"/>
              <a:buFont typeface="Calibri"/>
              <a:buAutoNum type="arabicPeriod"/>
            </a:pPr>
            <a:r>
              <a:rPr lang="es-ES" sz="1200">
                <a:latin typeface="Arial"/>
                <a:ea typeface="Arial"/>
                <a:cs typeface="Arial"/>
                <a:sym typeface="Arial"/>
              </a:rPr>
              <a:t>Escriba la palabra “Masculino" para </a:t>
            </a:r>
            <a:r>
              <a:rPr lang="es-ES" sz="1200" i="1">
                <a:latin typeface="Arial"/>
                <a:ea typeface="Arial"/>
                <a:cs typeface="Arial"/>
                <a:sym typeface="Arial"/>
              </a:rPr>
              <a:t>Criterio</a:t>
            </a:r>
            <a:endParaRPr/>
          </a:p>
          <a:p>
            <a:pPr marL="800100" lvl="1" indent="-342900" algn="l" rtl="0">
              <a:spcBef>
                <a:spcPts val="360"/>
              </a:spcBef>
              <a:spcAft>
                <a:spcPts val="0"/>
              </a:spcAft>
              <a:buClr>
                <a:schemeClr val="dk1"/>
              </a:buClr>
              <a:buSzPts val="1200"/>
              <a:buFont typeface="Calibri"/>
              <a:buAutoNum type="arabicPeriod"/>
            </a:pPr>
            <a:r>
              <a:rPr lang="es-ES" sz="1200">
                <a:latin typeface="Arial"/>
                <a:ea typeface="Arial"/>
                <a:cs typeface="Arial"/>
                <a:sym typeface="Arial"/>
              </a:rPr>
              <a:t>Haga clic en </a:t>
            </a:r>
            <a:r>
              <a:rPr lang="es-ES" sz="1200" b="1">
                <a:latin typeface="Arial"/>
                <a:ea typeface="Arial"/>
                <a:cs typeface="Arial"/>
                <a:sym typeface="Arial"/>
              </a:rPr>
              <a:t>ACEPTAR</a:t>
            </a:r>
            <a:endParaRPr/>
          </a:p>
          <a:p>
            <a:pPr marL="0" lvl="0" indent="0" algn="l" rtl="0">
              <a:spcBef>
                <a:spcPts val="360"/>
              </a:spcBef>
              <a:spcAft>
                <a:spcPts val="0"/>
              </a:spcAft>
              <a:buClr>
                <a:schemeClr val="dk1"/>
              </a:buClr>
              <a:buSzPts val="1200"/>
              <a:buFont typeface="Calibri"/>
              <a:buNone/>
            </a:pPr>
            <a:endParaRPr sz="1200" b="1">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Pregunta: </a:t>
            </a:r>
            <a:r>
              <a:rPr lang="es-ES" sz="1200" b="0">
                <a:latin typeface="Arial"/>
                <a:ea typeface="Arial"/>
                <a:cs typeface="Arial"/>
                <a:sym typeface="Arial"/>
              </a:rPr>
              <a:t>¿Qué número obtienen?</a:t>
            </a:r>
            <a:endParaRPr/>
          </a:p>
          <a:p>
            <a:pPr marL="0" lvl="0" indent="0" algn="l" rtl="0">
              <a:spcBef>
                <a:spcPts val="360"/>
              </a:spcBef>
              <a:spcAft>
                <a:spcPts val="0"/>
              </a:spcAft>
              <a:buClr>
                <a:schemeClr val="dk1"/>
              </a:buClr>
              <a:buSzPts val="1200"/>
              <a:buFont typeface="Noto Sans Symbols"/>
              <a:buNone/>
            </a:pPr>
            <a:endParaRPr sz="1200" b="0">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Acuse recibo de la</a:t>
            </a:r>
            <a:r>
              <a:rPr lang="es-ES" sz="1200" b="0">
                <a:latin typeface="Arial"/>
                <a:ea typeface="Arial"/>
                <a:cs typeface="Arial"/>
                <a:sym typeface="Arial"/>
              </a:rPr>
              <a:t>(s) respuesta(s). </a:t>
            </a:r>
            <a:r>
              <a:rPr lang="es-ES" sz="1200" b="1">
                <a:latin typeface="Arial"/>
                <a:ea typeface="Arial"/>
                <a:cs typeface="Arial"/>
                <a:sym typeface="Arial"/>
              </a:rPr>
              <a:t>Respuesta: </a:t>
            </a:r>
            <a:r>
              <a:rPr lang="es-ES" sz="1200" b="0" i="1">
                <a:latin typeface="Arial"/>
                <a:ea typeface="Arial"/>
                <a:cs typeface="Arial"/>
                <a:sym typeface="Arial"/>
              </a:rPr>
              <a:t>31</a:t>
            </a:r>
            <a:endParaRPr sz="1200" b="0" i="1"/>
          </a:p>
          <a:p>
            <a:pPr marL="0" marR="0" lvl="0" indent="0" algn="l" rtl="0">
              <a:lnSpc>
                <a:spcPct val="115000"/>
              </a:lnSpc>
              <a:spcBef>
                <a:spcPts val="0"/>
              </a:spcBef>
              <a:spcAft>
                <a:spcPts val="0"/>
              </a:spcAft>
              <a:buClr>
                <a:schemeClr val="dk1"/>
              </a:buClr>
              <a:buSzPts val="1200"/>
              <a:buFont typeface="Noto Sans Symbols"/>
              <a:buNone/>
            </a:pPr>
            <a:endParaRPr sz="1200" b="0">
              <a:latin typeface="Arial"/>
              <a:ea typeface="Arial"/>
              <a:cs typeface="Arial"/>
              <a:sym typeface="Arial"/>
            </a:endParaRPr>
          </a:p>
        </p:txBody>
      </p:sp>
      <p:sp>
        <p:nvSpPr>
          <p:cNvPr id="828" name="Google Shape;828;p5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3"/>
        <p:cNvGrpSpPr/>
        <p:nvPr/>
      </p:nvGrpSpPr>
      <p:grpSpPr>
        <a:xfrm>
          <a:off x="0" y="0"/>
          <a:ext cx="0" cy="0"/>
          <a:chOff x="0" y="0"/>
          <a:chExt cx="0" cy="0"/>
        </a:xfrm>
      </p:grpSpPr>
      <p:sp>
        <p:nvSpPr>
          <p:cNvPr id="834" name="Google Shape;834;p5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35" name="Google Shape;835;p5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b="1"/>
          </a:p>
          <a:p>
            <a:pPr marL="171450" lvl="0" indent="-171450" algn="l" rtl="0">
              <a:spcBef>
                <a:spcPts val="360"/>
              </a:spcBef>
              <a:spcAft>
                <a:spcPts val="0"/>
              </a:spcAft>
              <a:buClr>
                <a:schemeClr val="dk1"/>
              </a:buClr>
              <a:buSzPts val="1200"/>
              <a:buFont typeface="Noto Sans Symbols"/>
              <a:buChar char="▪"/>
            </a:pPr>
            <a:r>
              <a:rPr lang="es-ES" sz="1200" b="1" i="0" u="sng">
                <a:latin typeface="Arial"/>
                <a:ea typeface="Arial"/>
                <a:cs typeface="Arial"/>
                <a:sym typeface="Arial"/>
              </a:rPr>
              <a:t>Pida </a:t>
            </a:r>
            <a:r>
              <a:rPr lang="es-ES" sz="1200" b="0" i="0" u="none">
                <a:latin typeface="Arial"/>
                <a:ea typeface="Arial"/>
                <a:cs typeface="Arial"/>
                <a:sym typeface="Arial"/>
              </a:rPr>
              <a:t>a los participantes que consulten en su "Cuaderno de ejercicios del participante" el ejercicio titulado: </a:t>
            </a:r>
            <a:r>
              <a:rPr lang="es-ES" sz="1200" b="1" i="0" u="none">
                <a:latin typeface="Arial"/>
                <a:ea typeface="Arial"/>
                <a:cs typeface="Arial"/>
                <a:sym typeface="Arial"/>
              </a:rPr>
              <a:t>Funciones</a:t>
            </a:r>
            <a:endParaRPr/>
          </a:p>
          <a:p>
            <a:pPr marL="171450" lvl="0" indent="-95250" algn="l" rtl="0">
              <a:spcBef>
                <a:spcPts val="360"/>
              </a:spcBef>
              <a:spcAft>
                <a:spcPts val="0"/>
              </a:spcAft>
              <a:buClr>
                <a:schemeClr val="dk1"/>
              </a:buClr>
              <a:buSzPts val="1200"/>
              <a:buFont typeface="Noto Sans Symbols"/>
              <a:buNone/>
            </a:pPr>
            <a:endParaRPr sz="1200" b="1" i="0" u="none">
              <a:latin typeface="Arial"/>
              <a:ea typeface="Arial"/>
              <a:cs typeface="Arial"/>
              <a:sym typeface="Arial"/>
            </a:endParaRPr>
          </a:p>
          <a:p>
            <a:pPr marL="171450" marR="0" lvl="0" indent="-171450" algn="l" rtl="0">
              <a:lnSpc>
                <a:spcPct val="100000"/>
              </a:lnSpc>
              <a:spcBef>
                <a:spcPts val="360"/>
              </a:spcBef>
              <a:spcAft>
                <a:spcPts val="0"/>
              </a:spcAft>
              <a:buClr>
                <a:srgbClr val="000000"/>
              </a:buClr>
              <a:buSzPts val="1200"/>
              <a:buFont typeface="Noto Sans Symbols"/>
              <a:buChar char="❖"/>
            </a:pPr>
            <a:r>
              <a:rPr lang="es-ES" sz="1200" b="1" i="1">
                <a:solidFill>
                  <a:srgbClr val="000000"/>
                </a:solidFill>
                <a:latin typeface="Arial"/>
                <a:ea typeface="Arial"/>
                <a:cs typeface="Arial"/>
                <a:sym typeface="Arial"/>
              </a:rPr>
              <a:t>Tiempo total: 10 minutos.</a:t>
            </a:r>
            <a:endParaRPr i="1"/>
          </a:p>
          <a:p>
            <a:pPr marL="171450" lvl="0" indent="-95250" algn="l" rtl="0">
              <a:spcBef>
                <a:spcPts val="360"/>
              </a:spcBef>
              <a:spcAft>
                <a:spcPts val="0"/>
              </a:spcAft>
              <a:buClr>
                <a:schemeClr val="dk1"/>
              </a:buClr>
              <a:buSzPts val="1200"/>
              <a:buFont typeface="Noto Sans Symbols"/>
              <a:buNone/>
            </a:pPr>
            <a:endParaRPr b="1"/>
          </a:p>
        </p:txBody>
      </p:sp>
      <p:sp>
        <p:nvSpPr>
          <p:cNvPr id="836" name="Google Shape;836;p5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9"/>
        <p:cNvGrpSpPr/>
        <p:nvPr/>
      </p:nvGrpSpPr>
      <p:grpSpPr>
        <a:xfrm>
          <a:off x="0" y="0"/>
          <a:ext cx="0" cy="0"/>
          <a:chOff x="0" y="0"/>
          <a:chExt cx="0" cy="0"/>
        </a:xfrm>
      </p:grpSpPr>
      <p:sp>
        <p:nvSpPr>
          <p:cNvPr id="840" name="Google Shape;840;p5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41" name="Google Shape;841;p53: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es-ES" b="1" u="sng" dirty="0"/>
              <a:t>Diga</a:t>
            </a:r>
            <a:r>
              <a:rPr lang="es-ES" b="0" u="none" dirty="0"/>
              <a:t>: Ahora practicaremos el uso de funciones. Abra la hoja de cálculo marzo_2024 y haga lo siguiente:</a:t>
            </a:r>
            <a:endParaRPr dirty="0"/>
          </a:p>
          <a:p>
            <a:pPr marL="228600" lvl="0" indent="-228600" algn="l" rtl="0">
              <a:spcBef>
                <a:spcPts val="360"/>
              </a:spcBef>
              <a:spcAft>
                <a:spcPts val="0"/>
              </a:spcAft>
              <a:buClr>
                <a:schemeClr val="dk1"/>
              </a:buClr>
              <a:buSzPts val="1200"/>
              <a:buFont typeface="Calibri"/>
              <a:buAutoNum type="arabicPeriod"/>
            </a:pPr>
            <a:r>
              <a:rPr lang="es-ES" b="0" u="none" dirty="0"/>
              <a:t>En la celda A11, escriba TOTAL =</a:t>
            </a:r>
            <a:endParaRPr dirty="0"/>
          </a:p>
          <a:p>
            <a:pPr marL="228600" lvl="0" indent="-228600" algn="l" rtl="0">
              <a:spcBef>
                <a:spcPts val="360"/>
              </a:spcBef>
              <a:spcAft>
                <a:spcPts val="0"/>
              </a:spcAft>
              <a:buClr>
                <a:schemeClr val="dk1"/>
              </a:buClr>
              <a:buSzPts val="1200"/>
              <a:buFont typeface="Calibri"/>
              <a:buAutoNum type="arabicPeriod"/>
            </a:pPr>
            <a:r>
              <a:rPr lang="es-ES" b="0" u="none" dirty="0"/>
              <a:t>En la celda A13, escriba mínimo =</a:t>
            </a:r>
            <a:endParaRPr dirty="0"/>
          </a:p>
          <a:p>
            <a:pPr marL="228600" lvl="0" indent="-228600" algn="l" rtl="0">
              <a:spcBef>
                <a:spcPts val="360"/>
              </a:spcBef>
              <a:spcAft>
                <a:spcPts val="0"/>
              </a:spcAft>
              <a:buClr>
                <a:schemeClr val="dk1"/>
              </a:buClr>
              <a:buSzPts val="1200"/>
              <a:buFont typeface="Calibri"/>
              <a:buAutoNum type="arabicPeriod"/>
            </a:pPr>
            <a:r>
              <a:rPr lang="es-ES" b="0" u="none" dirty="0"/>
              <a:t>En la celda A14, escriba Máximo =</a:t>
            </a:r>
            <a:endParaRPr dirty="0"/>
          </a:p>
          <a:p>
            <a:pPr marL="228600" lvl="0" indent="-228600" algn="l" rtl="0">
              <a:spcBef>
                <a:spcPts val="360"/>
              </a:spcBef>
              <a:spcAft>
                <a:spcPts val="0"/>
              </a:spcAft>
              <a:buClr>
                <a:schemeClr val="dk1"/>
              </a:buClr>
              <a:buSzPts val="1200"/>
              <a:buFont typeface="Calibri"/>
              <a:buAutoNum type="arabicPeriod"/>
            </a:pPr>
            <a:r>
              <a:rPr lang="es-ES" b="0" u="none" dirty="0"/>
              <a:t>En la celda A15, escriba Mediana =</a:t>
            </a:r>
            <a:endParaRPr dirty="0"/>
          </a:p>
          <a:p>
            <a:pPr marL="228600" lvl="0" indent="-228600" algn="l" rtl="0">
              <a:spcBef>
                <a:spcPts val="360"/>
              </a:spcBef>
              <a:spcAft>
                <a:spcPts val="0"/>
              </a:spcAft>
              <a:buClr>
                <a:schemeClr val="dk1"/>
              </a:buClr>
              <a:buSzPts val="1200"/>
              <a:buFont typeface="Calibri"/>
              <a:buAutoNum type="arabicPeriod"/>
            </a:pPr>
            <a:r>
              <a:rPr lang="es-ES" b="0" u="none" dirty="0"/>
              <a:t>En la celda C11, encontrar la SUMA de los miembros de la comunidad</a:t>
            </a:r>
            <a:endParaRPr dirty="0"/>
          </a:p>
          <a:p>
            <a:pPr marL="228600" lvl="0" indent="-228600" algn="l" rtl="0">
              <a:spcBef>
                <a:spcPts val="360"/>
              </a:spcBef>
              <a:spcAft>
                <a:spcPts val="0"/>
              </a:spcAft>
              <a:buClr>
                <a:schemeClr val="dk1"/>
              </a:buClr>
              <a:buSzPts val="1200"/>
              <a:buFont typeface="Calibri"/>
              <a:buAutoNum type="arabicPeriod"/>
            </a:pPr>
            <a:r>
              <a:rPr lang="es-ES" b="0" u="none" dirty="0"/>
              <a:t>En la celda C13, encontrar el MIN de miembros de la comunidad</a:t>
            </a:r>
            <a:endParaRPr dirty="0"/>
          </a:p>
          <a:p>
            <a:pPr marL="228600" lvl="0" indent="-228600" algn="l" rtl="0">
              <a:spcBef>
                <a:spcPts val="360"/>
              </a:spcBef>
              <a:spcAft>
                <a:spcPts val="0"/>
              </a:spcAft>
              <a:buClr>
                <a:schemeClr val="dk1"/>
              </a:buClr>
              <a:buSzPts val="1200"/>
              <a:buFont typeface="Calibri"/>
              <a:buAutoNum type="arabicPeriod"/>
            </a:pPr>
            <a:r>
              <a:rPr lang="es-ES" b="0" u="none" dirty="0"/>
              <a:t>En la celda C14, encontrar el MAX de los miembros de la comunidad</a:t>
            </a:r>
            <a:endParaRPr dirty="0"/>
          </a:p>
          <a:p>
            <a:pPr marL="228600" lvl="0" indent="-228600" algn="l" rtl="0">
              <a:spcBef>
                <a:spcPts val="360"/>
              </a:spcBef>
              <a:spcAft>
                <a:spcPts val="0"/>
              </a:spcAft>
              <a:buClr>
                <a:schemeClr val="dk1"/>
              </a:buClr>
              <a:buSzPts val="1200"/>
              <a:buFont typeface="Calibri"/>
              <a:buAutoNum type="arabicPeriod"/>
            </a:pPr>
            <a:r>
              <a:rPr lang="es-ES" b="0" u="none" dirty="0"/>
              <a:t> En la celda C15, encontrar la MEDIANA de los miembros de la comunidad</a:t>
            </a:r>
            <a:endParaRPr dirty="0"/>
          </a:p>
          <a:p>
            <a:pPr marL="0" lvl="0" indent="0" algn="l" rtl="0">
              <a:spcBef>
                <a:spcPts val="360"/>
              </a:spcBef>
              <a:spcAft>
                <a:spcPts val="0"/>
              </a:spcAft>
              <a:buClr>
                <a:schemeClr val="dk1"/>
              </a:buClr>
              <a:buSzPts val="1200"/>
              <a:buFont typeface="Calibri"/>
              <a:buNone/>
            </a:pPr>
            <a:endParaRPr b="0" u="none" dirty="0"/>
          </a:p>
          <a:p>
            <a:pPr marL="0" lvl="0" indent="0" algn="l" rtl="0">
              <a:spcBef>
                <a:spcPts val="360"/>
              </a:spcBef>
              <a:spcAft>
                <a:spcPts val="0"/>
              </a:spcAft>
              <a:buClr>
                <a:schemeClr val="dk1"/>
              </a:buClr>
              <a:buSzPts val="1200"/>
              <a:buFont typeface="Calibri"/>
              <a:buNone/>
            </a:pPr>
            <a:r>
              <a:rPr lang="es-ES" b="0" u="none" dirty="0"/>
              <a:t>Ahora copie las funciones en el rango de celdas C13:15 a B13:B15</a:t>
            </a:r>
            <a:endParaRPr dirty="0"/>
          </a:p>
        </p:txBody>
      </p:sp>
      <p:sp>
        <p:nvSpPr>
          <p:cNvPr id="842" name="Google Shape;842;p53: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
        <p:cNvGrpSpPr/>
        <p:nvPr/>
      </p:nvGrpSpPr>
      <p:grpSpPr>
        <a:xfrm>
          <a:off x="0" y="0"/>
          <a:ext cx="0" cy="0"/>
          <a:chOff x="0" y="0"/>
          <a:chExt cx="0" cy="0"/>
        </a:xfrm>
      </p:grpSpPr>
      <p:sp>
        <p:nvSpPr>
          <p:cNvPr id="847" name="Google Shape;847;p5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48" name="Google Shape;848;p5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sz="1200" b="1" i="0" u="sng">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i="0" u="sng">
                <a:latin typeface="Arial"/>
                <a:ea typeface="Arial"/>
                <a:cs typeface="Arial"/>
                <a:sym typeface="Arial"/>
              </a:rPr>
              <a:t>Pida </a:t>
            </a:r>
            <a:r>
              <a:rPr lang="es-ES" sz="1200" b="0" i="0" u="none">
                <a:latin typeface="Arial"/>
                <a:ea typeface="Arial"/>
                <a:cs typeface="Arial"/>
                <a:sym typeface="Arial"/>
              </a:rPr>
              <a:t>a los participantes que consulten en su "Cuaderno de ejercicios del participante" el ejercicio </a:t>
            </a:r>
            <a:r>
              <a:rPr lang="es-ES" sz="1200" b="1" i="0" u="none">
                <a:latin typeface="Arial"/>
                <a:ea typeface="Arial"/>
                <a:cs typeface="Arial"/>
                <a:sym typeface="Arial"/>
              </a:rPr>
              <a:t>A2 </a:t>
            </a:r>
            <a:r>
              <a:rPr lang="es-ES" sz="1200" b="0" i="0" u="none">
                <a:latin typeface="Arial"/>
                <a:ea typeface="Arial"/>
                <a:cs typeface="Arial"/>
                <a:sym typeface="Arial"/>
              </a:rPr>
              <a:t>titulado: </a:t>
            </a:r>
            <a:r>
              <a:rPr lang="es-ES" sz="1200" b="1">
                <a:latin typeface="Arial"/>
                <a:ea typeface="Arial"/>
                <a:cs typeface="Arial"/>
                <a:sym typeface="Arial"/>
              </a:rPr>
              <a:t>CONTAR.SI(CONJUNTO)</a:t>
            </a:r>
            <a:endParaRPr/>
          </a:p>
          <a:p>
            <a:pPr marL="0" lvl="0" indent="0" algn="l" rtl="0">
              <a:spcBef>
                <a:spcPts val="360"/>
              </a:spcBef>
              <a:spcAft>
                <a:spcPts val="0"/>
              </a:spcAft>
              <a:buNone/>
            </a:pPr>
            <a:endParaRPr sz="1200" b="1">
              <a:latin typeface="Arial"/>
              <a:ea typeface="Arial"/>
              <a:cs typeface="Arial"/>
              <a:sym typeface="Arial"/>
            </a:endParaRPr>
          </a:p>
          <a:p>
            <a:pPr marL="171450" marR="0" lvl="0" indent="-171450" algn="l" rtl="0">
              <a:lnSpc>
                <a:spcPct val="100000"/>
              </a:lnSpc>
              <a:spcBef>
                <a:spcPts val="360"/>
              </a:spcBef>
              <a:spcAft>
                <a:spcPts val="0"/>
              </a:spcAft>
              <a:buClr>
                <a:srgbClr val="000000"/>
              </a:buClr>
              <a:buSzPts val="1200"/>
              <a:buFont typeface="Noto Sans Symbols"/>
              <a:buChar char="❖"/>
            </a:pPr>
            <a:r>
              <a:rPr lang="es-ES" sz="1200" b="1">
                <a:solidFill>
                  <a:srgbClr val="000000"/>
                </a:solidFill>
                <a:latin typeface="Arial"/>
                <a:ea typeface="Arial"/>
                <a:cs typeface="Arial"/>
                <a:sym typeface="Arial"/>
              </a:rPr>
              <a:t>Tiempo total: 10 minutos.</a:t>
            </a:r>
            <a:endParaRPr/>
          </a:p>
          <a:p>
            <a:pPr marL="0" lvl="0" indent="0" algn="l" rtl="0">
              <a:spcBef>
                <a:spcPts val="360"/>
              </a:spcBef>
              <a:spcAft>
                <a:spcPts val="0"/>
              </a:spcAft>
              <a:buNone/>
            </a:pPr>
            <a:endParaRPr/>
          </a:p>
        </p:txBody>
      </p:sp>
      <p:sp>
        <p:nvSpPr>
          <p:cNvPr id="849" name="Google Shape;849;p54: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2"/>
        <p:cNvGrpSpPr/>
        <p:nvPr/>
      </p:nvGrpSpPr>
      <p:grpSpPr>
        <a:xfrm>
          <a:off x="0" y="0"/>
          <a:ext cx="0" cy="0"/>
          <a:chOff x="0" y="0"/>
          <a:chExt cx="0" cy="0"/>
        </a:xfrm>
      </p:grpSpPr>
      <p:sp>
        <p:nvSpPr>
          <p:cNvPr id="853" name="Google Shape;853;p5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54" name="Google Shape;854;p5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del instructor: </a:t>
            </a:r>
            <a:endParaRPr/>
          </a:p>
          <a:p>
            <a:pPr marL="0" lvl="0" indent="0" algn="l" rtl="0">
              <a:spcBef>
                <a:spcPts val="360"/>
              </a:spcBef>
              <a:spcAft>
                <a:spcPts val="0"/>
              </a:spcAft>
              <a:buNone/>
            </a:pPr>
            <a:endParaRPr b="1"/>
          </a:p>
          <a:p>
            <a:pPr marL="171450" lvl="0" indent="-171450" algn="l" rtl="0">
              <a:spcBef>
                <a:spcPts val="540"/>
              </a:spcBef>
              <a:spcAft>
                <a:spcPts val="0"/>
              </a:spcAft>
              <a:buClr>
                <a:schemeClr val="dk1"/>
              </a:buClr>
              <a:buSzPts val="1200"/>
              <a:buFont typeface="Noto Sans Symbols"/>
              <a:buChar char="❖"/>
            </a:pPr>
            <a:r>
              <a:rPr lang="es-ES" b="1"/>
              <a:t>Objetivo del ejercicio: </a:t>
            </a:r>
            <a:r>
              <a:rPr lang="es-ES" sz="1800" b="1">
                <a:latin typeface="Times New Roman"/>
                <a:ea typeface="Times New Roman"/>
                <a:cs typeface="Times New Roman"/>
                <a:sym typeface="Times New Roman"/>
              </a:rPr>
              <a:t>Utilizar fórmulas y funciones para calcular SUM, AVG, MEAN, MEDIAN, MIN y MAX.</a:t>
            </a:r>
            <a:endParaRPr b="1"/>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a:t>Siga las instrucciones indicadas. &lt;CLICK&gt;</a:t>
            </a:r>
            <a:endParaRPr/>
          </a:p>
          <a:p>
            <a:pPr marL="171450" lvl="0" indent="-95250" algn="l" rtl="0">
              <a:spcBef>
                <a:spcPts val="360"/>
              </a:spcBef>
              <a:spcAft>
                <a:spcPts val="0"/>
              </a:spcAft>
              <a:buClr>
                <a:schemeClr val="dk1"/>
              </a:buClr>
              <a:buSzPts val="1200"/>
              <a:buFont typeface="Noto Sans Symbols"/>
              <a:buNone/>
            </a:pPr>
            <a:endParaRPr b="1"/>
          </a:p>
          <a:p>
            <a:pPr marL="171450" lvl="0" indent="-171450" algn="l" rtl="0">
              <a:spcBef>
                <a:spcPts val="360"/>
              </a:spcBef>
              <a:spcAft>
                <a:spcPts val="0"/>
              </a:spcAft>
              <a:buClr>
                <a:schemeClr val="dk1"/>
              </a:buClr>
              <a:buSzPts val="1200"/>
              <a:buFont typeface="Noto Sans Symbols"/>
              <a:buChar char="▪"/>
            </a:pPr>
            <a:r>
              <a:rPr lang="es-ES" b="1" u="sng"/>
              <a:t>Pregunte a </a:t>
            </a:r>
            <a:r>
              <a:rPr lang="es-ES"/>
              <a:t>los participantes cuántas mujeres hay en el conjunto de datos de Oswego y pida voluntarios que compartan su respuesta.</a:t>
            </a:r>
            <a:endParaRPr/>
          </a:p>
          <a:p>
            <a:pPr marL="171450" lvl="0" indent="-95250" algn="l" rtl="0">
              <a:spcBef>
                <a:spcPts val="360"/>
              </a:spcBef>
              <a:spcAft>
                <a:spcPts val="0"/>
              </a:spcAft>
              <a:buClr>
                <a:schemeClr val="dk1"/>
              </a:buClr>
              <a:buSzPts val="1200"/>
              <a:buFont typeface="Noto Sans Symbols"/>
              <a:buNone/>
            </a:pPr>
            <a:endParaRPr/>
          </a:p>
          <a:p>
            <a:pPr marL="171450" lvl="0" indent="-171450" algn="l" rtl="0">
              <a:spcBef>
                <a:spcPts val="360"/>
              </a:spcBef>
              <a:spcAft>
                <a:spcPts val="0"/>
              </a:spcAft>
              <a:buClr>
                <a:schemeClr val="dk1"/>
              </a:buClr>
              <a:buSzPts val="1200"/>
              <a:buFont typeface="Noto Sans Symbols"/>
              <a:buChar char="▪"/>
            </a:pPr>
            <a:r>
              <a:rPr lang="es-ES" b="1" u="sng"/>
              <a:t>Reconocer </a:t>
            </a:r>
            <a:r>
              <a:rPr lang="es-ES"/>
              <a:t>respuesta(s). </a:t>
            </a:r>
            <a:r>
              <a:rPr lang="es-ES" b="1"/>
              <a:t>&lt;CLICK&gt; Responder:  </a:t>
            </a:r>
            <a:r>
              <a:rPr lang="es-ES" i="1"/>
              <a:t>44.</a:t>
            </a:r>
            <a:endParaRPr/>
          </a:p>
          <a:p>
            <a:pPr marL="0" lvl="0" indent="0" algn="l" rtl="0">
              <a:spcBef>
                <a:spcPts val="360"/>
              </a:spcBef>
              <a:spcAft>
                <a:spcPts val="0"/>
              </a:spcAft>
              <a:buNone/>
            </a:pPr>
            <a:endParaRPr/>
          </a:p>
        </p:txBody>
      </p:sp>
      <p:sp>
        <p:nvSpPr>
          <p:cNvPr id="855" name="Google Shape;855;p5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2"/>
        <p:cNvGrpSpPr/>
        <p:nvPr/>
      </p:nvGrpSpPr>
      <p:grpSpPr>
        <a:xfrm>
          <a:off x="0" y="0"/>
          <a:ext cx="0" cy="0"/>
          <a:chOff x="0" y="0"/>
          <a:chExt cx="0" cy="0"/>
        </a:xfrm>
      </p:grpSpPr>
      <p:sp>
        <p:nvSpPr>
          <p:cNvPr id="863" name="Google Shape;863;p5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64" name="Google Shape;864;p5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sz="1200">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a:latin typeface="Arial"/>
                <a:ea typeface="Arial"/>
                <a:cs typeface="Arial"/>
                <a:sym typeface="Arial"/>
              </a:rPr>
              <a:t>Objetivo del ejercicio: Trabajar individualmente o en parejas para practicar el uso de las funciones CONTAR.SI (CONJUNTO).</a:t>
            </a:r>
            <a:endParaRPr sz="1200" b="1">
              <a:latin typeface="Arial"/>
              <a:ea typeface="Arial"/>
              <a:cs typeface="Arial"/>
              <a:sym typeface="Arial"/>
            </a:endParaRPr>
          </a:p>
          <a:p>
            <a:pPr marL="0" lvl="0" indent="0" algn="l" rtl="0">
              <a:spcBef>
                <a:spcPts val="360"/>
              </a:spcBef>
              <a:spcAft>
                <a:spcPts val="0"/>
              </a:spcAft>
              <a:buNone/>
            </a:pPr>
            <a:endParaRPr sz="1200" b="1">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a:latin typeface="Arial"/>
                <a:ea typeface="Arial"/>
                <a:cs typeface="Arial"/>
                <a:sym typeface="Arial"/>
              </a:rPr>
              <a:t>Siga las instrucciones indicadas. &lt;CLICK&gt;</a:t>
            </a:r>
            <a:endParaRPr/>
          </a:p>
          <a:p>
            <a:pPr marL="171450" lvl="0" indent="-95250" algn="l" rtl="0">
              <a:spcBef>
                <a:spcPts val="360"/>
              </a:spcBef>
              <a:spcAft>
                <a:spcPts val="0"/>
              </a:spcAft>
              <a:buClr>
                <a:schemeClr val="dk1"/>
              </a:buClr>
              <a:buSzPts val="1200"/>
              <a:buFont typeface="Noto Sans Symbols"/>
              <a:buNone/>
            </a:pPr>
            <a:endParaRPr sz="1200" b="1">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Pregunte a </a:t>
            </a:r>
            <a:r>
              <a:rPr lang="es-ES" sz="1200">
                <a:latin typeface="Arial"/>
                <a:ea typeface="Arial"/>
                <a:cs typeface="Arial"/>
                <a:sym typeface="Arial"/>
              </a:rPr>
              <a:t>los participantes cuántos hombres han bebido agua y pida voluntarios que compartan su respuesta. </a:t>
            </a:r>
            <a:endParaRPr/>
          </a:p>
          <a:p>
            <a:pPr marL="171450" lvl="0" indent="-95250" algn="l" rtl="0">
              <a:spcBef>
                <a:spcPts val="360"/>
              </a:spcBef>
              <a:spcAft>
                <a:spcPts val="0"/>
              </a:spcAft>
              <a:buClr>
                <a:schemeClr val="dk1"/>
              </a:buClr>
              <a:buSzPts val="1200"/>
              <a:buFont typeface="Noto Sans Symbols"/>
              <a:buNone/>
            </a:pPr>
            <a:endParaRPr sz="1200" b="1">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Confirmar </a:t>
            </a:r>
            <a:r>
              <a:rPr lang="es-ES" sz="1200" b="0">
                <a:latin typeface="Arial"/>
                <a:ea typeface="Arial"/>
                <a:cs typeface="Arial"/>
                <a:sym typeface="Arial"/>
              </a:rPr>
              <a:t>respuesta(s). </a:t>
            </a:r>
            <a:r>
              <a:rPr lang="es-ES" sz="1200" b="1">
                <a:latin typeface="Arial"/>
                <a:ea typeface="Arial"/>
                <a:cs typeface="Arial"/>
                <a:sym typeface="Arial"/>
              </a:rPr>
              <a:t>&lt;CLICK&gt; Respuesta: </a:t>
            </a:r>
            <a:r>
              <a:rPr lang="es-ES" sz="1200" i="1">
                <a:latin typeface="Arial"/>
                <a:ea typeface="Arial"/>
                <a:cs typeface="Arial"/>
                <a:sym typeface="Arial"/>
              </a:rPr>
              <a:t>12.</a:t>
            </a:r>
            <a:endParaRPr/>
          </a:p>
        </p:txBody>
      </p:sp>
      <p:sp>
        <p:nvSpPr>
          <p:cNvPr id="865" name="Google Shape;865;p56: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2"/>
        <p:cNvGrpSpPr/>
        <p:nvPr/>
      </p:nvGrpSpPr>
      <p:grpSpPr>
        <a:xfrm>
          <a:off x="0" y="0"/>
          <a:ext cx="0" cy="0"/>
          <a:chOff x="0" y="0"/>
          <a:chExt cx="0" cy="0"/>
        </a:xfrm>
      </p:grpSpPr>
      <p:sp>
        <p:nvSpPr>
          <p:cNvPr id="873" name="Google Shape;873;p5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74" name="Google Shape;874;p5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Dar formato a valores, celdas, fechas y números es esencial para garantizar la calidad de los datos. </a:t>
            </a:r>
            <a:endParaRPr b="0"/>
          </a:p>
          <a:p>
            <a:pPr marL="171450" lvl="0" indent="-95250" algn="l" rtl="0">
              <a:spcBef>
                <a:spcPts val="360"/>
              </a:spcBef>
              <a:spcAft>
                <a:spcPts val="0"/>
              </a:spcAft>
              <a:buClr>
                <a:schemeClr val="dk1"/>
              </a:buClr>
              <a:buSzPts val="1200"/>
              <a:buFont typeface="Noto Sans Symbols"/>
              <a:buNone/>
            </a:pPr>
            <a:endParaRPr b="0"/>
          </a:p>
          <a:p>
            <a:pPr marL="171450" lvl="0" indent="-171450" algn="l" rtl="0">
              <a:spcBef>
                <a:spcPts val="360"/>
              </a:spcBef>
              <a:spcAft>
                <a:spcPts val="0"/>
              </a:spcAft>
              <a:buClr>
                <a:schemeClr val="dk1"/>
              </a:buClr>
              <a:buSzPts val="1200"/>
              <a:buFont typeface="Noto Sans Symbols"/>
              <a:buChar char="▪"/>
            </a:pPr>
            <a:r>
              <a:rPr lang="es-ES" b="1" u="sng"/>
              <a:t>Pregunte: </a:t>
            </a:r>
            <a:r>
              <a:rPr lang="es-ES"/>
              <a:t>¿Por qué es tan importante el formato?</a:t>
            </a:r>
            <a:endParaRPr/>
          </a:p>
          <a:p>
            <a:pPr marL="171450" lvl="0" indent="-95250" algn="l" rtl="0">
              <a:spcBef>
                <a:spcPts val="360"/>
              </a:spcBef>
              <a:spcAft>
                <a:spcPts val="0"/>
              </a:spcAft>
              <a:buClr>
                <a:schemeClr val="dk1"/>
              </a:buClr>
              <a:buSzPts val="1200"/>
              <a:buFont typeface="Noto Sans Symbols"/>
              <a:buNone/>
            </a:pPr>
            <a:endParaRPr/>
          </a:p>
          <a:p>
            <a:pPr marL="171450" lvl="0" indent="-171450" algn="l" rtl="0">
              <a:spcBef>
                <a:spcPts val="360"/>
              </a:spcBef>
              <a:spcAft>
                <a:spcPts val="0"/>
              </a:spcAft>
              <a:buClr>
                <a:schemeClr val="dk1"/>
              </a:buClr>
              <a:buSzPts val="1200"/>
              <a:buFont typeface="Noto Sans Symbols"/>
              <a:buChar char="▪"/>
            </a:pPr>
            <a:r>
              <a:rPr lang="es-ES" b="1" u="sng"/>
              <a:t>Acuse recibo de la</a:t>
            </a:r>
            <a:r>
              <a:rPr lang="es-ES"/>
              <a:t>(s) respuesta(s).  </a:t>
            </a:r>
            <a:r>
              <a:rPr lang="es-ES" b="1"/>
              <a:t>Respuesta: </a:t>
            </a:r>
            <a:r>
              <a:rPr lang="es-ES" sz="1200" i="1">
                <a:latin typeface="Arial"/>
                <a:ea typeface="Arial"/>
                <a:cs typeface="Arial"/>
                <a:sym typeface="Arial"/>
              </a:rPr>
              <a:t>El formato de celda muestra los valores de forma que transmitan significado al usuario: número estándar, fecha, texto, etc. </a:t>
            </a:r>
            <a:r>
              <a:rPr lang="es-ES" b="1"/>
              <a:t>&lt;CLICK&gt;</a:t>
            </a:r>
            <a:endParaRPr/>
          </a:p>
          <a:p>
            <a:pPr marL="0" lvl="0" indent="0" algn="l" rtl="0">
              <a:spcBef>
                <a:spcPts val="360"/>
              </a:spcBef>
              <a:spcAft>
                <a:spcPts val="0"/>
              </a:spcAft>
              <a:buNone/>
            </a:pPr>
            <a:endParaRPr b="0"/>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b="0"/>
              <a:t>Si sus valores no están formateados correctamente:</a:t>
            </a:r>
            <a:endParaRPr/>
          </a:p>
          <a:p>
            <a:pPr marL="628650" lvl="1" indent="-171450" algn="l" rtl="0">
              <a:spcBef>
                <a:spcPts val="360"/>
              </a:spcBef>
              <a:spcAft>
                <a:spcPts val="0"/>
              </a:spcAft>
              <a:buClr>
                <a:schemeClr val="dk1"/>
              </a:buClr>
              <a:buSzPts val="1200"/>
              <a:buFont typeface="Courier New"/>
              <a:buChar char="o"/>
            </a:pPr>
            <a:r>
              <a:rPr lang="es-ES" b="0"/>
              <a:t>La hoja de cálculo puede ser difícil de leer</a:t>
            </a:r>
            <a:endParaRPr/>
          </a:p>
          <a:p>
            <a:pPr marL="628650" lvl="1" indent="-171450" algn="l" rtl="0">
              <a:spcBef>
                <a:spcPts val="360"/>
              </a:spcBef>
              <a:spcAft>
                <a:spcPts val="0"/>
              </a:spcAft>
              <a:buClr>
                <a:schemeClr val="dk1"/>
              </a:buClr>
              <a:buSzPts val="1200"/>
              <a:buFont typeface="Courier New"/>
              <a:buChar char="o"/>
            </a:pPr>
            <a:r>
              <a:rPr lang="es-ES" b="0"/>
              <a:t>Los cálculos pueden no ser válidos</a:t>
            </a:r>
            <a:endParaRPr/>
          </a:p>
          <a:p>
            <a:pPr marL="628650" lvl="1" indent="-171450" algn="l" rtl="0">
              <a:spcBef>
                <a:spcPts val="360"/>
              </a:spcBef>
              <a:spcAft>
                <a:spcPts val="0"/>
              </a:spcAft>
              <a:buClr>
                <a:schemeClr val="dk1"/>
              </a:buClr>
              <a:buSzPts val="1200"/>
              <a:buFont typeface="Courier New"/>
              <a:buChar char="o"/>
            </a:pPr>
            <a:r>
              <a:rPr lang="es-ES" b="0"/>
              <a:t>Puede recibir un mensaje de error</a:t>
            </a:r>
            <a:endParaRPr/>
          </a:p>
          <a:p>
            <a:pPr marL="628650" lvl="1" indent="-171450" algn="l" rtl="0">
              <a:spcBef>
                <a:spcPts val="360"/>
              </a:spcBef>
              <a:spcAft>
                <a:spcPts val="0"/>
              </a:spcAft>
              <a:buClr>
                <a:schemeClr val="dk1"/>
              </a:buClr>
              <a:buSzPts val="1200"/>
              <a:buFont typeface="Courier New"/>
              <a:buChar char="o"/>
            </a:pPr>
            <a:r>
              <a:rPr lang="es-ES" b="0"/>
              <a:t>El análisis adecuado de los datos puede resultar difícil</a:t>
            </a:r>
            <a:endParaRPr/>
          </a:p>
          <a:p>
            <a:pPr marL="0" lvl="0" indent="0" algn="l" rtl="0">
              <a:spcBef>
                <a:spcPts val="360"/>
              </a:spcBef>
              <a:spcAft>
                <a:spcPts val="0"/>
              </a:spcAft>
              <a:buNone/>
            </a:pPr>
            <a:endParaRPr b="0"/>
          </a:p>
        </p:txBody>
      </p:sp>
      <p:sp>
        <p:nvSpPr>
          <p:cNvPr id="875" name="Google Shape;875;p5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9"/>
        <p:cNvGrpSpPr/>
        <p:nvPr/>
      </p:nvGrpSpPr>
      <p:grpSpPr>
        <a:xfrm>
          <a:off x="0" y="0"/>
          <a:ext cx="0" cy="0"/>
          <a:chOff x="0" y="0"/>
          <a:chExt cx="0" cy="0"/>
        </a:xfrm>
      </p:grpSpPr>
      <p:sp>
        <p:nvSpPr>
          <p:cNvPr id="880" name="Google Shape;880;p5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81" name="Google Shape;881;p5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Para dar formato a las celdas:</a:t>
            </a:r>
            <a:endParaRPr/>
          </a:p>
          <a:p>
            <a:pPr marL="628650" lvl="1" indent="-171450" algn="l" rtl="0">
              <a:spcBef>
                <a:spcPts val="360"/>
              </a:spcBef>
              <a:spcAft>
                <a:spcPts val="0"/>
              </a:spcAft>
              <a:buClr>
                <a:schemeClr val="dk1"/>
              </a:buClr>
              <a:buSzPts val="1200"/>
              <a:buFont typeface="Courier New"/>
              <a:buChar char="o"/>
            </a:pPr>
            <a:r>
              <a:rPr lang="es-ES"/>
              <a:t>Vaya a la hoja de cálculo de marzo_2024.</a:t>
            </a:r>
            <a:endParaRPr/>
          </a:p>
          <a:p>
            <a:pPr marL="628650" lvl="1" indent="-171450" algn="l" rtl="0">
              <a:spcBef>
                <a:spcPts val="360"/>
              </a:spcBef>
              <a:spcAft>
                <a:spcPts val="0"/>
              </a:spcAft>
              <a:buClr>
                <a:schemeClr val="dk1"/>
              </a:buClr>
              <a:buSzPts val="1200"/>
              <a:buFont typeface="Courier New"/>
              <a:buChar char="o"/>
            </a:pPr>
            <a:r>
              <a:rPr lang="es-ES"/>
              <a:t>Haga clic con el botón izquierdo del ratón en el encabezado de la columna A para seleccionar dicha columna (</a:t>
            </a:r>
            <a:r>
              <a:rPr lang="es-ES" i="1"/>
              <a:t>véase la imagen de la derecha, cuadro rojo superior</a:t>
            </a:r>
            <a:r>
              <a:rPr lang="es-ES"/>
              <a:t>)</a:t>
            </a:r>
            <a:endParaRPr/>
          </a:p>
          <a:p>
            <a:pPr marL="628650" lvl="1" indent="-171450" algn="l" rtl="0">
              <a:spcBef>
                <a:spcPts val="360"/>
              </a:spcBef>
              <a:spcAft>
                <a:spcPts val="0"/>
              </a:spcAft>
              <a:buClr>
                <a:schemeClr val="dk1"/>
              </a:buClr>
              <a:buSzPts val="1200"/>
              <a:buFont typeface="Courier New"/>
              <a:buChar char="o"/>
            </a:pPr>
            <a:r>
              <a:rPr lang="es-ES"/>
              <a:t>Haga clic con el botón derecho del ratón y seleccione Formato de celdas (</a:t>
            </a:r>
            <a:r>
              <a:rPr lang="es-ES" b="0" i="1"/>
              <a:t>véase la imagen de la derecha, cuadro rojo inferior</a:t>
            </a:r>
            <a:r>
              <a:rPr lang="es-ES"/>
              <a:t>)</a:t>
            </a:r>
            <a:endParaRPr/>
          </a:p>
          <a:p>
            <a:pPr marL="0" lvl="0" indent="0" algn="l" rtl="0">
              <a:spcBef>
                <a:spcPts val="360"/>
              </a:spcBef>
              <a:spcAft>
                <a:spcPts val="0"/>
              </a:spcAft>
              <a:buNone/>
            </a:pPr>
            <a:endParaRPr/>
          </a:p>
          <a:p>
            <a:pPr marL="0" lvl="0" indent="0" algn="l" rtl="0">
              <a:spcBef>
                <a:spcPts val="360"/>
              </a:spcBef>
              <a:spcAft>
                <a:spcPts val="0"/>
              </a:spcAft>
              <a:buNone/>
            </a:pPr>
            <a:endParaRPr/>
          </a:p>
          <a:p>
            <a:pPr marL="0" lvl="0" indent="0" algn="l" rtl="0">
              <a:spcBef>
                <a:spcPts val="360"/>
              </a:spcBef>
              <a:spcAft>
                <a:spcPts val="0"/>
              </a:spcAft>
              <a:buNone/>
            </a:pPr>
            <a:endParaRPr/>
          </a:p>
        </p:txBody>
      </p:sp>
      <p:sp>
        <p:nvSpPr>
          <p:cNvPr id="882" name="Google Shape;882;p58: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0"/>
        <p:cNvGrpSpPr/>
        <p:nvPr/>
      </p:nvGrpSpPr>
      <p:grpSpPr>
        <a:xfrm>
          <a:off x="0" y="0"/>
          <a:ext cx="0" cy="0"/>
          <a:chOff x="0" y="0"/>
          <a:chExt cx="0" cy="0"/>
        </a:xfrm>
      </p:grpSpPr>
      <p:sp>
        <p:nvSpPr>
          <p:cNvPr id="891" name="Google Shape;891;p5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92" name="Google Shape;892;p5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marR="0" lvl="0" indent="0" algn="l" rtl="0">
              <a:lnSpc>
                <a:spcPct val="100000"/>
              </a:lnSpc>
              <a:spcBef>
                <a:spcPts val="360"/>
              </a:spcBef>
              <a:spcAft>
                <a:spcPts val="0"/>
              </a:spcAft>
              <a:buClr>
                <a:schemeClr val="dk1"/>
              </a:buClr>
              <a:buSzPts val="1200"/>
              <a:buFont typeface="Arial"/>
              <a:buNone/>
            </a:pPr>
            <a:endParaRPr sz="1200" i="1">
              <a:latin typeface="Arial"/>
              <a:ea typeface="Arial"/>
              <a:cs typeface="Arial"/>
              <a:sym typeface="Arial"/>
            </a:endParaRPr>
          </a:p>
          <a:p>
            <a:pPr marL="171450" marR="0" lvl="0" indent="-171450" algn="l" rtl="0">
              <a:lnSpc>
                <a:spcPct val="100000"/>
              </a:lnSpc>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sz="1200" i="1">
                <a:latin typeface="Arial"/>
                <a:ea typeface="Arial"/>
                <a:cs typeface="Arial"/>
                <a:sym typeface="Arial"/>
              </a:rPr>
              <a:t>El </a:t>
            </a:r>
            <a:r>
              <a:rPr lang="es-ES" sz="1200">
                <a:latin typeface="Arial"/>
                <a:ea typeface="Arial"/>
                <a:cs typeface="Arial"/>
                <a:sym typeface="Arial"/>
              </a:rPr>
              <a:t>cuadro de diálogo </a:t>
            </a:r>
            <a:r>
              <a:rPr lang="es-ES" sz="1200" b="1" i="1">
                <a:latin typeface="Arial"/>
                <a:ea typeface="Arial"/>
                <a:cs typeface="Arial"/>
                <a:sym typeface="Arial"/>
              </a:rPr>
              <a:t>Formato de celdas </a:t>
            </a:r>
            <a:r>
              <a:rPr lang="es-ES" sz="1200">
                <a:latin typeface="Arial"/>
                <a:ea typeface="Arial"/>
                <a:cs typeface="Arial"/>
                <a:sym typeface="Arial"/>
              </a:rPr>
              <a:t>muestra las opciones de formato en pestañas: Número, Alineación, Fuente, etc. </a:t>
            </a:r>
            <a:r>
              <a:rPr lang="es-ES" sz="1200" i="1">
                <a:latin typeface="Arial"/>
                <a:ea typeface="Arial"/>
                <a:cs typeface="Arial"/>
                <a:sym typeface="Arial"/>
              </a:rPr>
              <a:t>(ver imagen de abajo).  </a:t>
            </a:r>
            <a:r>
              <a:rPr lang="es-ES" sz="1200" i="0">
                <a:latin typeface="Arial"/>
                <a:ea typeface="Arial"/>
                <a:cs typeface="Arial"/>
                <a:sym typeface="Arial"/>
              </a:rPr>
              <a:t>Debe seleccionar la pestaña Fecha para dar formato a los valores de la columna A.</a:t>
            </a:r>
            <a:endParaRPr/>
          </a:p>
          <a:p>
            <a:pPr marL="0" marR="0" lvl="0" indent="0" algn="l" rtl="0">
              <a:lnSpc>
                <a:spcPct val="100000"/>
              </a:lnSpc>
              <a:spcBef>
                <a:spcPts val="360"/>
              </a:spcBef>
              <a:spcAft>
                <a:spcPts val="0"/>
              </a:spcAft>
              <a:buClr>
                <a:schemeClr val="dk1"/>
              </a:buClr>
              <a:buSzPts val="1200"/>
              <a:buFont typeface="Arial"/>
              <a:buNone/>
            </a:pPr>
            <a:endParaRPr sz="1200">
              <a:latin typeface="Times New Roman"/>
              <a:ea typeface="Times New Roman"/>
              <a:cs typeface="Times New Roman"/>
              <a:sym typeface="Times New Roman"/>
            </a:endParaRPr>
          </a:p>
          <a:p>
            <a:pPr marL="0" lvl="0" indent="0" algn="l" rtl="0">
              <a:spcBef>
                <a:spcPts val="360"/>
              </a:spcBef>
              <a:spcAft>
                <a:spcPts val="0"/>
              </a:spcAft>
              <a:buNone/>
            </a:pPr>
            <a:endParaRPr/>
          </a:p>
        </p:txBody>
      </p:sp>
      <p:sp>
        <p:nvSpPr>
          <p:cNvPr id="893" name="Google Shape;893;p5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34" name="Google Shape;334;p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marR="0" lvl="0" indent="0" algn="l" rtl="0">
              <a:lnSpc>
                <a:spcPct val="115000"/>
              </a:lnSpc>
              <a:spcBef>
                <a:spcPts val="600"/>
              </a:spcBef>
              <a:spcAft>
                <a:spcPts val="0"/>
              </a:spcAft>
              <a:buNone/>
            </a:pPr>
            <a:endParaRPr sz="1200" b="1">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ES" sz="1200" b="1" u="sng">
                <a:latin typeface="Arial"/>
                <a:ea typeface="Arial"/>
                <a:cs typeface="Arial"/>
                <a:sym typeface="Arial"/>
              </a:rPr>
              <a:t>Pregunte:</a:t>
            </a:r>
            <a:r>
              <a:rPr lang="es-ES" sz="1200">
                <a:latin typeface="Times New Roman"/>
                <a:ea typeface="Times New Roman"/>
                <a:cs typeface="Times New Roman"/>
                <a:sym typeface="Times New Roman"/>
              </a:rPr>
              <a:t>  ¿Quién ha utilizado Excel antes? ¿Para qué? </a:t>
            </a:r>
            <a:r>
              <a:rPr lang="es-ES" sz="1200">
                <a:latin typeface="Arial"/>
                <a:ea typeface="Arial"/>
                <a:cs typeface="Arial"/>
                <a:sym typeface="Arial"/>
              </a:rPr>
              <a:t> ¿Cómo puede ayudarle el uso de Excel en su trabajo?</a:t>
            </a:r>
            <a:endParaRPr/>
          </a:p>
          <a:p>
            <a:pPr marL="171450" marR="0" lvl="0" indent="-95250" algn="l" rtl="0">
              <a:lnSpc>
                <a:spcPct val="115000"/>
              </a:lnSpc>
              <a:spcBef>
                <a:spcPts val="600"/>
              </a:spcBef>
              <a:spcAft>
                <a:spcPts val="0"/>
              </a:spcAft>
              <a:buClr>
                <a:schemeClr val="dk1"/>
              </a:buClr>
              <a:buSzPts val="1200"/>
              <a:buFont typeface="Noto Sans Symbols"/>
              <a:buNone/>
            </a:pPr>
            <a:endParaRPr sz="120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ES" sz="1200" b="1" u="sng">
                <a:latin typeface="Arial"/>
                <a:ea typeface="Arial"/>
                <a:cs typeface="Arial"/>
                <a:sym typeface="Arial"/>
              </a:rPr>
              <a:t>Acuse recibo </a:t>
            </a:r>
            <a:r>
              <a:rPr lang="es-ES" sz="1200" b="0" u="none">
                <a:latin typeface="Arial"/>
                <a:ea typeface="Arial"/>
                <a:cs typeface="Arial"/>
                <a:sym typeface="Arial"/>
              </a:rPr>
              <a:t>de la</a:t>
            </a:r>
            <a:r>
              <a:rPr lang="es-ES" sz="1200">
                <a:latin typeface="Arial"/>
                <a:ea typeface="Arial"/>
                <a:cs typeface="Arial"/>
                <a:sym typeface="Arial"/>
              </a:rPr>
              <a:t>(s) respuesta(s).  </a:t>
            </a:r>
            <a:endParaRPr/>
          </a:p>
          <a:p>
            <a:pPr marL="0" marR="0" lvl="0" indent="0" algn="l" rtl="0">
              <a:lnSpc>
                <a:spcPct val="115000"/>
              </a:lnSpc>
              <a:spcBef>
                <a:spcPts val="600"/>
              </a:spcBef>
              <a:spcAft>
                <a:spcPts val="0"/>
              </a:spcAft>
              <a:buClr>
                <a:schemeClr val="dk1"/>
              </a:buClr>
              <a:buSzPts val="1200"/>
              <a:buFont typeface="Noto Sans Symbols"/>
              <a:buNone/>
            </a:pPr>
            <a:r>
              <a:rPr lang="es-ES" sz="1200" b="1">
                <a:latin typeface="Arial"/>
                <a:ea typeface="Arial"/>
                <a:cs typeface="Arial"/>
                <a:sym typeface="Arial"/>
              </a:rPr>
              <a:t>            Respuestas:</a:t>
            </a:r>
            <a:endParaRPr sz="1200">
              <a:latin typeface="Arial"/>
              <a:ea typeface="Arial"/>
              <a:cs typeface="Arial"/>
              <a:sym typeface="Arial"/>
            </a:endParaRPr>
          </a:p>
          <a:p>
            <a:pPr marL="742950" marR="0" lvl="1" indent="-285750" algn="l" rtl="0">
              <a:lnSpc>
                <a:spcPct val="115000"/>
              </a:lnSpc>
              <a:spcBef>
                <a:spcPts val="600"/>
              </a:spcBef>
              <a:spcAft>
                <a:spcPts val="0"/>
              </a:spcAft>
              <a:buClr>
                <a:schemeClr val="dk1"/>
              </a:buClr>
              <a:buSzPts val="1200"/>
              <a:buFont typeface="Courier New"/>
              <a:buChar char="o"/>
            </a:pPr>
            <a:r>
              <a:rPr lang="es-ES" sz="1200" i="1">
                <a:latin typeface="Arial"/>
                <a:ea typeface="Arial"/>
                <a:cs typeface="Arial"/>
                <a:sym typeface="Arial"/>
              </a:rPr>
              <a:t>Recopilación de datos</a:t>
            </a:r>
            <a:endParaRPr/>
          </a:p>
          <a:p>
            <a:pPr marL="742950" marR="0" lvl="1" indent="-285750" algn="l" rtl="0">
              <a:lnSpc>
                <a:spcPct val="115000"/>
              </a:lnSpc>
              <a:spcBef>
                <a:spcPts val="0"/>
              </a:spcBef>
              <a:spcAft>
                <a:spcPts val="0"/>
              </a:spcAft>
              <a:buClr>
                <a:schemeClr val="dk1"/>
              </a:buClr>
              <a:buSzPts val="1200"/>
              <a:buFont typeface="Courier New"/>
              <a:buChar char="o"/>
            </a:pPr>
            <a:r>
              <a:rPr lang="es-ES" sz="1200" i="1">
                <a:latin typeface="Arial"/>
                <a:ea typeface="Arial"/>
                <a:cs typeface="Arial"/>
                <a:sym typeface="Arial"/>
              </a:rPr>
              <a:t>Análisis de datos</a:t>
            </a:r>
            <a:endParaRPr/>
          </a:p>
          <a:p>
            <a:pPr marL="742950" marR="0" lvl="1" indent="-285750" algn="l" rtl="0">
              <a:lnSpc>
                <a:spcPct val="115000"/>
              </a:lnSpc>
              <a:spcBef>
                <a:spcPts val="0"/>
              </a:spcBef>
              <a:spcAft>
                <a:spcPts val="0"/>
              </a:spcAft>
              <a:buClr>
                <a:schemeClr val="dk1"/>
              </a:buClr>
              <a:buSzPts val="1200"/>
              <a:buFont typeface="Courier New"/>
              <a:buChar char="o"/>
            </a:pPr>
            <a:r>
              <a:rPr lang="es-ES" sz="1200" i="1">
                <a:latin typeface="Arial"/>
                <a:ea typeface="Arial"/>
                <a:cs typeface="Arial"/>
                <a:sym typeface="Arial"/>
              </a:rPr>
              <a:t>Interpretación de datos</a:t>
            </a:r>
            <a:endParaRPr/>
          </a:p>
          <a:p>
            <a:pPr marL="742950" marR="0" lvl="1" indent="-285750" algn="l" rtl="0">
              <a:lnSpc>
                <a:spcPct val="115000"/>
              </a:lnSpc>
              <a:spcBef>
                <a:spcPts val="0"/>
              </a:spcBef>
              <a:spcAft>
                <a:spcPts val="0"/>
              </a:spcAft>
              <a:buClr>
                <a:schemeClr val="dk1"/>
              </a:buClr>
              <a:buSzPts val="1200"/>
              <a:buFont typeface="Courier New"/>
              <a:buChar char="o"/>
            </a:pPr>
            <a:r>
              <a:rPr lang="es-ES" sz="1200" i="1">
                <a:latin typeface="Arial"/>
                <a:ea typeface="Arial"/>
                <a:cs typeface="Arial"/>
                <a:sym typeface="Arial"/>
              </a:rPr>
              <a:t>Presentación de datos</a:t>
            </a:r>
            <a:endParaRPr/>
          </a:p>
          <a:p>
            <a:pPr marL="742950" marR="0" lvl="1" indent="-285750" algn="l" rtl="0">
              <a:lnSpc>
                <a:spcPct val="115000"/>
              </a:lnSpc>
              <a:spcBef>
                <a:spcPts val="0"/>
              </a:spcBef>
              <a:spcAft>
                <a:spcPts val="0"/>
              </a:spcAft>
              <a:buClr>
                <a:schemeClr val="dk1"/>
              </a:buClr>
              <a:buSzPts val="1200"/>
              <a:buFont typeface="Courier New"/>
              <a:buChar char="o"/>
            </a:pPr>
            <a:r>
              <a:rPr lang="es-ES" sz="1200" i="1">
                <a:latin typeface="Arial"/>
                <a:ea typeface="Arial"/>
                <a:cs typeface="Arial"/>
                <a:sym typeface="Arial"/>
              </a:rPr>
              <a:t>Compartir datos (correo electrónico, impresión, etc.)</a:t>
            </a:r>
            <a:endParaRPr/>
          </a:p>
          <a:p>
            <a:pPr marL="742950" marR="0" lvl="1" indent="-285750" algn="l" rtl="0">
              <a:lnSpc>
                <a:spcPct val="115000"/>
              </a:lnSpc>
              <a:spcBef>
                <a:spcPts val="0"/>
              </a:spcBef>
              <a:spcAft>
                <a:spcPts val="0"/>
              </a:spcAft>
              <a:buClr>
                <a:schemeClr val="dk1"/>
              </a:buClr>
              <a:buSzPts val="1200"/>
              <a:buFont typeface="Courier New"/>
              <a:buChar char="o"/>
            </a:pPr>
            <a:r>
              <a:rPr lang="es-ES" sz="1200" i="1">
                <a:latin typeface="Arial"/>
                <a:ea typeface="Arial"/>
                <a:cs typeface="Arial"/>
                <a:sym typeface="Arial"/>
              </a:rPr>
              <a:t>Gestión de grandes cantidades de datos</a:t>
            </a:r>
            <a:endParaRPr/>
          </a:p>
          <a:p>
            <a:pPr marL="742950" marR="0" lvl="1" indent="-285750" algn="l" rtl="0">
              <a:lnSpc>
                <a:spcPct val="115000"/>
              </a:lnSpc>
              <a:spcBef>
                <a:spcPts val="0"/>
              </a:spcBef>
              <a:spcAft>
                <a:spcPts val="0"/>
              </a:spcAft>
              <a:buClr>
                <a:schemeClr val="dk1"/>
              </a:buClr>
              <a:buSzPts val="1200"/>
              <a:buFont typeface="Courier New"/>
              <a:buChar char="o"/>
            </a:pPr>
            <a:r>
              <a:rPr lang="es-ES" sz="1200" i="1">
                <a:latin typeface="Arial"/>
                <a:ea typeface="Arial"/>
                <a:cs typeface="Arial"/>
                <a:sym typeface="Arial"/>
              </a:rPr>
              <a:t>Mejorar la precisión</a:t>
            </a:r>
            <a:endParaRPr/>
          </a:p>
          <a:p>
            <a:pPr marL="742950" marR="0" lvl="1" indent="-285750" algn="l" rtl="0">
              <a:lnSpc>
                <a:spcPct val="115000"/>
              </a:lnSpc>
              <a:spcBef>
                <a:spcPts val="0"/>
              </a:spcBef>
              <a:spcAft>
                <a:spcPts val="0"/>
              </a:spcAft>
              <a:buClr>
                <a:schemeClr val="dk1"/>
              </a:buClr>
              <a:buSzPts val="1200"/>
              <a:buFont typeface="Courier New"/>
              <a:buChar char="o"/>
            </a:pPr>
            <a:r>
              <a:rPr lang="es-ES" sz="1200" i="1">
                <a:latin typeface="Arial"/>
                <a:ea typeface="Arial"/>
                <a:cs typeface="Arial"/>
                <a:sym typeface="Arial"/>
              </a:rPr>
              <a:t>Ahorrar tiempo</a:t>
            </a:r>
            <a:endParaRPr/>
          </a:p>
          <a:p>
            <a:pPr marL="742950" marR="0" lvl="1" indent="-285750" algn="l" rtl="0">
              <a:lnSpc>
                <a:spcPct val="115000"/>
              </a:lnSpc>
              <a:spcBef>
                <a:spcPts val="1200"/>
              </a:spcBef>
              <a:spcAft>
                <a:spcPts val="0"/>
              </a:spcAft>
              <a:buClr>
                <a:schemeClr val="dk1"/>
              </a:buClr>
              <a:buSzPts val="1200"/>
              <a:buFont typeface="Courier New"/>
              <a:buChar char="o"/>
            </a:pPr>
            <a:r>
              <a:rPr lang="es-ES" sz="1200" i="1">
                <a:latin typeface="Arial"/>
                <a:ea typeface="Arial"/>
                <a:cs typeface="Arial"/>
                <a:sym typeface="Arial"/>
              </a:rPr>
              <a:t>Ahorrar espacio y almacenamiento</a:t>
            </a:r>
            <a:endParaRPr i="1">
              <a:latin typeface="Arial"/>
              <a:ea typeface="Arial"/>
              <a:cs typeface="Arial"/>
              <a:sym typeface="Arial"/>
            </a:endParaRPr>
          </a:p>
        </p:txBody>
      </p:sp>
      <p:sp>
        <p:nvSpPr>
          <p:cNvPr id="335" name="Google Shape;335;p6: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8"/>
        <p:cNvGrpSpPr/>
        <p:nvPr/>
      </p:nvGrpSpPr>
      <p:grpSpPr>
        <a:xfrm>
          <a:off x="0" y="0"/>
          <a:ext cx="0" cy="0"/>
          <a:chOff x="0" y="0"/>
          <a:chExt cx="0" cy="0"/>
        </a:xfrm>
      </p:grpSpPr>
      <p:sp>
        <p:nvSpPr>
          <p:cNvPr id="899" name="Google Shape;899;p6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00" name="Google Shape;900;p6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a:t>
            </a:r>
            <a:r>
              <a:rPr lang="es-ES"/>
              <a:t>: Dar formato a las fechas es una función fácil pero importante. Vamos a dar formato a las fechas de la columna A. </a:t>
            </a:r>
            <a:endParaRPr/>
          </a:p>
          <a:p>
            <a:pPr marL="685800" lvl="1" indent="-228600" algn="l" rtl="0">
              <a:spcBef>
                <a:spcPts val="360"/>
              </a:spcBef>
              <a:spcAft>
                <a:spcPts val="0"/>
              </a:spcAft>
              <a:buClr>
                <a:schemeClr val="dk1"/>
              </a:buClr>
              <a:buSzPts val="1200"/>
              <a:buFont typeface="Calibri"/>
              <a:buAutoNum type="arabicPeriod"/>
            </a:pPr>
            <a:r>
              <a:rPr lang="es-ES"/>
              <a:t>Después de seleccionar Fecha, en Tipo: seleccione 14/03/12, que representa </a:t>
            </a:r>
            <a:r>
              <a:rPr lang="es-ES" err="1"/>
              <a:t>dd</a:t>
            </a:r>
            <a:r>
              <a:rPr lang="es-ES"/>
              <a:t>/mm/aa. </a:t>
            </a:r>
            <a:endParaRPr/>
          </a:p>
          <a:p>
            <a:pPr marL="685800" lvl="1" indent="-228600" algn="l" rtl="0">
              <a:spcBef>
                <a:spcPts val="360"/>
              </a:spcBef>
              <a:spcAft>
                <a:spcPts val="0"/>
              </a:spcAft>
              <a:buClr>
                <a:schemeClr val="dk1"/>
              </a:buClr>
              <a:buSzPts val="1200"/>
              <a:buFont typeface="Calibri"/>
              <a:buAutoNum type="arabicPeriod"/>
            </a:pPr>
            <a:r>
              <a:rPr lang="es-ES"/>
              <a:t>NOTA: En su trabajo puede utilizar un formato de fecha como 14/03/2024 (</a:t>
            </a:r>
            <a:r>
              <a:rPr lang="es-ES" err="1"/>
              <a:t>dd</a:t>
            </a:r>
            <a:r>
              <a:rPr lang="es-ES"/>
              <a:t>-mm-</a:t>
            </a:r>
            <a:r>
              <a:rPr lang="es-ES" err="1"/>
              <a:t>aaaa</a:t>
            </a:r>
            <a:r>
              <a:rPr lang="es-ES"/>
              <a:t>) o 14-MAR-24 (</a:t>
            </a:r>
            <a:r>
              <a:rPr lang="es-ES" err="1"/>
              <a:t>dd</a:t>
            </a:r>
            <a:r>
              <a:rPr lang="es-ES"/>
              <a:t>-mm-</a:t>
            </a:r>
            <a:r>
              <a:rPr lang="es-ES" err="1"/>
              <a:t>aa</a:t>
            </a:r>
            <a:r>
              <a:rPr lang="es-ES"/>
              <a:t>).</a:t>
            </a:r>
            <a:endParaRPr/>
          </a:p>
          <a:p>
            <a:pPr marL="685800" lvl="1" indent="-228600" algn="l" rtl="0">
              <a:spcBef>
                <a:spcPts val="360"/>
              </a:spcBef>
              <a:spcAft>
                <a:spcPts val="0"/>
              </a:spcAft>
              <a:buClr>
                <a:schemeClr val="dk1"/>
              </a:buClr>
              <a:buSzPts val="1200"/>
              <a:buFont typeface="Calibri"/>
              <a:buAutoNum type="arabicPeriod"/>
            </a:pPr>
            <a:r>
              <a:rPr lang="es-ES"/>
              <a:t>Haga clic en Aceptar.</a:t>
            </a:r>
            <a:endParaRPr/>
          </a:p>
          <a:p>
            <a:pPr marL="457200" lvl="1" indent="0" algn="l" rtl="0">
              <a:spcBef>
                <a:spcPts val="360"/>
              </a:spcBef>
              <a:spcAft>
                <a:spcPts val="0"/>
              </a:spcAft>
              <a:buClr>
                <a:schemeClr val="dk1"/>
              </a:buClr>
              <a:buSzPts val="1200"/>
              <a:buFont typeface="Calibri"/>
              <a:buNone/>
            </a:pPr>
            <a:endParaRPr/>
          </a:p>
          <a:p>
            <a:pPr marL="171450" lvl="0" indent="-171450" algn="l" rtl="0">
              <a:spcBef>
                <a:spcPts val="360"/>
              </a:spcBef>
              <a:spcAft>
                <a:spcPts val="0"/>
              </a:spcAft>
              <a:buClr>
                <a:schemeClr val="dk1"/>
              </a:buClr>
              <a:buSzPts val="1200"/>
              <a:buFont typeface="Noto Sans Symbols"/>
              <a:buChar char="▪"/>
            </a:pPr>
            <a:r>
              <a:rPr lang="es-ES" b="1" u="sng"/>
              <a:t>Pregunta:  </a:t>
            </a:r>
            <a:r>
              <a:rPr lang="es-ES"/>
              <a:t>¿Sus fechas tienen ahora el formato de 6 dígitos?  </a:t>
            </a:r>
            <a:endParaRPr/>
          </a:p>
          <a:p>
            <a:pPr marL="171450" lvl="0" indent="-95250" algn="l" rtl="0">
              <a:spcBef>
                <a:spcPts val="360"/>
              </a:spcBef>
              <a:spcAft>
                <a:spcPts val="0"/>
              </a:spcAft>
              <a:buClr>
                <a:schemeClr val="dk1"/>
              </a:buClr>
              <a:buSzPts val="1200"/>
              <a:buFont typeface="Noto Sans Symbols"/>
              <a:buNone/>
            </a:pPr>
            <a:endParaRPr b="1"/>
          </a:p>
          <a:p>
            <a:pPr marL="171450" lvl="0" indent="-171450" algn="l" rtl="0">
              <a:spcBef>
                <a:spcPts val="360"/>
              </a:spcBef>
              <a:spcAft>
                <a:spcPts val="0"/>
              </a:spcAft>
              <a:buClr>
                <a:schemeClr val="dk1"/>
              </a:buClr>
              <a:buSzPts val="1200"/>
              <a:buFont typeface="Noto Sans Symbols"/>
              <a:buChar char="▪"/>
            </a:pPr>
            <a:r>
              <a:rPr lang="es-ES" b="1" u="sng"/>
              <a:t>Acuse recibo de la</a:t>
            </a:r>
            <a:r>
              <a:rPr lang="es-ES" b="0"/>
              <a:t>(s) respuesta(s).  </a:t>
            </a:r>
            <a:r>
              <a:rPr lang="es-ES" b="1"/>
              <a:t>Respuesta: </a:t>
            </a:r>
            <a:r>
              <a:rPr lang="es-ES" i="1"/>
              <a:t>Sí</a:t>
            </a:r>
            <a:endParaRPr/>
          </a:p>
          <a:p>
            <a:pPr marL="171450" lvl="0" indent="-95250" algn="l" rtl="0">
              <a:spcBef>
                <a:spcPts val="360"/>
              </a:spcBef>
              <a:spcAft>
                <a:spcPts val="0"/>
              </a:spcAft>
              <a:buClr>
                <a:schemeClr val="dk1"/>
              </a:buClr>
              <a:buSzPts val="1200"/>
              <a:buFont typeface="Noto Sans Symbols"/>
              <a:buNone/>
            </a:pPr>
            <a:endParaRPr i="1"/>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¡Asegúrese de guardar el trabajo haciendo clic en el icono de guardar!</a:t>
            </a:r>
            <a:endParaRPr/>
          </a:p>
        </p:txBody>
      </p:sp>
      <p:sp>
        <p:nvSpPr>
          <p:cNvPr id="901" name="Google Shape;901;p60: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6"/>
        <p:cNvGrpSpPr/>
        <p:nvPr/>
      </p:nvGrpSpPr>
      <p:grpSpPr>
        <a:xfrm>
          <a:off x="0" y="0"/>
          <a:ext cx="0" cy="0"/>
          <a:chOff x="0" y="0"/>
          <a:chExt cx="0" cy="0"/>
        </a:xfrm>
      </p:grpSpPr>
      <p:sp>
        <p:nvSpPr>
          <p:cNvPr id="907" name="Google Shape;907;p6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08" name="Google Shape;908;p6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La pestaña INICIO proporciona una forma sencilla de acceder a un grupo de herramientas para dar formato a los números. Intentemos dar formato a los números. Comience por:</a:t>
            </a:r>
            <a:endParaRPr/>
          </a:p>
          <a:p>
            <a:pPr marL="800100" marR="0" lvl="1" indent="-342900" algn="l" rtl="0">
              <a:lnSpc>
                <a:spcPct val="115000"/>
              </a:lnSpc>
              <a:spcBef>
                <a:spcPts val="0"/>
              </a:spcBef>
              <a:spcAft>
                <a:spcPts val="0"/>
              </a:spcAft>
              <a:buClr>
                <a:srgbClr val="000000"/>
              </a:buClr>
              <a:buSzPts val="2800"/>
              <a:buFont typeface="Calibri"/>
              <a:buAutoNum type="arabicPeriod"/>
            </a:pPr>
            <a:r>
              <a:rPr lang="es-ES" sz="2800" b="0" i="0" u="none" strike="noStrike" cap="none">
                <a:solidFill>
                  <a:srgbClr val="000000"/>
                </a:solidFill>
                <a:latin typeface="Arial"/>
                <a:ea typeface="Arial"/>
                <a:cs typeface="Arial"/>
                <a:sym typeface="Arial"/>
              </a:rPr>
              <a:t>Introducir </a:t>
            </a:r>
            <a:r>
              <a:rPr lang="es-ES" sz="2800" b="0" i="1" u="none" strike="noStrike" cap="none">
                <a:solidFill>
                  <a:srgbClr val="000000"/>
                </a:solidFill>
                <a:latin typeface="Arial"/>
                <a:ea typeface="Arial"/>
                <a:cs typeface="Arial"/>
                <a:sym typeface="Arial"/>
              </a:rPr>
              <a:t>0.555 </a:t>
            </a:r>
            <a:r>
              <a:rPr lang="es-ES" sz="2800" b="0" i="0" u="none" strike="noStrike" cap="none">
                <a:solidFill>
                  <a:srgbClr val="000000"/>
                </a:solidFill>
                <a:latin typeface="Arial"/>
                <a:ea typeface="Arial"/>
                <a:cs typeface="Arial"/>
                <a:sym typeface="Arial"/>
              </a:rPr>
              <a:t>en la celda </a:t>
            </a:r>
            <a:r>
              <a:rPr lang="es-ES" sz="2800" b="0" i="1" u="none" strike="noStrike" cap="none">
                <a:solidFill>
                  <a:srgbClr val="000000"/>
                </a:solidFill>
                <a:latin typeface="Arial"/>
                <a:ea typeface="Arial"/>
                <a:cs typeface="Arial"/>
                <a:sym typeface="Arial"/>
              </a:rPr>
              <a:t>C16</a:t>
            </a:r>
            <a:endParaRPr/>
          </a:p>
          <a:p>
            <a:pPr marL="800100" marR="0" lvl="1" indent="-342900" algn="l" rtl="0">
              <a:lnSpc>
                <a:spcPct val="115000"/>
              </a:lnSpc>
              <a:spcBef>
                <a:spcPts val="1200"/>
              </a:spcBef>
              <a:spcAft>
                <a:spcPts val="0"/>
              </a:spcAft>
              <a:buClr>
                <a:srgbClr val="000000"/>
              </a:buClr>
              <a:buSzPts val="2800"/>
              <a:buFont typeface="Calibri"/>
              <a:buAutoNum type="arabicPeriod"/>
            </a:pPr>
            <a:r>
              <a:rPr lang="es-ES" sz="2800" b="0" i="0" u="none" strike="noStrike" cap="none">
                <a:solidFill>
                  <a:srgbClr val="000000"/>
                </a:solidFill>
                <a:latin typeface="Arial"/>
                <a:ea typeface="Arial"/>
                <a:cs typeface="Arial"/>
                <a:sym typeface="Arial"/>
              </a:rPr>
              <a:t>Pulse </a:t>
            </a:r>
            <a:r>
              <a:rPr lang="es-ES" sz="2800" b="1" i="0" u="none" strike="noStrike" cap="none" err="1">
                <a:solidFill>
                  <a:srgbClr val="000000"/>
                </a:solidFill>
                <a:latin typeface="Arial"/>
                <a:ea typeface="Arial"/>
                <a:cs typeface="Arial"/>
                <a:sym typeface="Arial"/>
              </a:rPr>
              <a:t>Intro</a:t>
            </a:r>
            <a:endParaRPr sz="2800" b="1" i="0" u="none" strike="noStrike" cap="none">
              <a:solidFill>
                <a:srgbClr val="000000"/>
              </a:solidFill>
              <a:latin typeface="Times New Roman"/>
              <a:ea typeface="Times New Roman"/>
              <a:cs typeface="Times New Roman"/>
              <a:sym typeface="Times New Roman"/>
            </a:endParaRPr>
          </a:p>
          <a:p>
            <a:pPr marL="457200" lvl="1" indent="0" algn="l" rtl="0">
              <a:spcBef>
                <a:spcPts val="1560"/>
              </a:spcBef>
              <a:spcAft>
                <a:spcPts val="0"/>
              </a:spcAft>
              <a:buNone/>
            </a:pPr>
            <a:endParaRPr/>
          </a:p>
          <a:p>
            <a:pPr marL="0" lvl="0" indent="0" algn="l" rtl="0">
              <a:spcBef>
                <a:spcPts val="360"/>
              </a:spcBef>
              <a:spcAft>
                <a:spcPts val="0"/>
              </a:spcAft>
              <a:buNone/>
            </a:pPr>
            <a:endParaRPr/>
          </a:p>
        </p:txBody>
      </p:sp>
      <p:sp>
        <p:nvSpPr>
          <p:cNvPr id="909" name="Google Shape;909;p6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61</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6"/>
        <p:cNvGrpSpPr/>
        <p:nvPr/>
      </p:nvGrpSpPr>
      <p:grpSpPr>
        <a:xfrm>
          <a:off x="0" y="0"/>
          <a:ext cx="0" cy="0"/>
          <a:chOff x="0" y="0"/>
          <a:chExt cx="0" cy="0"/>
        </a:xfrm>
      </p:grpSpPr>
      <p:sp>
        <p:nvSpPr>
          <p:cNvPr id="917" name="Google Shape;917;p6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18" name="Google Shape;918;p6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Cambiemos el número que formateamos en la diapositiva anterior por un porcentaje. Para ello </a:t>
            </a:r>
            <a:endParaRPr/>
          </a:p>
          <a:p>
            <a:pPr marL="685800" marR="0" lvl="1" indent="-228600" algn="l" rtl="0">
              <a:lnSpc>
                <a:spcPct val="115000"/>
              </a:lnSpc>
              <a:spcBef>
                <a:spcPts val="0"/>
              </a:spcBef>
              <a:spcAft>
                <a:spcPts val="0"/>
              </a:spcAft>
              <a:buClr>
                <a:schemeClr val="dk1"/>
              </a:buClr>
              <a:buSzPts val="1200"/>
              <a:buFont typeface="Calibri"/>
              <a:buAutoNum type="arabicPeriod"/>
            </a:pPr>
            <a:r>
              <a:rPr lang="es-ES" sz="1200"/>
              <a:t>Haga clic con el botón izquierdo para seleccionar </a:t>
            </a:r>
            <a:r>
              <a:rPr lang="es-ES" sz="1200" i="1"/>
              <a:t>C16</a:t>
            </a:r>
            <a:r>
              <a:rPr lang="es-ES" sz="1200"/>
              <a:t>.</a:t>
            </a:r>
            <a:endParaRPr/>
          </a:p>
          <a:p>
            <a:pPr marL="685800" marR="0" lvl="1" indent="-228600" algn="l" rtl="0">
              <a:lnSpc>
                <a:spcPct val="115000"/>
              </a:lnSpc>
              <a:spcBef>
                <a:spcPts val="0"/>
              </a:spcBef>
              <a:spcAft>
                <a:spcPts val="0"/>
              </a:spcAft>
              <a:buClr>
                <a:schemeClr val="dk1"/>
              </a:buClr>
              <a:buSzPts val="1200"/>
              <a:buFont typeface="Calibri"/>
              <a:buAutoNum type="arabicPeriod"/>
            </a:pPr>
            <a:r>
              <a:rPr lang="es-ES" sz="1200"/>
              <a:t>Cambie 0.</a:t>
            </a:r>
            <a:r>
              <a:rPr lang="es-ES" sz="1200" i="1"/>
              <a:t>555 </a:t>
            </a:r>
            <a:r>
              <a:rPr lang="es-ES" sz="1200"/>
              <a:t>a un porcentaje seleccionando el </a:t>
            </a:r>
            <a:r>
              <a:rPr lang="es-ES" sz="1200" i="1"/>
              <a:t>(%) de </a:t>
            </a:r>
            <a:r>
              <a:rPr lang="es-ES" sz="1200"/>
              <a:t>la cinta de herramientas </a:t>
            </a:r>
            <a:r>
              <a:rPr lang="es-ES" sz="1200" i="1"/>
              <a:t>(véase la imagen de la derecha)</a:t>
            </a:r>
            <a:endParaRPr sz="1200"/>
          </a:p>
          <a:p>
            <a:pPr marL="0" lvl="0" indent="0" algn="l" rtl="0">
              <a:spcBef>
                <a:spcPts val="1560"/>
              </a:spcBef>
              <a:spcAft>
                <a:spcPts val="0"/>
              </a:spcAft>
              <a:buNone/>
            </a:pPr>
            <a:endParaRPr/>
          </a:p>
        </p:txBody>
      </p:sp>
      <p:sp>
        <p:nvSpPr>
          <p:cNvPr id="919" name="Google Shape;919;p6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62</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5"/>
        <p:cNvGrpSpPr/>
        <p:nvPr/>
      </p:nvGrpSpPr>
      <p:grpSpPr>
        <a:xfrm>
          <a:off x="0" y="0"/>
          <a:ext cx="0" cy="0"/>
          <a:chOff x="0" y="0"/>
          <a:chExt cx="0" cy="0"/>
        </a:xfrm>
      </p:grpSpPr>
      <p:sp>
        <p:nvSpPr>
          <p:cNvPr id="926" name="Google Shape;926;p6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27" name="Google Shape;927;p63: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del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a:t>
            </a:r>
            <a:r>
              <a:rPr lang="es-ES"/>
              <a:t>: Ahora vamos a utilizar las funciones decimales.  </a:t>
            </a:r>
            <a:endParaRPr/>
          </a:p>
          <a:p>
            <a:pPr marL="800100" marR="0" lvl="1" indent="-342900" algn="l" rtl="0">
              <a:lnSpc>
                <a:spcPct val="115000"/>
              </a:lnSpc>
              <a:spcBef>
                <a:spcPts val="0"/>
              </a:spcBef>
              <a:spcAft>
                <a:spcPts val="0"/>
              </a:spcAft>
              <a:buClr>
                <a:srgbClr val="000000"/>
              </a:buClr>
              <a:buSzPts val="2800"/>
              <a:buFont typeface="Calibri"/>
              <a:buAutoNum type="arabicPeriod"/>
            </a:pPr>
            <a:r>
              <a:rPr lang="es-ES" sz="2800" b="0" i="0" u="none" strike="noStrike" cap="none">
                <a:solidFill>
                  <a:srgbClr val="000000"/>
                </a:solidFill>
                <a:latin typeface="Arial"/>
                <a:ea typeface="Arial"/>
                <a:cs typeface="Arial"/>
                <a:sym typeface="Arial"/>
              </a:rPr>
              <a:t>Haga clic en el icono azul de la flecha izquierda dos veces para utilizar </a:t>
            </a:r>
            <a:r>
              <a:rPr lang="es-ES" sz="2800" b="0" i="1" u="none" strike="noStrike" cap="none">
                <a:solidFill>
                  <a:srgbClr val="000000"/>
                </a:solidFill>
                <a:latin typeface="Arial"/>
                <a:ea typeface="Arial"/>
                <a:cs typeface="Arial"/>
                <a:sym typeface="Arial"/>
              </a:rPr>
              <a:t>Aumentar decimal </a:t>
            </a:r>
            <a:r>
              <a:rPr lang="es-ES" sz="2800" b="0" i="0" u="none" strike="noStrike" cap="none">
                <a:solidFill>
                  <a:srgbClr val="000000"/>
                </a:solidFill>
                <a:latin typeface="Arial"/>
                <a:ea typeface="Arial"/>
                <a:cs typeface="Arial"/>
                <a:sym typeface="Arial"/>
              </a:rPr>
              <a:t>para mostrar más dígitos después del punto decimal y hacer que el número sea más preciso.</a:t>
            </a:r>
            <a:endParaRPr/>
          </a:p>
          <a:p>
            <a:pPr marL="800100" marR="0" lvl="1" indent="-342900" algn="l" rtl="0">
              <a:lnSpc>
                <a:spcPct val="115000"/>
              </a:lnSpc>
              <a:spcBef>
                <a:spcPts val="0"/>
              </a:spcBef>
              <a:spcAft>
                <a:spcPts val="0"/>
              </a:spcAft>
              <a:buClr>
                <a:srgbClr val="000000"/>
              </a:buClr>
              <a:buSzPts val="2800"/>
              <a:buFont typeface="Calibri"/>
              <a:buAutoNum type="arabicPeriod"/>
            </a:pPr>
            <a:r>
              <a:rPr lang="es-ES" sz="2800" b="0" i="0" u="none" strike="noStrike" cap="none">
                <a:solidFill>
                  <a:srgbClr val="000000"/>
                </a:solidFill>
                <a:latin typeface="Arial"/>
                <a:ea typeface="Arial"/>
                <a:cs typeface="Arial"/>
                <a:sym typeface="Arial"/>
              </a:rPr>
              <a:t>Haga clic en la flecha azul de la derecha para utilizar </a:t>
            </a:r>
            <a:r>
              <a:rPr lang="es-ES" sz="2800" b="0" i="1" u="none" strike="noStrike" cap="none">
                <a:solidFill>
                  <a:srgbClr val="000000"/>
                </a:solidFill>
                <a:latin typeface="Arial"/>
                <a:ea typeface="Arial"/>
                <a:cs typeface="Arial"/>
                <a:sym typeface="Arial"/>
              </a:rPr>
              <a:t>Disminuir decimal </a:t>
            </a:r>
            <a:r>
              <a:rPr lang="es-ES" sz="2800" b="0" i="0" u="none" strike="noStrike" cap="none">
                <a:solidFill>
                  <a:srgbClr val="000000"/>
                </a:solidFill>
                <a:latin typeface="Arial"/>
                <a:ea typeface="Arial"/>
                <a:cs typeface="Arial"/>
                <a:sym typeface="Arial"/>
              </a:rPr>
              <a:t>para mostrar menos dígitos después del punto decimal y hacer que el número sea menos preciso.</a:t>
            </a:r>
            <a:endParaRPr/>
          </a:p>
          <a:p>
            <a:pPr marL="800100" marR="0" lvl="1" indent="-342900" algn="l" rtl="0">
              <a:lnSpc>
                <a:spcPct val="115000"/>
              </a:lnSpc>
              <a:spcBef>
                <a:spcPts val="600"/>
              </a:spcBef>
              <a:spcAft>
                <a:spcPts val="0"/>
              </a:spcAft>
              <a:buClr>
                <a:srgbClr val="000000"/>
              </a:buClr>
              <a:buSzPts val="2800"/>
              <a:buFont typeface="Calibri"/>
              <a:buAutoNum type="arabicPeriod"/>
            </a:pPr>
            <a:r>
              <a:rPr lang="es-ES" sz="2800" b="0" i="0" u="none" strike="noStrike" cap="none">
                <a:solidFill>
                  <a:srgbClr val="000000"/>
                </a:solidFill>
                <a:latin typeface="Arial"/>
                <a:ea typeface="Arial"/>
                <a:cs typeface="Arial"/>
                <a:sym typeface="Arial"/>
              </a:rPr>
              <a:t>Cuando hayas terminado, selecciona de nuevo la celda </a:t>
            </a:r>
            <a:r>
              <a:rPr lang="es-ES" sz="2800" b="0" i="1" u="none" strike="noStrike" cap="none">
                <a:solidFill>
                  <a:srgbClr val="000000"/>
                </a:solidFill>
                <a:latin typeface="Arial"/>
                <a:ea typeface="Arial"/>
                <a:cs typeface="Arial"/>
                <a:sym typeface="Arial"/>
              </a:rPr>
              <a:t>C16</a:t>
            </a:r>
            <a:endParaRPr/>
          </a:p>
          <a:p>
            <a:pPr marL="800100" marR="0" lvl="1" indent="-342900" algn="l" rtl="0">
              <a:lnSpc>
                <a:spcPct val="115000"/>
              </a:lnSpc>
              <a:spcBef>
                <a:spcPts val="0"/>
              </a:spcBef>
              <a:spcAft>
                <a:spcPts val="0"/>
              </a:spcAft>
              <a:buClr>
                <a:srgbClr val="000000"/>
              </a:buClr>
              <a:buSzPts val="2800"/>
              <a:buFont typeface="Calibri"/>
              <a:buAutoNum type="arabicPeriod"/>
            </a:pPr>
            <a:r>
              <a:rPr lang="es-ES" sz="2800" b="0" i="0" u="none" strike="noStrike" cap="none">
                <a:solidFill>
                  <a:srgbClr val="000000"/>
                </a:solidFill>
                <a:latin typeface="Arial"/>
                <a:ea typeface="Arial"/>
                <a:cs typeface="Arial"/>
                <a:sym typeface="Arial"/>
              </a:rPr>
              <a:t>Pulse </a:t>
            </a:r>
            <a:r>
              <a:rPr lang="es-ES" sz="2800" b="1" i="0" u="none" strike="noStrike" cap="none">
                <a:solidFill>
                  <a:srgbClr val="000000"/>
                </a:solidFill>
                <a:latin typeface="Arial"/>
                <a:ea typeface="Arial"/>
                <a:cs typeface="Arial"/>
                <a:sym typeface="Arial"/>
              </a:rPr>
              <a:t>Suprimir </a:t>
            </a:r>
            <a:r>
              <a:rPr lang="es-ES" sz="2800" b="0" i="0" u="none" strike="noStrike" cap="none">
                <a:solidFill>
                  <a:srgbClr val="000000"/>
                </a:solidFill>
                <a:latin typeface="Arial"/>
                <a:ea typeface="Arial"/>
                <a:cs typeface="Arial"/>
                <a:sym typeface="Arial"/>
              </a:rPr>
              <a:t>para borrar el contenido</a:t>
            </a:r>
            <a:endParaRPr sz="2800" b="0" i="0" u="none" strike="noStrike" cap="none">
              <a:solidFill>
                <a:srgbClr val="000000"/>
              </a:solidFill>
              <a:latin typeface="Arial"/>
              <a:ea typeface="Arial"/>
              <a:cs typeface="Arial"/>
              <a:sym typeface="Arial"/>
            </a:endParaRPr>
          </a:p>
          <a:p>
            <a:pPr marL="457200" marR="0" lvl="1" indent="0" algn="l" rtl="0">
              <a:lnSpc>
                <a:spcPct val="115000"/>
              </a:lnSpc>
              <a:spcBef>
                <a:spcPts val="0"/>
              </a:spcBef>
              <a:spcAft>
                <a:spcPts val="0"/>
              </a:spcAft>
              <a:buClr>
                <a:schemeClr val="dk1"/>
              </a:buClr>
              <a:buSzPts val="2800"/>
              <a:buFont typeface="Calibri"/>
              <a:buNone/>
            </a:pPr>
            <a:endParaRPr sz="2800" b="0" i="0" u="none" strike="noStrike" cap="none">
              <a:solidFill>
                <a:srgbClr val="000000"/>
              </a:solidFill>
              <a:latin typeface="Arial"/>
              <a:ea typeface="Arial"/>
              <a:cs typeface="Arial"/>
              <a:sym typeface="Arial"/>
            </a:endParaRPr>
          </a:p>
          <a:p>
            <a:pPr marL="0" lvl="0" indent="0" algn="l" rtl="0">
              <a:spcBef>
                <a:spcPts val="960"/>
              </a:spcBef>
              <a:spcAft>
                <a:spcPts val="0"/>
              </a:spcAft>
              <a:buNone/>
            </a:pPr>
            <a:endParaRPr/>
          </a:p>
          <a:p>
            <a:pPr marL="0" lvl="0" indent="0" algn="l" rtl="0">
              <a:spcBef>
                <a:spcPts val="360"/>
              </a:spcBef>
              <a:spcAft>
                <a:spcPts val="0"/>
              </a:spcAft>
              <a:buNone/>
            </a:pPr>
            <a:endParaRPr/>
          </a:p>
        </p:txBody>
      </p:sp>
      <p:sp>
        <p:nvSpPr>
          <p:cNvPr id="928" name="Google Shape;928;p63: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63</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Google Shape;939;p6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40" name="Google Shape;940;p6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sz="1200">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sz="1200">
                <a:latin typeface="Arial"/>
                <a:ea typeface="Arial"/>
                <a:cs typeface="Arial"/>
                <a:sym typeface="Arial"/>
              </a:rPr>
              <a:t>La pestaña </a:t>
            </a:r>
            <a:r>
              <a:rPr lang="es-ES" sz="1200" b="1" i="1">
                <a:latin typeface="Arial"/>
                <a:ea typeface="Arial"/>
                <a:cs typeface="Arial"/>
                <a:sym typeface="Arial"/>
              </a:rPr>
              <a:t>INICIO </a:t>
            </a:r>
            <a:r>
              <a:rPr lang="es-ES" sz="1200">
                <a:latin typeface="Arial"/>
                <a:ea typeface="Arial"/>
                <a:cs typeface="Arial"/>
                <a:sym typeface="Arial"/>
              </a:rPr>
              <a:t>contiene grupos de herramientas de formato de estilo. Para familiarizarse con estas herramientas:</a:t>
            </a:r>
            <a:endParaRPr/>
          </a:p>
          <a:p>
            <a:pPr marL="800100" marR="0" lvl="1" indent="-342900" algn="l" rtl="0">
              <a:lnSpc>
                <a:spcPct val="115000"/>
              </a:lnSpc>
              <a:spcBef>
                <a:spcPts val="0"/>
              </a:spcBef>
              <a:spcAft>
                <a:spcPts val="0"/>
              </a:spcAft>
              <a:buClr>
                <a:schemeClr val="dk1"/>
              </a:buClr>
              <a:buSzPts val="2800"/>
              <a:buFont typeface="Calibri"/>
              <a:buAutoNum type="arabicPeriod"/>
            </a:pPr>
            <a:r>
              <a:rPr lang="es-ES" sz="2800"/>
              <a:t> Pase el cursor por encima de cada ícono para ver una vista previa de su función</a:t>
            </a:r>
            <a:endParaRPr/>
          </a:p>
          <a:p>
            <a:pPr marL="1371600" marR="0" lvl="2" indent="-457200" algn="l" rtl="0">
              <a:lnSpc>
                <a:spcPct val="100000"/>
              </a:lnSpc>
              <a:spcBef>
                <a:spcPts val="0"/>
              </a:spcBef>
              <a:spcAft>
                <a:spcPts val="0"/>
              </a:spcAft>
              <a:buClr>
                <a:schemeClr val="dk1"/>
              </a:buClr>
              <a:buSzPts val="2800"/>
              <a:buFont typeface="Courier New"/>
              <a:buChar char="o"/>
            </a:pPr>
            <a:r>
              <a:rPr lang="es-ES" sz="2800"/>
              <a:t>Tipo y tamaño de letra</a:t>
            </a:r>
            <a:endParaRPr/>
          </a:p>
          <a:p>
            <a:pPr marL="1371600" marR="0" lvl="2" indent="-457200" algn="l" rtl="0">
              <a:lnSpc>
                <a:spcPct val="100000"/>
              </a:lnSpc>
              <a:spcBef>
                <a:spcPts val="0"/>
              </a:spcBef>
              <a:spcAft>
                <a:spcPts val="0"/>
              </a:spcAft>
              <a:buClr>
                <a:schemeClr val="dk1"/>
              </a:buClr>
              <a:buSzPts val="2800"/>
              <a:buFont typeface="Courier New"/>
              <a:buChar char="o"/>
            </a:pPr>
            <a:r>
              <a:rPr lang="es-ES" sz="2800"/>
              <a:t>Negrita, cursiva, subrayado, tamaño de letra, aumentándola o </a:t>
            </a:r>
            <a:r>
              <a:rPr lang="es-ES" sz="2800" err="1"/>
              <a:t>disminuyendola</a:t>
            </a:r>
            <a:r>
              <a:rPr lang="es-ES" sz="2800"/>
              <a:t>.</a:t>
            </a:r>
            <a:endParaRPr/>
          </a:p>
          <a:p>
            <a:pPr marL="1371600" marR="0" lvl="2" indent="-457200" algn="l" rtl="0">
              <a:lnSpc>
                <a:spcPct val="100000"/>
              </a:lnSpc>
              <a:spcBef>
                <a:spcPts val="1200"/>
              </a:spcBef>
              <a:spcAft>
                <a:spcPts val="0"/>
              </a:spcAft>
              <a:buClr>
                <a:schemeClr val="dk1"/>
              </a:buClr>
              <a:buSzPts val="2800"/>
              <a:buFont typeface="Courier New"/>
              <a:buChar char="o"/>
            </a:pPr>
            <a:r>
              <a:rPr lang="es-ES" sz="2800"/>
              <a:t>Bordes, fondo de celda y color de fuente </a:t>
            </a:r>
            <a:r>
              <a:rPr lang="es-ES" b="1"/>
              <a:t>&lt;CLICK&gt;</a:t>
            </a:r>
            <a:endParaRPr/>
          </a:p>
          <a:p>
            <a:pPr marL="1371600" marR="0" lvl="2" indent="-381000" algn="l" rtl="0">
              <a:lnSpc>
                <a:spcPct val="100000"/>
              </a:lnSpc>
              <a:spcBef>
                <a:spcPts val="1200"/>
              </a:spcBef>
              <a:spcAft>
                <a:spcPts val="0"/>
              </a:spcAft>
              <a:buClr>
                <a:schemeClr val="dk1"/>
              </a:buClr>
              <a:buSzPts val="1200"/>
              <a:buFont typeface="Courier New"/>
              <a:buNone/>
            </a:pPr>
            <a:endParaRPr b="1"/>
          </a:p>
          <a:p>
            <a:pPr marL="171450" marR="0" lvl="0" indent="-171450" algn="l" rtl="0">
              <a:lnSpc>
                <a:spcPct val="100000"/>
              </a:lnSpc>
              <a:spcBef>
                <a:spcPts val="120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sz="1200" b="0" i="0" u="none" strike="noStrike" cap="none">
                <a:solidFill>
                  <a:srgbClr val="000000"/>
                </a:solidFill>
                <a:latin typeface="Arial"/>
                <a:ea typeface="Arial"/>
                <a:cs typeface="Arial"/>
                <a:sym typeface="Arial"/>
              </a:rPr>
              <a:t>Encima de la pestaña </a:t>
            </a:r>
            <a:r>
              <a:rPr lang="es-ES" sz="1200" b="1" i="0" u="none" strike="noStrike" cap="none">
                <a:solidFill>
                  <a:srgbClr val="000000"/>
                </a:solidFill>
                <a:latin typeface="Arial"/>
                <a:ea typeface="Arial"/>
                <a:cs typeface="Arial"/>
                <a:sym typeface="Arial"/>
              </a:rPr>
              <a:t>Alineación </a:t>
            </a:r>
            <a:r>
              <a:rPr lang="es-ES" sz="1200" b="0" i="0" u="none" strike="noStrike" cap="none">
                <a:solidFill>
                  <a:srgbClr val="000000"/>
                </a:solidFill>
                <a:latin typeface="Arial"/>
                <a:ea typeface="Arial"/>
                <a:cs typeface="Arial"/>
                <a:sym typeface="Arial"/>
              </a:rPr>
              <a:t>hay iconos para la alineación vertical y horizontal de la(s) celda(s), ajustar texto, combinar celdas, sangría y dirección del texto.  </a:t>
            </a:r>
          </a:p>
          <a:p>
            <a:pPr marL="171450" marR="0" lvl="0" indent="-171450" algn="l" rtl="0">
              <a:lnSpc>
                <a:spcPct val="100000"/>
              </a:lnSpc>
              <a:spcBef>
                <a:spcPts val="1200"/>
              </a:spcBef>
              <a:spcAft>
                <a:spcPts val="0"/>
              </a:spcAft>
              <a:buClr>
                <a:schemeClr val="dk1"/>
              </a:buClr>
              <a:buSzPts val="1200"/>
              <a:buFont typeface="Noto Sans Symbols"/>
              <a:buChar char="▪"/>
            </a:pPr>
            <a:endParaRPr lang="es-ES" sz="1200" b="0" i="0" u="none" strike="noStrike" cap="none">
              <a:solidFill>
                <a:srgbClr val="000000"/>
              </a:solidFill>
              <a:latin typeface="Arial"/>
              <a:ea typeface="Arial"/>
              <a:cs typeface="Arial"/>
              <a:sym typeface="Arial"/>
            </a:endParaRPr>
          </a:p>
          <a:p>
            <a:pPr marL="171450" marR="0" lvl="0" indent="-171450" algn="l" rtl="0">
              <a:lnSpc>
                <a:spcPct val="100000"/>
              </a:lnSpc>
              <a:spcBef>
                <a:spcPts val="1200"/>
              </a:spcBef>
              <a:spcAft>
                <a:spcPts val="0"/>
              </a:spcAft>
              <a:buClr>
                <a:schemeClr val="dk1"/>
              </a:buClr>
              <a:buSzPts val="1200"/>
              <a:buFont typeface="Noto Sans Symbols"/>
              <a:buChar char="▪"/>
            </a:pPr>
            <a:r>
              <a:rPr lang="es-ES" sz="1200" b="0" i="0" u="none" strike="noStrike" cap="none">
                <a:solidFill>
                  <a:srgbClr val="000000"/>
                </a:solidFill>
                <a:latin typeface="Arial"/>
                <a:ea typeface="Arial"/>
                <a:cs typeface="Arial"/>
                <a:sym typeface="Arial"/>
              </a:rPr>
              <a:t>Aquí puede dar formato al tamaño, color, posición y estilo de la letra para mejorar la legibilidad.</a:t>
            </a:r>
            <a:endParaRPr/>
          </a:p>
        </p:txBody>
      </p:sp>
      <p:sp>
        <p:nvSpPr>
          <p:cNvPr id="941" name="Google Shape;941;p64: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64</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9"/>
        <p:cNvGrpSpPr/>
        <p:nvPr/>
      </p:nvGrpSpPr>
      <p:grpSpPr>
        <a:xfrm>
          <a:off x="0" y="0"/>
          <a:ext cx="0" cy="0"/>
          <a:chOff x="0" y="0"/>
          <a:chExt cx="0" cy="0"/>
        </a:xfrm>
      </p:grpSpPr>
      <p:sp>
        <p:nvSpPr>
          <p:cNvPr id="950" name="Google Shape;950;p6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51" name="Google Shape;951;p6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2800"/>
              <a:buFont typeface="Arial"/>
              <a:buNone/>
            </a:pPr>
            <a:r>
              <a:rPr lang="es-ES" sz="2800" b="1">
                <a:latin typeface="Arial"/>
                <a:ea typeface="Arial"/>
                <a:cs typeface="Arial"/>
                <a:sym typeface="Arial"/>
              </a:rPr>
              <a:t>Notas para el instructor: </a:t>
            </a:r>
            <a:endParaRPr/>
          </a:p>
          <a:p>
            <a:pPr marL="0" marR="0" lvl="0" indent="0" algn="l" rtl="0">
              <a:lnSpc>
                <a:spcPct val="115000"/>
              </a:lnSpc>
              <a:spcBef>
                <a:spcPts val="0"/>
              </a:spcBef>
              <a:spcAft>
                <a:spcPts val="0"/>
              </a:spcAft>
              <a:buNone/>
            </a:pPr>
            <a:endParaRPr sz="2800">
              <a:latin typeface="Arial"/>
              <a:ea typeface="Arial"/>
              <a:cs typeface="Arial"/>
              <a:sym typeface="Arial"/>
            </a:endParaRPr>
          </a:p>
          <a:p>
            <a:pPr marL="171450" marR="0" lvl="0" indent="-177800" algn="l" rtl="0">
              <a:lnSpc>
                <a:spcPct val="115000"/>
              </a:lnSpc>
              <a:spcBef>
                <a:spcPts val="600"/>
              </a:spcBef>
              <a:spcAft>
                <a:spcPts val="0"/>
              </a:spcAft>
              <a:buClr>
                <a:schemeClr val="dk1"/>
              </a:buClr>
              <a:buSzPts val="2800"/>
              <a:buFont typeface="Noto Sans Symbols"/>
              <a:buChar char="▪"/>
            </a:pPr>
            <a:r>
              <a:rPr lang="es-ES" sz="2800" b="1" u="sng">
                <a:latin typeface="Arial"/>
                <a:ea typeface="Arial"/>
                <a:cs typeface="Arial"/>
                <a:sym typeface="Arial"/>
              </a:rPr>
              <a:t>Diga: </a:t>
            </a:r>
            <a:r>
              <a:rPr lang="es-ES" sz="2800" b="0" i="0" u="none" strike="noStrike" cap="none">
                <a:solidFill>
                  <a:srgbClr val="000000"/>
                </a:solidFill>
                <a:latin typeface="Arial"/>
                <a:ea typeface="Arial"/>
                <a:cs typeface="Arial"/>
                <a:sym typeface="Arial"/>
              </a:rPr>
              <a:t>Para practicar el uso de la pestaña de alineación, </a:t>
            </a:r>
            <a:endParaRPr/>
          </a:p>
          <a:p>
            <a:pPr marL="800100" marR="0" lvl="1" indent="-342900" algn="l" rtl="0">
              <a:lnSpc>
                <a:spcPct val="115000"/>
              </a:lnSpc>
              <a:spcBef>
                <a:spcPts val="600"/>
              </a:spcBef>
              <a:spcAft>
                <a:spcPts val="0"/>
              </a:spcAft>
              <a:buClr>
                <a:srgbClr val="000000"/>
              </a:buClr>
              <a:buSzPts val="2800"/>
              <a:buFont typeface="Calibri"/>
              <a:buAutoNum type="arabicPeriod"/>
            </a:pPr>
            <a:r>
              <a:rPr lang="es-ES" sz="2800" b="0" i="0" u="none" strike="noStrike" cap="none">
                <a:solidFill>
                  <a:srgbClr val="000000"/>
                </a:solidFill>
                <a:latin typeface="Arial"/>
                <a:ea typeface="Arial"/>
                <a:cs typeface="Arial"/>
                <a:sym typeface="Arial"/>
              </a:rPr>
              <a:t>Haga clic en la fila 1</a:t>
            </a:r>
            <a:endParaRPr/>
          </a:p>
          <a:p>
            <a:pPr marL="800100" marR="0" lvl="1" indent="-342900" algn="l" rtl="0">
              <a:lnSpc>
                <a:spcPct val="115000"/>
              </a:lnSpc>
              <a:spcBef>
                <a:spcPts val="0"/>
              </a:spcBef>
              <a:spcAft>
                <a:spcPts val="0"/>
              </a:spcAft>
              <a:buClr>
                <a:srgbClr val="000000"/>
              </a:buClr>
              <a:buSzPts val="2800"/>
              <a:buFont typeface="Calibri"/>
              <a:buAutoNum type="arabicPeriod"/>
            </a:pPr>
            <a:r>
              <a:rPr lang="es-ES" sz="2800" b="0" i="0" u="none" strike="noStrike" cap="none">
                <a:solidFill>
                  <a:srgbClr val="000000"/>
                </a:solidFill>
                <a:latin typeface="Arial"/>
                <a:ea typeface="Arial"/>
                <a:cs typeface="Arial"/>
                <a:sym typeface="Arial"/>
              </a:rPr>
              <a:t>Seleccione el icono </a:t>
            </a:r>
            <a:r>
              <a:rPr lang="es-ES" sz="2800" b="1" i="0" u="none" strike="noStrike" cap="none">
                <a:solidFill>
                  <a:srgbClr val="000000"/>
                </a:solidFill>
                <a:latin typeface="Arial"/>
                <a:ea typeface="Arial"/>
                <a:cs typeface="Arial"/>
                <a:sym typeface="Arial"/>
              </a:rPr>
              <a:t>B </a:t>
            </a:r>
            <a:r>
              <a:rPr lang="es-ES" sz="2800" b="0" i="0" u="none" strike="noStrike" cap="none">
                <a:solidFill>
                  <a:srgbClr val="000000"/>
                </a:solidFill>
                <a:latin typeface="Arial"/>
                <a:ea typeface="Arial"/>
                <a:cs typeface="Arial"/>
                <a:sym typeface="Arial"/>
              </a:rPr>
              <a:t>para poner el texto en negrita</a:t>
            </a:r>
            <a:endParaRPr/>
          </a:p>
          <a:p>
            <a:pPr marL="800100" marR="0" lvl="1" indent="-342900" algn="l" rtl="0">
              <a:lnSpc>
                <a:spcPct val="115000"/>
              </a:lnSpc>
              <a:spcBef>
                <a:spcPts val="0"/>
              </a:spcBef>
              <a:spcAft>
                <a:spcPts val="0"/>
              </a:spcAft>
              <a:buClr>
                <a:srgbClr val="000000"/>
              </a:buClr>
              <a:buSzPts val="2800"/>
              <a:buFont typeface="Calibri"/>
              <a:buAutoNum type="arabicPeriod"/>
            </a:pPr>
            <a:r>
              <a:rPr lang="es-ES" sz="2800" b="0" i="0" u="none" strike="noStrike" cap="none">
                <a:solidFill>
                  <a:srgbClr val="000000"/>
                </a:solidFill>
                <a:latin typeface="Arial"/>
                <a:ea typeface="Arial"/>
                <a:cs typeface="Arial"/>
                <a:sym typeface="Arial"/>
              </a:rPr>
              <a:t>Seleccione el icono Alineación </a:t>
            </a:r>
            <a:r>
              <a:rPr lang="es-ES" sz="2800" b="1" i="0" u="none" strike="noStrike" cap="none">
                <a:solidFill>
                  <a:srgbClr val="000000"/>
                </a:solidFill>
                <a:latin typeface="Arial"/>
                <a:ea typeface="Arial"/>
                <a:cs typeface="Arial"/>
                <a:sym typeface="Arial"/>
              </a:rPr>
              <a:t>central</a:t>
            </a:r>
            <a:endParaRPr/>
          </a:p>
          <a:p>
            <a:pPr marL="800100" marR="0" lvl="1" indent="-342900" algn="l" rtl="0">
              <a:lnSpc>
                <a:spcPct val="115000"/>
              </a:lnSpc>
              <a:spcBef>
                <a:spcPts val="1200"/>
              </a:spcBef>
              <a:spcAft>
                <a:spcPts val="0"/>
              </a:spcAft>
              <a:buClr>
                <a:srgbClr val="000000"/>
              </a:buClr>
              <a:buSzPts val="2800"/>
              <a:buFont typeface="Calibri"/>
              <a:buAutoNum type="arabicPeriod"/>
            </a:pPr>
            <a:r>
              <a:rPr lang="es-ES" sz="2800" b="0" i="0" u="none" strike="noStrike" cap="none">
                <a:solidFill>
                  <a:srgbClr val="000000"/>
                </a:solidFill>
                <a:latin typeface="Arial"/>
                <a:ea typeface="Arial"/>
                <a:cs typeface="Arial"/>
                <a:sym typeface="Arial"/>
              </a:rPr>
              <a:t>Cambia el tamaño de letra a 12</a:t>
            </a:r>
            <a:endParaRPr sz="2800" b="0" i="0" u="none" strike="noStrike" cap="none">
              <a:solidFill>
                <a:srgbClr val="000000"/>
              </a:solidFill>
              <a:latin typeface="Arial"/>
              <a:ea typeface="Arial"/>
              <a:cs typeface="Arial"/>
              <a:sym typeface="Arial"/>
            </a:endParaRPr>
          </a:p>
          <a:p>
            <a:pPr marL="0" lvl="0" indent="0" algn="l" rtl="0">
              <a:spcBef>
                <a:spcPts val="1560"/>
              </a:spcBef>
              <a:spcAft>
                <a:spcPts val="0"/>
              </a:spcAft>
              <a:buNone/>
            </a:pPr>
            <a:endParaRPr/>
          </a:p>
        </p:txBody>
      </p:sp>
      <p:sp>
        <p:nvSpPr>
          <p:cNvPr id="952" name="Google Shape;952;p6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65</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p:cNvGrpSpPr/>
        <p:nvPr/>
      </p:nvGrpSpPr>
      <p:grpSpPr>
        <a:xfrm>
          <a:off x="0" y="0"/>
          <a:ext cx="0" cy="0"/>
          <a:chOff x="0" y="0"/>
          <a:chExt cx="0" cy="0"/>
        </a:xfrm>
      </p:grpSpPr>
      <p:sp>
        <p:nvSpPr>
          <p:cNvPr id="957" name="Google Shape;957;p6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58" name="Google Shape;958;p6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Al ajustar el ancho de las columnas o la altura de las </a:t>
            </a:r>
            <a:r>
              <a:rPr lang="es-ES" sz="1200">
                <a:latin typeface="Arial"/>
                <a:ea typeface="Arial"/>
                <a:cs typeface="Arial"/>
                <a:sym typeface="Arial"/>
              </a:rPr>
              <a:t>filas</a:t>
            </a:r>
            <a:r>
              <a:rPr lang="es-ES"/>
              <a:t>, puede </a:t>
            </a:r>
            <a:r>
              <a:rPr lang="es-ES" sz="1200">
                <a:latin typeface="Arial"/>
                <a:ea typeface="Arial"/>
                <a:cs typeface="Arial"/>
                <a:sym typeface="Arial"/>
              </a:rPr>
              <a:t>realizar un ajuste automático o personalizado de una o varias columnas o filas. El ajuste personalizado le permite ajustar al tamaño y ancho deseado.</a:t>
            </a:r>
            <a:endParaRPr/>
          </a:p>
          <a:p>
            <a:pPr marL="0" lvl="0" indent="0" algn="l" rtl="0">
              <a:spcBef>
                <a:spcPts val="360"/>
              </a:spcBef>
              <a:spcAft>
                <a:spcPts val="0"/>
              </a:spcAft>
              <a:buNone/>
            </a:pPr>
            <a:endParaRPr sz="1200">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a:t>
            </a:r>
            <a:r>
              <a:rPr lang="es-ES" sz="1200">
                <a:latin typeface="Arial"/>
                <a:ea typeface="Arial"/>
                <a:cs typeface="Arial"/>
                <a:sym typeface="Arial"/>
              </a:rPr>
              <a:t>: Vamos a practicar con el ajuste personalizado. </a:t>
            </a:r>
            <a:endParaRPr/>
          </a:p>
        </p:txBody>
      </p:sp>
      <p:sp>
        <p:nvSpPr>
          <p:cNvPr id="959" name="Google Shape;959;p66: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66</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3"/>
        <p:cNvGrpSpPr/>
        <p:nvPr/>
      </p:nvGrpSpPr>
      <p:grpSpPr>
        <a:xfrm>
          <a:off x="0" y="0"/>
          <a:ext cx="0" cy="0"/>
          <a:chOff x="0" y="0"/>
          <a:chExt cx="0" cy="0"/>
        </a:xfrm>
      </p:grpSpPr>
      <p:sp>
        <p:nvSpPr>
          <p:cNvPr id="964" name="Google Shape;964;p6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65" name="Google Shape;965;p6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Para utilizar la herramienta de ajuste personalizado de una columna:</a:t>
            </a:r>
            <a:endParaRPr/>
          </a:p>
          <a:p>
            <a:pPr marL="800100" marR="0" lvl="1" indent="-342900" algn="l" rtl="0">
              <a:lnSpc>
                <a:spcPct val="115000"/>
              </a:lnSpc>
              <a:spcBef>
                <a:spcPts val="0"/>
              </a:spcBef>
              <a:spcAft>
                <a:spcPts val="0"/>
              </a:spcAft>
              <a:buClr>
                <a:schemeClr val="dk1"/>
              </a:buClr>
              <a:buSzPts val="1200"/>
              <a:buFont typeface="Calibri"/>
              <a:buAutoNum type="arabicPeriod"/>
            </a:pPr>
            <a:r>
              <a:rPr lang="es-ES" sz="1200">
                <a:latin typeface="Arial"/>
                <a:ea typeface="Arial"/>
                <a:cs typeface="Arial"/>
                <a:sym typeface="Arial"/>
              </a:rPr>
              <a:t>Haga clic con el botón izquierdo del ratón en la letra B de la columna para seleccionarla</a:t>
            </a:r>
            <a:endParaRPr/>
          </a:p>
          <a:p>
            <a:pPr marL="800100" marR="0" lvl="1" indent="-342900" algn="l" rtl="0">
              <a:lnSpc>
                <a:spcPct val="115000"/>
              </a:lnSpc>
              <a:spcBef>
                <a:spcPts val="0"/>
              </a:spcBef>
              <a:spcAft>
                <a:spcPts val="0"/>
              </a:spcAft>
              <a:buClr>
                <a:schemeClr val="dk1"/>
              </a:buClr>
              <a:buSzPts val="1200"/>
              <a:buFont typeface="Calibri"/>
              <a:buAutoNum type="arabicPeriod"/>
            </a:pPr>
            <a:r>
              <a:rPr lang="es-ES" sz="1200">
                <a:latin typeface="Arial"/>
                <a:ea typeface="Arial"/>
                <a:cs typeface="Arial"/>
                <a:sym typeface="Arial"/>
              </a:rPr>
              <a:t>Sitúe el cursor sobre el borde derecho de la columna</a:t>
            </a:r>
            <a:endParaRPr/>
          </a:p>
          <a:p>
            <a:pPr marL="800100" marR="0" lvl="1" indent="-266700" algn="l" rtl="0">
              <a:lnSpc>
                <a:spcPct val="115000"/>
              </a:lnSpc>
              <a:spcBef>
                <a:spcPts val="1200"/>
              </a:spcBef>
              <a:spcAft>
                <a:spcPts val="0"/>
              </a:spcAft>
              <a:buClr>
                <a:schemeClr val="dk1"/>
              </a:buClr>
              <a:buSzPts val="1200"/>
              <a:buFont typeface="Calibri"/>
              <a:buNone/>
            </a:pPr>
            <a:endParaRPr sz="1200">
              <a:latin typeface="Arial"/>
              <a:ea typeface="Arial"/>
              <a:cs typeface="Arial"/>
              <a:sym typeface="Arial"/>
            </a:endParaRPr>
          </a:p>
          <a:p>
            <a:pPr marL="171450" lvl="0" indent="-171450" algn="l" rtl="0">
              <a:spcBef>
                <a:spcPts val="204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Observe que el </a:t>
            </a:r>
            <a:r>
              <a:rPr lang="es-ES" sz="2800" b="0" i="0" u="none" strike="noStrike" cap="none">
                <a:solidFill>
                  <a:srgbClr val="000000"/>
                </a:solidFill>
                <a:latin typeface="Arial"/>
                <a:ea typeface="Arial"/>
                <a:cs typeface="Arial"/>
                <a:sym typeface="Arial"/>
              </a:rPr>
              <a:t>icono del cursor cambiará a una barra vertical con flechas apuntando a izquierda y derecha.</a:t>
            </a:r>
            <a:endParaRPr/>
          </a:p>
          <a:p>
            <a:pPr marL="457200" lvl="1" indent="0" algn="l" rtl="0">
              <a:spcBef>
                <a:spcPts val="840"/>
              </a:spcBef>
              <a:spcAft>
                <a:spcPts val="0"/>
              </a:spcAft>
              <a:buNone/>
            </a:pPr>
            <a:r>
              <a:rPr lang="es-ES" sz="2800" b="0" i="0" u="none" strike="noStrike" cap="none">
                <a:solidFill>
                  <a:srgbClr val="000000"/>
                </a:solidFill>
                <a:latin typeface="Arial"/>
                <a:ea typeface="Arial"/>
                <a:cs typeface="Arial"/>
                <a:sym typeface="Arial"/>
              </a:rPr>
              <a:t>3.     Arrastre la columna hacia la izquierda o la derecha para obtener la anchura deseada</a:t>
            </a:r>
            <a:endParaRPr/>
          </a:p>
        </p:txBody>
      </p:sp>
      <p:sp>
        <p:nvSpPr>
          <p:cNvPr id="966" name="Google Shape;966;p6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67</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3"/>
        <p:cNvGrpSpPr/>
        <p:nvPr/>
      </p:nvGrpSpPr>
      <p:grpSpPr>
        <a:xfrm>
          <a:off x="0" y="0"/>
          <a:ext cx="0" cy="0"/>
          <a:chOff x="0" y="0"/>
          <a:chExt cx="0" cy="0"/>
        </a:xfrm>
      </p:grpSpPr>
      <p:sp>
        <p:nvSpPr>
          <p:cNvPr id="974" name="Google Shape;974;p6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75" name="Google Shape;975;p6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Ahora vamos a practicar el uso de la herramienta de ajuste personalizado para 2 o más columnas. </a:t>
            </a:r>
            <a:endParaRPr/>
          </a:p>
          <a:p>
            <a:pPr marL="800100" marR="0" lvl="1" indent="-342900" algn="l" rtl="0">
              <a:lnSpc>
                <a:spcPct val="115000"/>
              </a:lnSpc>
              <a:spcBef>
                <a:spcPts val="0"/>
              </a:spcBef>
              <a:spcAft>
                <a:spcPts val="0"/>
              </a:spcAft>
              <a:buClr>
                <a:srgbClr val="000000"/>
              </a:buClr>
              <a:buSzPts val="2800"/>
              <a:buFont typeface="Calibri"/>
              <a:buAutoNum type="arabicPeriod"/>
            </a:pPr>
            <a:r>
              <a:rPr lang="es-ES" sz="2800" b="0" i="0" u="none" strike="noStrike" cap="none">
                <a:solidFill>
                  <a:srgbClr val="000000"/>
                </a:solidFill>
                <a:latin typeface="Arial"/>
                <a:ea typeface="Arial"/>
                <a:cs typeface="Arial"/>
                <a:sym typeface="Arial"/>
              </a:rPr>
              <a:t>Haga clic con el botón izquierdo y arrastre sobre dos o más columnas para seleccionarlas</a:t>
            </a:r>
            <a:endParaRPr/>
          </a:p>
          <a:p>
            <a:pPr marL="457200" marR="0" lvl="1" indent="0" algn="l" rtl="0">
              <a:lnSpc>
                <a:spcPct val="100000"/>
              </a:lnSpc>
              <a:spcBef>
                <a:spcPts val="1200"/>
              </a:spcBef>
              <a:spcAft>
                <a:spcPts val="0"/>
              </a:spcAft>
              <a:buClr>
                <a:srgbClr val="000000"/>
              </a:buClr>
              <a:buSzPts val="2800"/>
              <a:buFont typeface="Arial"/>
              <a:buNone/>
            </a:pPr>
            <a:r>
              <a:rPr lang="es-ES" sz="2800" b="0" i="0" u="none" strike="noStrike" cap="none">
                <a:solidFill>
                  <a:srgbClr val="000000"/>
                </a:solidFill>
                <a:latin typeface="Arial"/>
                <a:ea typeface="Arial"/>
                <a:cs typeface="Arial"/>
                <a:sym typeface="Arial"/>
              </a:rPr>
              <a:t>2.      Haga clic con el botón izquierdo del ratón y arrastre la línea entre los encabezados de columna hasta la anchura deseada.</a:t>
            </a:r>
            <a:endParaRPr sz="2800" b="0" i="0" u="none" strike="noStrike" cap="none">
              <a:solidFill>
                <a:srgbClr val="000000"/>
              </a:solidFill>
              <a:latin typeface="Arial"/>
              <a:ea typeface="Arial"/>
              <a:cs typeface="Arial"/>
              <a:sym typeface="Arial"/>
            </a:endParaRPr>
          </a:p>
          <a:p>
            <a:pPr marL="0" lvl="0" indent="0" algn="l" rtl="0">
              <a:spcBef>
                <a:spcPts val="360"/>
              </a:spcBef>
              <a:spcAft>
                <a:spcPts val="0"/>
              </a:spcAft>
              <a:buNone/>
            </a:pPr>
            <a:endParaRPr/>
          </a:p>
        </p:txBody>
      </p:sp>
      <p:sp>
        <p:nvSpPr>
          <p:cNvPr id="976" name="Google Shape;976;p68: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68</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0"/>
        <p:cNvGrpSpPr/>
        <p:nvPr/>
      </p:nvGrpSpPr>
      <p:grpSpPr>
        <a:xfrm>
          <a:off x="0" y="0"/>
          <a:ext cx="0" cy="0"/>
          <a:chOff x="0" y="0"/>
          <a:chExt cx="0" cy="0"/>
        </a:xfrm>
      </p:grpSpPr>
      <p:sp>
        <p:nvSpPr>
          <p:cNvPr id="981" name="Google Shape;981;p6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82" name="Google Shape;982;p6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Para utilizar la herramienta de ajuste personalizado para toda la hoja de cálculo, </a:t>
            </a:r>
            <a:endParaRPr/>
          </a:p>
          <a:p>
            <a:pPr marL="800100" marR="0" lvl="1" indent="-342900" algn="l" rtl="0">
              <a:lnSpc>
                <a:spcPct val="115000"/>
              </a:lnSpc>
              <a:spcBef>
                <a:spcPts val="0"/>
              </a:spcBef>
              <a:spcAft>
                <a:spcPts val="0"/>
              </a:spcAft>
              <a:buClr>
                <a:srgbClr val="000000"/>
              </a:buClr>
              <a:buSzPts val="2800"/>
              <a:buFont typeface="Calibri"/>
              <a:buAutoNum type="arabicPeriod"/>
            </a:pPr>
            <a:r>
              <a:rPr lang="es-ES" sz="2800" b="0" i="0" u="none" strike="noStrike" cap="none">
                <a:solidFill>
                  <a:srgbClr val="000000"/>
                </a:solidFill>
                <a:latin typeface="Arial"/>
                <a:ea typeface="Arial"/>
                <a:cs typeface="Arial"/>
                <a:sym typeface="Arial"/>
              </a:rPr>
              <a:t>Haga clic con el botón izquierdo del ratón en el triángulo situado en la esquina superior izquierda de la hoja de cálculo.</a:t>
            </a:r>
            <a:endParaRPr/>
          </a:p>
          <a:p>
            <a:pPr marL="800100" marR="0" lvl="1" indent="-342900" algn="l" rtl="0">
              <a:lnSpc>
                <a:spcPct val="115000"/>
              </a:lnSpc>
              <a:spcBef>
                <a:spcPts val="0"/>
              </a:spcBef>
              <a:spcAft>
                <a:spcPts val="0"/>
              </a:spcAft>
              <a:buClr>
                <a:srgbClr val="000000"/>
              </a:buClr>
              <a:buSzPts val="2800"/>
              <a:buFont typeface="Calibri"/>
              <a:buAutoNum type="arabicPeriod"/>
            </a:pPr>
            <a:r>
              <a:rPr lang="es-ES" sz="2800" b="0" i="0" u="none" strike="noStrike" cap="none">
                <a:solidFill>
                  <a:srgbClr val="000000"/>
                </a:solidFill>
                <a:latin typeface="Arial"/>
                <a:ea typeface="Arial"/>
                <a:cs typeface="Arial"/>
                <a:sym typeface="Arial"/>
              </a:rPr>
              <a:t>Arrastre el cursor hacia la izquierda o la derecha para ajustar uniformemente la anchura de las columnas en toda la hoja de cálculo </a:t>
            </a:r>
            <a:r>
              <a:rPr lang="es-ES" sz="2800" b="1" i="0" u="none" strike="noStrike" cap="none">
                <a:solidFill>
                  <a:srgbClr val="000000"/>
                </a:solidFill>
                <a:latin typeface="Arial"/>
                <a:ea typeface="Arial"/>
                <a:cs typeface="Arial"/>
                <a:sym typeface="Arial"/>
              </a:rPr>
              <a:t>&lt;CLICK&gt;.</a:t>
            </a:r>
            <a:endParaRPr/>
          </a:p>
          <a:p>
            <a:pPr marL="800100" marR="0" lvl="1" indent="-165100" algn="l" rtl="0">
              <a:lnSpc>
                <a:spcPct val="115000"/>
              </a:lnSpc>
              <a:spcBef>
                <a:spcPts val="1200"/>
              </a:spcBef>
              <a:spcAft>
                <a:spcPts val="0"/>
              </a:spcAft>
              <a:buClr>
                <a:schemeClr val="dk1"/>
              </a:buClr>
              <a:buSzPts val="2800"/>
              <a:buFont typeface="Calibri"/>
              <a:buNone/>
            </a:pPr>
            <a:endParaRPr sz="2800" b="1" i="0" u="none" strike="noStrike" cap="none">
              <a:solidFill>
                <a:srgbClr val="000000"/>
              </a:solidFill>
              <a:latin typeface="Arial"/>
              <a:ea typeface="Arial"/>
              <a:cs typeface="Arial"/>
              <a:sym typeface="Arial"/>
            </a:endParaRPr>
          </a:p>
          <a:p>
            <a:pPr marL="171450" lvl="0" indent="-177800" algn="l" rtl="0">
              <a:spcBef>
                <a:spcPts val="2040"/>
              </a:spcBef>
              <a:spcAft>
                <a:spcPts val="0"/>
              </a:spcAft>
              <a:buClr>
                <a:schemeClr val="dk1"/>
              </a:buClr>
              <a:buSzPts val="2800"/>
              <a:buFont typeface="Noto Sans Symbols"/>
              <a:buChar char="▪"/>
            </a:pPr>
            <a:r>
              <a:rPr lang="es-ES" sz="2800" b="1" u="sng">
                <a:latin typeface="Arial"/>
                <a:ea typeface="Arial"/>
                <a:cs typeface="Arial"/>
                <a:sym typeface="Arial"/>
              </a:rPr>
              <a:t>Diga: </a:t>
            </a:r>
            <a:r>
              <a:rPr lang="es-ES" sz="2800">
                <a:latin typeface="Arial"/>
                <a:ea typeface="Arial"/>
                <a:cs typeface="Arial"/>
                <a:sym typeface="Arial"/>
              </a:rPr>
              <a:t>Hacer doble clic entre dos columnas ajustará automáticamente las dos columnas adyacentes para acomodar perfectamente la cantidad de texto en las celdas, basándose en la celda con más contenido. Esto también funciona para las filas.</a:t>
            </a:r>
            <a:endParaRPr sz="2800"/>
          </a:p>
          <a:p>
            <a:pPr marL="0" marR="0" lvl="0" indent="0" algn="l" rtl="0">
              <a:lnSpc>
                <a:spcPct val="115000"/>
              </a:lnSpc>
              <a:spcBef>
                <a:spcPts val="0"/>
              </a:spcBef>
              <a:spcAft>
                <a:spcPts val="0"/>
              </a:spcAft>
              <a:buClr>
                <a:schemeClr val="dk1"/>
              </a:buClr>
              <a:buSzPts val="2800"/>
              <a:buFont typeface="Calibri"/>
              <a:buNone/>
            </a:pPr>
            <a:endParaRPr sz="2800" b="0" i="0" u="none" strike="noStrike" cap="none">
              <a:solidFill>
                <a:srgbClr val="000000"/>
              </a:solidFill>
              <a:latin typeface="Arial"/>
              <a:ea typeface="Arial"/>
              <a:cs typeface="Arial"/>
              <a:sym typeface="Arial"/>
            </a:endParaRPr>
          </a:p>
          <a:p>
            <a:pPr marL="0" lvl="0" indent="0" algn="l" rtl="0">
              <a:spcBef>
                <a:spcPts val="1560"/>
              </a:spcBef>
              <a:spcAft>
                <a:spcPts val="0"/>
              </a:spcAft>
              <a:buNone/>
            </a:pPr>
            <a:endParaRPr/>
          </a:p>
        </p:txBody>
      </p:sp>
      <p:sp>
        <p:nvSpPr>
          <p:cNvPr id="983" name="Google Shape;983;p6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69</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41" name="Google Shape;341;p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a:t>
            </a:r>
            <a:r>
              <a:rPr lang="es-ES" b="1" u="none">
                <a:latin typeface="Arial"/>
                <a:ea typeface="Arial"/>
                <a:cs typeface="Arial"/>
                <a:sym typeface="Arial"/>
              </a:rPr>
              <a:t>: </a:t>
            </a:r>
            <a:r>
              <a:rPr lang="es-ES"/>
              <a:t>Comencemos con una visión general de la hoja de cálculo Excel. Hay 8 funciones importantes con las que deben familiarizarse. Las 8 funciones de Excel son:</a:t>
            </a:r>
            <a:endParaRPr/>
          </a:p>
          <a:p>
            <a:pPr marL="628650" lvl="1" indent="-171450" algn="l" rtl="0">
              <a:spcBef>
                <a:spcPts val="360"/>
              </a:spcBef>
              <a:spcAft>
                <a:spcPts val="0"/>
              </a:spcAft>
              <a:buClr>
                <a:schemeClr val="dk1"/>
              </a:buClr>
              <a:buSzPts val="1200"/>
              <a:buFont typeface="Courier New"/>
              <a:buChar char="o"/>
            </a:pPr>
            <a:r>
              <a:rPr lang="es-ES"/>
              <a:t>Barra de herramientas de acceso rápido</a:t>
            </a:r>
            <a:endParaRPr/>
          </a:p>
          <a:p>
            <a:pPr marL="628650" lvl="1" indent="-171450" algn="l" rtl="0">
              <a:spcBef>
                <a:spcPts val="360"/>
              </a:spcBef>
              <a:spcAft>
                <a:spcPts val="0"/>
              </a:spcAft>
              <a:buClr>
                <a:schemeClr val="dk1"/>
              </a:buClr>
              <a:buSzPts val="1200"/>
              <a:buFont typeface="Courier New"/>
              <a:buChar char="o"/>
            </a:pPr>
            <a:r>
              <a:rPr lang="es-ES"/>
              <a:t>Cinta de herramientas</a:t>
            </a:r>
            <a:endParaRPr/>
          </a:p>
          <a:p>
            <a:pPr marL="628650" lvl="1" indent="-171450" algn="l" rtl="0">
              <a:spcBef>
                <a:spcPts val="360"/>
              </a:spcBef>
              <a:spcAft>
                <a:spcPts val="0"/>
              </a:spcAft>
              <a:buClr>
                <a:schemeClr val="dk1"/>
              </a:buClr>
              <a:buSzPts val="1200"/>
              <a:buFont typeface="Courier New"/>
              <a:buChar char="o"/>
            </a:pPr>
            <a:r>
              <a:rPr lang="es-ES"/>
              <a:t>Nombre de la celda</a:t>
            </a:r>
            <a:endParaRPr/>
          </a:p>
          <a:p>
            <a:pPr marL="628650" lvl="1" indent="-171450" algn="l" rtl="0">
              <a:spcBef>
                <a:spcPts val="360"/>
              </a:spcBef>
              <a:spcAft>
                <a:spcPts val="0"/>
              </a:spcAft>
              <a:buClr>
                <a:schemeClr val="dk1"/>
              </a:buClr>
              <a:buSzPts val="1200"/>
              <a:buFont typeface="Courier New"/>
              <a:buChar char="o"/>
            </a:pPr>
            <a:r>
              <a:rPr lang="es-ES"/>
              <a:t>Barra de fórmulas</a:t>
            </a:r>
            <a:endParaRPr/>
          </a:p>
          <a:p>
            <a:pPr marL="628650" lvl="1" indent="-171450" algn="l" rtl="0">
              <a:spcBef>
                <a:spcPts val="360"/>
              </a:spcBef>
              <a:spcAft>
                <a:spcPts val="0"/>
              </a:spcAft>
              <a:buClr>
                <a:schemeClr val="dk1"/>
              </a:buClr>
              <a:buSzPts val="1200"/>
              <a:buFont typeface="Courier New"/>
              <a:buChar char="o"/>
            </a:pPr>
            <a:r>
              <a:rPr lang="es-ES"/>
              <a:t>Celda activa</a:t>
            </a:r>
            <a:endParaRPr/>
          </a:p>
          <a:p>
            <a:pPr marL="628650" lvl="1" indent="-171450" algn="l" rtl="0">
              <a:spcBef>
                <a:spcPts val="360"/>
              </a:spcBef>
              <a:spcAft>
                <a:spcPts val="0"/>
              </a:spcAft>
              <a:buClr>
                <a:schemeClr val="dk1"/>
              </a:buClr>
              <a:buSzPts val="1200"/>
              <a:buFont typeface="Courier New"/>
              <a:buChar char="o"/>
            </a:pPr>
            <a:r>
              <a:rPr lang="es-ES"/>
              <a:t>Letra identificadora de columna</a:t>
            </a:r>
            <a:endParaRPr/>
          </a:p>
          <a:p>
            <a:pPr marL="628650" lvl="1" indent="-171450" algn="l" rtl="0">
              <a:spcBef>
                <a:spcPts val="360"/>
              </a:spcBef>
              <a:spcAft>
                <a:spcPts val="0"/>
              </a:spcAft>
              <a:buClr>
                <a:schemeClr val="dk1"/>
              </a:buClr>
              <a:buSzPts val="1200"/>
              <a:buFont typeface="Courier New"/>
              <a:buChar char="o"/>
            </a:pPr>
            <a:r>
              <a:rPr lang="es-ES"/>
              <a:t>Número de fila</a:t>
            </a:r>
            <a:endParaRPr/>
          </a:p>
          <a:p>
            <a:pPr marL="628650" lvl="1" indent="-171450" algn="l" rtl="0">
              <a:spcBef>
                <a:spcPts val="360"/>
              </a:spcBef>
              <a:spcAft>
                <a:spcPts val="0"/>
              </a:spcAft>
              <a:buClr>
                <a:schemeClr val="dk1"/>
              </a:buClr>
              <a:buSzPts val="1200"/>
              <a:buFont typeface="Courier New"/>
              <a:buChar char="o"/>
            </a:pPr>
            <a:r>
              <a:rPr lang="es-ES"/>
              <a:t>Pestaña de hoja de cálculo</a:t>
            </a:r>
            <a:endParaRPr/>
          </a:p>
          <a:p>
            <a:pPr marL="628650" lvl="1" indent="-171450" algn="l" rtl="0">
              <a:spcBef>
                <a:spcPts val="360"/>
              </a:spcBef>
              <a:spcAft>
                <a:spcPts val="0"/>
              </a:spcAft>
              <a:buClr>
                <a:schemeClr val="dk1"/>
              </a:buClr>
              <a:buSzPts val="1200"/>
              <a:buFont typeface="Courier New"/>
              <a:buChar char="o"/>
            </a:pPr>
            <a:r>
              <a:rPr lang="es-ES"/>
              <a:t>Zoom</a:t>
            </a:r>
            <a:endParaRPr/>
          </a:p>
          <a:p>
            <a:pPr marL="0" lvl="0" indent="0" algn="l" rtl="0">
              <a:spcBef>
                <a:spcPts val="360"/>
              </a:spcBef>
              <a:spcAft>
                <a:spcPts val="0"/>
              </a:spcAft>
              <a:buClr>
                <a:schemeClr val="dk1"/>
              </a:buClr>
              <a:buSzPts val="1200"/>
              <a:buFont typeface="Arial"/>
              <a:buNone/>
            </a:pPr>
            <a:endParaRPr/>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a:t>
            </a:r>
            <a:r>
              <a:rPr lang="es-ES"/>
              <a:t>: Hablaremos brevemente de cada una de las funciones.</a:t>
            </a:r>
            <a:endParaRPr/>
          </a:p>
        </p:txBody>
      </p:sp>
      <p:sp>
        <p:nvSpPr>
          <p:cNvPr id="342" name="Google Shape;342;p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7"/>
        <p:cNvGrpSpPr/>
        <p:nvPr/>
      </p:nvGrpSpPr>
      <p:grpSpPr>
        <a:xfrm>
          <a:off x="0" y="0"/>
          <a:ext cx="0" cy="0"/>
          <a:chOff x="0" y="0"/>
          <a:chExt cx="0" cy="0"/>
        </a:xfrm>
      </p:grpSpPr>
      <p:sp>
        <p:nvSpPr>
          <p:cNvPr id="988" name="Google Shape;988;p7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89" name="Google Shape;989;p7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Para utilizar la herramienta de ajuste personalizado para toda la hoja de cálculo. Para insertar columnas y filas:</a:t>
            </a:r>
            <a:endParaRPr/>
          </a:p>
          <a:p>
            <a:pPr marL="800100" marR="0" lvl="1" indent="-342900" algn="l" rtl="0">
              <a:lnSpc>
                <a:spcPct val="115000"/>
              </a:lnSpc>
              <a:spcBef>
                <a:spcPts val="0"/>
              </a:spcBef>
              <a:spcAft>
                <a:spcPts val="0"/>
              </a:spcAft>
              <a:buClr>
                <a:srgbClr val="000000"/>
              </a:buClr>
              <a:buSzPts val="2800"/>
              <a:buFont typeface="Calibri"/>
              <a:buAutoNum type="arabicPeriod"/>
            </a:pPr>
            <a:r>
              <a:rPr lang="es-ES" sz="2800" b="0" i="0" u="none" strike="noStrike" cap="none">
                <a:solidFill>
                  <a:srgbClr val="000000"/>
                </a:solidFill>
                <a:latin typeface="Arial"/>
                <a:ea typeface="Arial"/>
                <a:cs typeface="Arial"/>
                <a:sym typeface="Arial"/>
              </a:rPr>
              <a:t>Haga clic con el botón izquierdo para seleccionar una columna o una fila</a:t>
            </a:r>
            <a:endParaRPr/>
          </a:p>
          <a:p>
            <a:pPr marL="800100" marR="0" lvl="1" indent="-342900" algn="l" rtl="0">
              <a:lnSpc>
                <a:spcPct val="115000"/>
              </a:lnSpc>
              <a:spcBef>
                <a:spcPts val="1200"/>
              </a:spcBef>
              <a:spcAft>
                <a:spcPts val="0"/>
              </a:spcAft>
              <a:buClr>
                <a:srgbClr val="000000"/>
              </a:buClr>
              <a:buSzPts val="2800"/>
              <a:buFont typeface="Calibri"/>
              <a:buAutoNum type="arabicPeriod"/>
            </a:pPr>
            <a:r>
              <a:rPr lang="es-ES" sz="2800" b="0" i="0" u="none" strike="noStrike" cap="none">
                <a:solidFill>
                  <a:srgbClr val="000000"/>
                </a:solidFill>
                <a:latin typeface="Arial"/>
                <a:ea typeface="Arial"/>
                <a:cs typeface="Arial"/>
                <a:sym typeface="Arial"/>
              </a:rPr>
              <a:t>Haga clic con el botón derecho y seleccione insertar </a:t>
            </a:r>
            <a:endParaRPr/>
          </a:p>
          <a:p>
            <a:pPr marL="1371600" marR="0" lvl="2" indent="-457200" algn="l" rtl="0">
              <a:spcBef>
                <a:spcPts val="1200"/>
              </a:spcBef>
              <a:spcAft>
                <a:spcPts val="0"/>
              </a:spcAft>
              <a:buClr>
                <a:schemeClr val="dk1"/>
              </a:buClr>
              <a:buSzPts val="2800"/>
              <a:buFont typeface="Courier New"/>
              <a:buChar char="o"/>
            </a:pPr>
            <a:r>
              <a:rPr lang="es-ES" sz="2800">
                <a:latin typeface="Arial"/>
                <a:ea typeface="Arial"/>
                <a:cs typeface="Arial"/>
                <a:sym typeface="Arial"/>
              </a:rPr>
              <a:t>Se añadirá una nueva columna o fila </a:t>
            </a:r>
            <a:endParaRPr/>
          </a:p>
          <a:p>
            <a:pPr marL="1371600" marR="0" lvl="2" indent="-457200" algn="l" rtl="0">
              <a:spcBef>
                <a:spcPts val="0"/>
              </a:spcBef>
              <a:spcAft>
                <a:spcPts val="0"/>
              </a:spcAft>
              <a:buClr>
                <a:schemeClr val="dk1"/>
              </a:buClr>
              <a:buSzPts val="2800"/>
              <a:buFont typeface="Courier New"/>
              <a:buChar char="o"/>
            </a:pPr>
            <a:r>
              <a:rPr lang="es-ES" sz="2800">
                <a:latin typeface="Arial"/>
                <a:ea typeface="Arial"/>
                <a:cs typeface="Arial"/>
                <a:sym typeface="Arial"/>
              </a:rPr>
              <a:t>Las nuevas columnas se insertarán a la izquierda de la columna seleccionada </a:t>
            </a:r>
            <a:endParaRPr/>
          </a:p>
          <a:p>
            <a:pPr marL="1371600" marR="0" lvl="2" indent="-457200" algn="l" rtl="0">
              <a:spcBef>
                <a:spcPts val="0"/>
              </a:spcBef>
              <a:spcAft>
                <a:spcPts val="0"/>
              </a:spcAft>
              <a:buClr>
                <a:schemeClr val="dk1"/>
              </a:buClr>
              <a:buSzPts val="2800"/>
              <a:buFont typeface="Courier New"/>
              <a:buChar char="o"/>
            </a:pPr>
            <a:r>
              <a:rPr lang="es-ES" sz="2800">
                <a:latin typeface="Arial"/>
                <a:ea typeface="Arial"/>
                <a:cs typeface="Arial"/>
                <a:sym typeface="Arial"/>
              </a:rPr>
              <a:t>Se insertarán nuevas filas encima de la fila seleccionada</a:t>
            </a:r>
            <a:endParaRPr sz="2800"/>
          </a:p>
          <a:p>
            <a:pPr marL="457200" marR="0" lvl="0" indent="-279400" algn="l" rtl="0">
              <a:lnSpc>
                <a:spcPct val="115000"/>
              </a:lnSpc>
              <a:spcBef>
                <a:spcPts val="0"/>
              </a:spcBef>
              <a:spcAft>
                <a:spcPts val="0"/>
              </a:spcAft>
              <a:buClr>
                <a:schemeClr val="dk1"/>
              </a:buClr>
              <a:buSzPts val="2800"/>
              <a:buFont typeface="Arial"/>
              <a:buNone/>
            </a:pPr>
            <a:endParaRPr sz="2800" b="0" i="0" u="none" strike="noStrike" cap="none">
              <a:solidFill>
                <a:srgbClr val="000000"/>
              </a:solidFill>
              <a:latin typeface="Arial"/>
              <a:ea typeface="Arial"/>
              <a:cs typeface="Arial"/>
              <a:sym typeface="Arial"/>
            </a:endParaRPr>
          </a:p>
        </p:txBody>
      </p:sp>
      <p:sp>
        <p:nvSpPr>
          <p:cNvPr id="990" name="Google Shape;990;p70: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70</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Google Shape;997;p7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98" name="Google Shape;998;p7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Para utilizar la herramienta de ajuste personalizado para toda la hoja de cálculo. Específicamente para eliminar columnas y filas:</a:t>
            </a:r>
            <a:endParaRPr/>
          </a:p>
          <a:p>
            <a:pPr marL="800100" marR="0" lvl="1" indent="-342900" algn="l" rtl="0">
              <a:lnSpc>
                <a:spcPct val="115000"/>
              </a:lnSpc>
              <a:spcBef>
                <a:spcPts val="0"/>
              </a:spcBef>
              <a:spcAft>
                <a:spcPts val="0"/>
              </a:spcAft>
              <a:buClr>
                <a:schemeClr val="dk1"/>
              </a:buClr>
              <a:buSzPts val="1200"/>
              <a:buFont typeface="Calibri"/>
              <a:buAutoNum type="arabicPeriod"/>
            </a:pPr>
            <a:r>
              <a:rPr lang="es-ES" sz="1200"/>
              <a:t>Haga clic con el botón izquierdo y arrastre sobre las columnas que desee eliminar, como se muestra en las imágenes de la pantalla. </a:t>
            </a:r>
            <a:r>
              <a:rPr lang="es-ES" sz="1200" b="1"/>
              <a:t>&lt;CLIC&gt;</a:t>
            </a:r>
            <a:endParaRPr/>
          </a:p>
          <a:p>
            <a:pPr marL="800100" marR="0" lvl="1" indent="-342900" algn="l" rtl="0">
              <a:lnSpc>
                <a:spcPct val="115000"/>
              </a:lnSpc>
              <a:spcBef>
                <a:spcPts val="0"/>
              </a:spcBef>
              <a:spcAft>
                <a:spcPts val="0"/>
              </a:spcAft>
              <a:buClr>
                <a:schemeClr val="dk1"/>
              </a:buClr>
              <a:buSzPts val="1200"/>
              <a:buFont typeface="Calibri"/>
              <a:buAutoNum type="arabicPeriod"/>
            </a:pPr>
            <a:r>
              <a:rPr lang="es-ES" sz="1200"/>
              <a:t>Haga clic con el botón derecho.</a:t>
            </a:r>
            <a:endParaRPr/>
          </a:p>
          <a:p>
            <a:pPr marL="457200" lvl="1" indent="0" algn="l" rtl="0">
              <a:spcBef>
                <a:spcPts val="1560"/>
              </a:spcBef>
              <a:spcAft>
                <a:spcPts val="0"/>
              </a:spcAft>
              <a:buNone/>
            </a:pPr>
            <a:r>
              <a:rPr lang="es-ES" sz="1200"/>
              <a:t>3.      Haga clic en Eliminar</a:t>
            </a:r>
            <a:endParaRPr/>
          </a:p>
        </p:txBody>
      </p:sp>
      <p:sp>
        <p:nvSpPr>
          <p:cNvPr id="999" name="Google Shape;999;p7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71</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1"/>
        <p:cNvGrpSpPr/>
        <p:nvPr/>
      </p:nvGrpSpPr>
      <p:grpSpPr>
        <a:xfrm>
          <a:off x="0" y="0"/>
          <a:ext cx="0" cy="0"/>
          <a:chOff x="0" y="0"/>
          <a:chExt cx="0" cy="0"/>
        </a:xfrm>
      </p:grpSpPr>
      <p:sp>
        <p:nvSpPr>
          <p:cNvPr id="1012" name="Google Shape;1012;p7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13" name="Google Shape;1013;p7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u="sng"/>
              <a:t>Diga: </a:t>
            </a:r>
            <a:r>
              <a:rPr lang="es-ES"/>
              <a:t>Fusionar celdas es una tarea sencilla. Para unir celdas:</a:t>
            </a:r>
            <a:endParaRPr/>
          </a:p>
          <a:p>
            <a:pPr marL="685800" marR="0" lvl="1" indent="-228600" algn="l" rtl="0">
              <a:lnSpc>
                <a:spcPct val="115000"/>
              </a:lnSpc>
              <a:spcBef>
                <a:spcPts val="0"/>
              </a:spcBef>
              <a:spcAft>
                <a:spcPts val="0"/>
              </a:spcAft>
              <a:buClr>
                <a:schemeClr val="dk1"/>
              </a:buClr>
              <a:buSzPts val="1200"/>
              <a:buFont typeface="Calibri"/>
              <a:buAutoNum type="arabicPeriod"/>
            </a:pPr>
            <a:r>
              <a:rPr lang="es-ES" sz="1200"/>
              <a:t>Seleccione las celdas, columnas o filas que desee combinar (</a:t>
            </a:r>
            <a:r>
              <a:rPr lang="es-ES" sz="1200" i="1"/>
              <a:t>véase la imagen siguiente</a:t>
            </a:r>
            <a:r>
              <a:rPr lang="es-ES" sz="1200"/>
              <a:t>)</a:t>
            </a:r>
            <a:endParaRPr/>
          </a:p>
          <a:p>
            <a:pPr marL="685800" lvl="1" indent="-228600" algn="l" rtl="0">
              <a:spcBef>
                <a:spcPts val="1560"/>
              </a:spcBef>
              <a:spcAft>
                <a:spcPts val="0"/>
              </a:spcAft>
              <a:buClr>
                <a:schemeClr val="dk1"/>
              </a:buClr>
              <a:buSzPts val="1200"/>
              <a:buFont typeface="Calibri"/>
              <a:buAutoNum type="arabicPeriod"/>
            </a:pPr>
            <a:r>
              <a:rPr lang="es-ES" sz="1200"/>
              <a:t>Haga clic en el icono Combinar y centrar de la pestaña Alineación </a:t>
            </a:r>
            <a:r>
              <a:rPr lang="es-ES" sz="1200" b="1"/>
              <a:t>&lt;CLIC&gt;.</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Para utilizar la herramienta de ajuste personalizado para toda la hoja de cálculo.  </a:t>
            </a:r>
            <a:r>
              <a:rPr lang="es-ES" sz="1200"/>
              <a:t>Ahora intenten combinar y centrar la celda C1 y la celda D1 en la hoja de cálculo </a:t>
            </a:r>
            <a:r>
              <a:rPr lang="es-ES" sz="1200" i="1"/>
              <a:t>marzo_2024</a:t>
            </a:r>
            <a:endParaRPr sz="1200" i="1"/>
          </a:p>
          <a:p>
            <a:pPr marL="0" lvl="0" indent="0" algn="l" rtl="0">
              <a:spcBef>
                <a:spcPts val="360"/>
              </a:spcBef>
              <a:spcAft>
                <a:spcPts val="0"/>
              </a:spcAft>
              <a:buNone/>
            </a:pPr>
            <a:endParaRPr/>
          </a:p>
          <a:p>
            <a:pPr marL="0" lvl="0" indent="0" algn="l" rtl="0">
              <a:spcBef>
                <a:spcPts val="360"/>
              </a:spcBef>
              <a:spcAft>
                <a:spcPts val="0"/>
              </a:spcAft>
              <a:buNone/>
            </a:pPr>
            <a:endParaRPr/>
          </a:p>
        </p:txBody>
      </p:sp>
      <p:sp>
        <p:nvSpPr>
          <p:cNvPr id="1014" name="Google Shape;1014;p7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72</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6"/>
        <p:cNvGrpSpPr/>
        <p:nvPr/>
      </p:nvGrpSpPr>
      <p:grpSpPr>
        <a:xfrm>
          <a:off x="0" y="0"/>
          <a:ext cx="0" cy="0"/>
          <a:chOff x="0" y="0"/>
          <a:chExt cx="0" cy="0"/>
        </a:xfrm>
      </p:grpSpPr>
      <p:sp>
        <p:nvSpPr>
          <p:cNvPr id="1027" name="Google Shape;1027;p7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28" name="Google Shape;1028;p73: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sz="1200" b="1" i="0" u="sng">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i="0" u="sng">
                <a:latin typeface="Arial"/>
                <a:ea typeface="Arial"/>
                <a:cs typeface="Arial"/>
                <a:sym typeface="Arial"/>
              </a:rPr>
              <a:t>Pida </a:t>
            </a:r>
            <a:r>
              <a:rPr lang="es-ES" sz="1200" b="0" i="0" u="none">
                <a:latin typeface="Arial"/>
                <a:ea typeface="Arial"/>
                <a:cs typeface="Arial"/>
                <a:sym typeface="Arial"/>
              </a:rPr>
              <a:t>a los participantes que recurran a su "Cuaderno de ejercicios del participante" para ejercitarse en usando el ejercicio titulado: </a:t>
            </a:r>
            <a:r>
              <a:rPr lang="es-ES" sz="1200" b="1" i="0" u="none">
                <a:latin typeface="Arial"/>
                <a:ea typeface="Arial"/>
                <a:cs typeface="Arial"/>
                <a:sym typeface="Arial"/>
              </a:rPr>
              <a:t>FORMATEAR DATOS</a:t>
            </a:r>
            <a:endParaRPr sz="1200" b="1">
              <a:latin typeface="Arial"/>
              <a:ea typeface="Arial"/>
              <a:cs typeface="Arial"/>
              <a:sym typeface="Arial"/>
            </a:endParaRPr>
          </a:p>
          <a:p>
            <a:pPr marL="0" lvl="0" indent="0" algn="l" rtl="0">
              <a:spcBef>
                <a:spcPts val="360"/>
              </a:spcBef>
              <a:spcAft>
                <a:spcPts val="0"/>
              </a:spcAft>
              <a:buNone/>
            </a:pPr>
            <a:endParaRPr sz="1200" b="1">
              <a:latin typeface="Arial"/>
              <a:ea typeface="Arial"/>
              <a:cs typeface="Arial"/>
              <a:sym typeface="Arial"/>
            </a:endParaRPr>
          </a:p>
          <a:p>
            <a:pPr marL="171450" marR="0" lvl="0" indent="-171450" algn="l" rtl="0">
              <a:lnSpc>
                <a:spcPct val="100000"/>
              </a:lnSpc>
              <a:spcBef>
                <a:spcPts val="360"/>
              </a:spcBef>
              <a:spcAft>
                <a:spcPts val="0"/>
              </a:spcAft>
              <a:buClr>
                <a:srgbClr val="000000"/>
              </a:buClr>
              <a:buSzPts val="1200"/>
              <a:buFont typeface="Noto Sans Symbols"/>
              <a:buChar char="❖"/>
            </a:pPr>
            <a:r>
              <a:rPr lang="es-ES" sz="1200" b="1">
                <a:solidFill>
                  <a:srgbClr val="000000"/>
                </a:solidFill>
                <a:latin typeface="Arial"/>
                <a:ea typeface="Arial"/>
                <a:cs typeface="Arial"/>
                <a:sym typeface="Arial"/>
              </a:rPr>
              <a:t>Tiempo total: 10 minutos.</a:t>
            </a:r>
            <a:endParaRPr/>
          </a:p>
          <a:p>
            <a:pPr marL="0" lvl="0" indent="0" algn="l" rtl="0">
              <a:spcBef>
                <a:spcPts val="360"/>
              </a:spcBef>
              <a:spcAft>
                <a:spcPts val="0"/>
              </a:spcAft>
              <a:buNone/>
            </a:pPr>
            <a:endParaRPr/>
          </a:p>
        </p:txBody>
      </p:sp>
      <p:sp>
        <p:nvSpPr>
          <p:cNvPr id="1029" name="Google Shape;1029;p73: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73</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2"/>
        <p:cNvGrpSpPr/>
        <p:nvPr/>
      </p:nvGrpSpPr>
      <p:grpSpPr>
        <a:xfrm>
          <a:off x="0" y="0"/>
          <a:ext cx="0" cy="0"/>
          <a:chOff x="0" y="0"/>
          <a:chExt cx="0" cy="0"/>
        </a:xfrm>
      </p:grpSpPr>
      <p:sp>
        <p:nvSpPr>
          <p:cNvPr id="1033" name="Google Shape;1033;p7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34" name="Google Shape;1034;p7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540"/>
              </a:spcBef>
              <a:spcAft>
                <a:spcPts val="0"/>
              </a:spcAft>
              <a:buClr>
                <a:schemeClr val="dk1"/>
              </a:buClr>
              <a:buSzPts val="1200"/>
              <a:buFont typeface="Noto Sans Symbols"/>
              <a:buChar char="▪"/>
            </a:pPr>
            <a:r>
              <a:rPr lang="es-ES" b="1" u="sng"/>
              <a:t>Diga: </a:t>
            </a:r>
            <a:r>
              <a:rPr lang="es-ES"/>
              <a:t>Objetivo del ejercicio: </a:t>
            </a:r>
            <a:r>
              <a:rPr lang="es-ES" sz="1800">
                <a:latin typeface="Times New Roman"/>
                <a:ea typeface="Times New Roman"/>
                <a:cs typeface="Times New Roman"/>
                <a:sym typeface="Times New Roman"/>
              </a:rPr>
              <a:t>En la hoja de trabajo </a:t>
            </a:r>
            <a:r>
              <a:rPr lang="es-ES" sz="1800" b="1" i="1">
                <a:latin typeface="Times New Roman"/>
                <a:ea typeface="Times New Roman"/>
                <a:cs typeface="Times New Roman"/>
                <a:sym typeface="Times New Roman"/>
              </a:rPr>
              <a:t>abril_2024</a:t>
            </a:r>
            <a:r>
              <a:rPr lang="es-ES" sz="1800">
                <a:latin typeface="Times New Roman"/>
                <a:ea typeface="Times New Roman"/>
                <a:cs typeface="Times New Roman"/>
                <a:sym typeface="Times New Roman"/>
              </a:rPr>
              <a:t>, ingrese y formatee los datos de un brote escolar.</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u="sng"/>
              <a:t>Pida </a:t>
            </a:r>
            <a:r>
              <a:rPr lang="es-ES"/>
              <a:t>a los participantes que:</a:t>
            </a:r>
            <a:endParaRPr/>
          </a:p>
          <a:p>
            <a:pPr marL="800100" marR="0" lvl="1" indent="-342900" algn="l" rtl="0">
              <a:lnSpc>
                <a:spcPct val="115000"/>
              </a:lnSpc>
              <a:spcBef>
                <a:spcPts val="0"/>
              </a:spcBef>
              <a:spcAft>
                <a:spcPts val="0"/>
              </a:spcAft>
              <a:buClr>
                <a:schemeClr val="dk1"/>
              </a:buClr>
              <a:buSzPts val="1800"/>
              <a:buFont typeface="Courier New"/>
              <a:buChar char="o"/>
            </a:pPr>
            <a:r>
              <a:rPr lang="es-ES" sz="1800">
                <a:latin typeface="Times New Roman"/>
                <a:ea typeface="Times New Roman"/>
                <a:cs typeface="Times New Roman"/>
                <a:sym typeface="Times New Roman"/>
              </a:rPr>
              <a:t>Trabajen en parejas.</a:t>
            </a:r>
            <a:endParaRPr/>
          </a:p>
          <a:p>
            <a:pPr marL="800100" marR="0" lvl="1" indent="-342900" algn="l" rtl="0">
              <a:lnSpc>
                <a:spcPct val="115000"/>
              </a:lnSpc>
              <a:spcBef>
                <a:spcPts val="0"/>
              </a:spcBef>
              <a:spcAft>
                <a:spcPts val="0"/>
              </a:spcAft>
              <a:buClr>
                <a:schemeClr val="dk1"/>
              </a:buClr>
              <a:buSzPts val="1800"/>
              <a:buFont typeface="Courier New"/>
              <a:buChar char="o"/>
            </a:pPr>
            <a:r>
              <a:rPr lang="es-ES" sz="1800">
                <a:latin typeface="Times New Roman"/>
                <a:ea typeface="Times New Roman"/>
                <a:cs typeface="Times New Roman"/>
                <a:sym typeface="Times New Roman"/>
              </a:rPr>
              <a:t>Refiérase a la Guía del participante cuando sea necesario.</a:t>
            </a:r>
            <a:endParaRPr/>
          </a:p>
          <a:p>
            <a:pPr marL="800100" marR="0" lvl="1" indent="-342900" algn="l" rtl="0">
              <a:lnSpc>
                <a:spcPct val="115000"/>
              </a:lnSpc>
              <a:spcBef>
                <a:spcPts val="0"/>
              </a:spcBef>
              <a:spcAft>
                <a:spcPts val="0"/>
              </a:spcAft>
              <a:buClr>
                <a:schemeClr val="dk1"/>
              </a:buClr>
              <a:buSzPts val="1800"/>
              <a:buFont typeface="Courier New"/>
              <a:buChar char="o"/>
            </a:pPr>
            <a:r>
              <a:rPr lang="es-ES" sz="1800">
                <a:latin typeface="Times New Roman"/>
                <a:ea typeface="Times New Roman"/>
                <a:cs typeface="Times New Roman"/>
                <a:sym typeface="Times New Roman"/>
              </a:rPr>
              <a:t>Utilice la hoja de trabajo </a:t>
            </a:r>
            <a:r>
              <a:rPr lang="es-ES" sz="1800" i="1">
                <a:latin typeface="Times New Roman"/>
                <a:ea typeface="Times New Roman"/>
                <a:cs typeface="Times New Roman"/>
                <a:sym typeface="Times New Roman"/>
              </a:rPr>
              <a:t>“abril_2024</a:t>
            </a:r>
            <a:r>
              <a:rPr lang="es-ES" sz="1800">
                <a:latin typeface="Times New Roman"/>
                <a:ea typeface="Times New Roman"/>
                <a:cs typeface="Times New Roman"/>
                <a:sym typeface="Times New Roman"/>
              </a:rPr>
              <a:t>" para ingresar los datos que se facilitan a continuación.</a:t>
            </a:r>
            <a:endParaRPr/>
          </a:p>
        </p:txBody>
      </p:sp>
      <p:sp>
        <p:nvSpPr>
          <p:cNvPr id="1035" name="Google Shape;1035;p74: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74</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0"/>
        <p:cNvGrpSpPr/>
        <p:nvPr/>
      </p:nvGrpSpPr>
      <p:grpSpPr>
        <a:xfrm>
          <a:off x="0" y="0"/>
          <a:ext cx="0" cy="0"/>
          <a:chOff x="0" y="0"/>
          <a:chExt cx="0" cy="0"/>
        </a:xfrm>
      </p:grpSpPr>
      <p:sp>
        <p:nvSpPr>
          <p:cNvPr id="1041" name="Google Shape;1041;p7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42" name="Google Shape;1042;p7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540"/>
              </a:spcBef>
              <a:spcAft>
                <a:spcPts val="0"/>
              </a:spcAft>
              <a:buClr>
                <a:schemeClr val="dk1"/>
              </a:buClr>
              <a:buSzPts val="1200"/>
              <a:buFont typeface="Noto Sans Symbols"/>
              <a:buChar char="▪"/>
            </a:pPr>
            <a:r>
              <a:rPr lang="es-ES" b="1" u="sng"/>
              <a:t>Diga: </a:t>
            </a:r>
            <a:r>
              <a:rPr lang="es-ES"/>
              <a:t>Objetivo del ejercicio: </a:t>
            </a:r>
            <a:r>
              <a:rPr lang="es-ES" sz="1800">
                <a:latin typeface="Times New Roman"/>
                <a:ea typeface="Times New Roman"/>
                <a:cs typeface="Times New Roman"/>
                <a:sym typeface="Times New Roman"/>
              </a:rPr>
              <a:t>En la hoja de trabajo </a:t>
            </a:r>
            <a:r>
              <a:rPr lang="es-ES" sz="1800" b="1" i="1">
                <a:latin typeface="Times New Roman"/>
                <a:ea typeface="Times New Roman"/>
                <a:cs typeface="Times New Roman"/>
                <a:sym typeface="Times New Roman"/>
              </a:rPr>
              <a:t>abril_2024</a:t>
            </a:r>
            <a:r>
              <a:rPr lang="es-ES" sz="1800">
                <a:latin typeface="Times New Roman"/>
                <a:ea typeface="Times New Roman"/>
                <a:cs typeface="Times New Roman"/>
                <a:sym typeface="Times New Roman"/>
              </a:rPr>
              <a:t>, introduzca y formatee los datos de un brote escolar.</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u="sng"/>
              <a:t>Instrucciones:</a:t>
            </a:r>
            <a:endParaRPr/>
          </a:p>
          <a:p>
            <a:pPr marL="800100" marR="0" lvl="1" indent="-342900" algn="l" rtl="0">
              <a:lnSpc>
                <a:spcPct val="115000"/>
              </a:lnSpc>
              <a:spcBef>
                <a:spcPts val="0"/>
              </a:spcBef>
              <a:spcAft>
                <a:spcPts val="0"/>
              </a:spcAft>
              <a:buClr>
                <a:schemeClr val="dk1"/>
              </a:buClr>
              <a:buSzPts val="1800"/>
              <a:buFont typeface="Courier New"/>
              <a:buChar char="o"/>
            </a:pPr>
            <a:r>
              <a:rPr lang="es-ES" sz="1800">
                <a:latin typeface="Times New Roman"/>
                <a:ea typeface="Times New Roman"/>
                <a:cs typeface="Times New Roman"/>
                <a:sym typeface="Times New Roman"/>
              </a:rPr>
              <a:t>Formatea las fechas a </a:t>
            </a:r>
            <a:r>
              <a:rPr lang="es-ES" sz="1800" err="1">
                <a:latin typeface="Times New Roman"/>
                <a:ea typeface="Times New Roman"/>
                <a:cs typeface="Times New Roman"/>
                <a:sym typeface="Times New Roman"/>
              </a:rPr>
              <a:t>dd</a:t>
            </a:r>
            <a:r>
              <a:rPr lang="es-ES" sz="1800">
                <a:latin typeface="Times New Roman"/>
                <a:ea typeface="Times New Roman"/>
                <a:cs typeface="Times New Roman"/>
                <a:sym typeface="Times New Roman"/>
              </a:rPr>
              <a:t>/mm/</a:t>
            </a:r>
            <a:r>
              <a:rPr lang="es-ES" sz="1800" err="1">
                <a:latin typeface="Times New Roman"/>
                <a:ea typeface="Times New Roman"/>
                <a:cs typeface="Times New Roman"/>
                <a:sym typeface="Times New Roman"/>
              </a:rPr>
              <a:t>aa</a:t>
            </a:r>
            <a:r>
              <a:rPr lang="es-ES" sz="1800">
                <a:latin typeface="Times New Roman"/>
                <a:ea typeface="Times New Roman"/>
                <a:cs typeface="Times New Roman"/>
                <a:sym typeface="Times New Roman"/>
              </a:rPr>
              <a:t> o </a:t>
            </a:r>
            <a:r>
              <a:rPr lang="es-ES" sz="1800" err="1">
                <a:latin typeface="Times New Roman"/>
                <a:ea typeface="Times New Roman"/>
                <a:cs typeface="Times New Roman"/>
                <a:sym typeface="Times New Roman"/>
              </a:rPr>
              <a:t>dd</a:t>
            </a:r>
            <a:r>
              <a:rPr lang="es-ES" sz="1800">
                <a:latin typeface="Times New Roman"/>
                <a:ea typeface="Times New Roman"/>
                <a:cs typeface="Times New Roman"/>
                <a:sym typeface="Times New Roman"/>
              </a:rPr>
              <a:t>/mm/</a:t>
            </a:r>
            <a:r>
              <a:rPr lang="es-ES" sz="1800" err="1">
                <a:latin typeface="Times New Roman"/>
                <a:ea typeface="Times New Roman"/>
                <a:cs typeface="Times New Roman"/>
                <a:sym typeface="Times New Roman"/>
              </a:rPr>
              <a:t>aaaa</a:t>
            </a:r>
            <a:r>
              <a:rPr lang="es-ES" sz="1800">
                <a:latin typeface="Times New Roman"/>
                <a:ea typeface="Times New Roman"/>
                <a:cs typeface="Times New Roman"/>
                <a:sym typeface="Times New Roman"/>
              </a:rPr>
              <a:t>.</a:t>
            </a:r>
            <a:endParaRPr/>
          </a:p>
          <a:p>
            <a:pPr marL="800100" marR="0" lvl="1" indent="-342900" algn="l" rtl="0">
              <a:lnSpc>
                <a:spcPct val="115000"/>
              </a:lnSpc>
              <a:spcBef>
                <a:spcPts val="0"/>
              </a:spcBef>
              <a:spcAft>
                <a:spcPts val="0"/>
              </a:spcAft>
              <a:buClr>
                <a:schemeClr val="dk1"/>
              </a:buClr>
              <a:buSzPts val="1800"/>
              <a:buFont typeface="Courier New"/>
              <a:buChar char="o"/>
            </a:pPr>
            <a:r>
              <a:rPr lang="es-ES" sz="1800">
                <a:latin typeface="Times New Roman"/>
                <a:ea typeface="Times New Roman"/>
                <a:cs typeface="Times New Roman"/>
                <a:sym typeface="Times New Roman"/>
              </a:rPr>
              <a:t>Formatee la apariencia poniendo los encabezados </a:t>
            </a:r>
            <a:r>
              <a:rPr lang="es-ES" sz="1800" i="1">
                <a:latin typeface="Times New Roman"/>
                <a:ea typeface="Times New Roman"/>
                <a:cs typeface="Times New Roman"/>
                <a:sym typeface="Times New Roman"/>
              </a:rPr>
              <a:t>en negrita, letra de color rojo, con fondo gris y subrayado</a:t>
            </a:r>
            <a:r>
              <a:rPr lang="es-ES" sz="1800">
                <a:latin typeface="Times New Roman"/>
                <a:ea typeface="Times New Roman"/>
                <a:cs typeface="Times New Roman"/>
                <a:sym typeface="Times New Roman"/>
              </a:rPr>
              <a:t>.</a:t>
            </a:r>
            <a:endParaRPr/>
          </a:p>
          <a:p>
            <a:pPr marL="800100" marR="0" lvl="1" indent="-342900" algn="l" rtl="0">
              <a:lnSpc>
                <a:spcPct val="115000"/>
              </a:lnSpc>
              <a:spcBef>
                <a:spcPts val="0"/>
              </a:spcBef>
              <a:spcAft>
                <a:spcPts val="0"/>
              </a:spcAft>
              <a:buClr>
                <a:schemeClr val="dk1"/>
              </a:buClr>
              <a:buSzPts val="1800"/>
              <a:buFont typeface="Courier New"/>
              <a:buChar char="o"/>
            </a:pPr>
            <a:r>
              <a:rPr lang="es-ES" sz="1800">
                <a:latin typeface="Times New Roman"/>
                <a:ea typeface="Times New Roman"/>
                <a:cs typeface="Times New Roman"/>
                <a:sym typeface="Times New Roman"/>
              </a:rPr>
              <a:t>Utilice una fórmula para calcular los porcentajes de la columna F (% con fiebre (del total)) y formatee los porcentajes para incluir un decimal.</a:t>
            </a:r>
            <a:endParaRPr/>
          </a:p>
          <a:p>
            <a:pPr marL="800100" marR="0" lvl="1" indent="-342900" algn="l" rtl="0">
              <a:lnSpc>
                <a:spcPct val="115000"/>
              </a:lnSpc>
              <a:spcBef>
                <a:spcPts val="0"/>
              </a:spcBef>
              <a:spcAft>
                <a:spcPts val="0"/>
              </a:spcAft>
              <a:buClr>
                <a:schemeClr val="dk1"/>
              </a:buClr>
              <a:buSzPts val="1800"/>
              <a:buFont typeface="Courier New"/>
              <a:buChar char="o"/>
            </a:pPr>
            <a:r>
              <a:rPr lang="es-ES" sz="1800">
                <a:latin typeface="Times New Roman"/>
                <a:ea typeface="Times New Roman"/>
                <a:cs typeface="Times New Roman"/>
                <a:sym typeface="Times New Roman"/>
              </a:rPr>
              <a:t>Formatee el ancho de columna de las Columnas A </a:t>
            </a:r>
            <a:r>
              <a:rPr lang="es-ES" sz="1800" err="1">
                <a:latin typeface="Times New Roman"/>
                <a:ea typeface="Times New Roman"/>
                <a:cs typeface="Times New Roman"/>
                <a:sym typeface="Times New Roman"/>
              </a:rPr>
              <a:t>a</a:t>
            </a:r>
            <a:r>
              <a:rPr lang="es-ES" sz="1800">
                <a:latin typeface="Times New Roman"/>
                <a:ea typeface="Times New Roman"/>
                <a:cs typeface="Times New Roman"/>
                <a:sym typeface="Times New Roman"/>
              </a:rPr>
              <a:t> la F para que sean sólo tan anchos como sea necesario para acomodar el contenido.</a:t>
            </a:r>
            <a:endParaRPr/>
          </a:p>
        </p:txBody>
      </p:sp>
      <p:sp>
        <p:nvSpPr>
          <p:cNvPr id="1043" name="Google Shape;1043;p7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75</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7"/>
        <p:cNvGrpSpPr/>
        <p:nvPr/>
      </p:nvGrpSpPr>
      <p:grpSpPr>
        <a:xfrm>
          <a:off x="0" y="0"/>
          <a:ext cx="0" cy="0"/>
          <a:chOff x="0" y="0"/>
          <a:chExt cx="0" cy="0"/>
        </a:xfrm>
      </p:grpSpPr>
      <p:sp>
        <p:nvSpPr>
          <p:cNvPr id="1048" name="Google Shape;1048;p7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49" name="Google Shape;1049;p7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marR="0" lvl="0" indent="0" algn="l" rtl="0">
              <a:lnSpc>
                <a:spcPct val="115000"/>
              </a:lnSpc>
              <a:spcBef>
                <a:spcPts val="1200"/>
              </a:spcBef>
              <a:spcAft>
                <a:spcPts val="0"/>
              </a:spcAft>
              <a:buNone/>
            </a:pPr>
            <a:endParaRPr sz="1200">
              <a:latin typeface="Arial"/>
              <a:ea typeface="Arial"/>
              <a:cs typeface="Arial"/>
              <a:sym typeface="Arial"/>
            </a:endParaRPr>
          </a:p>
          <a:p>
            <a:pPr marL="171450" marR="0" lvl="0" indent="-171450" algn="l" rtl="0">
              <a:lnSpc>
                <a:spcPct val="115000"/>
              </a:lnSpc>
              <a:spcBef>
                <a:spcPts val="1200"/>
              </a:spcBef>
              <a:spcAft>
                <a:spcPts val="0"/>
              </a:spcAft>
              <a:buClr>
                <a:schemeClr val="dk1"/>
              </a:buClr>
              <a:buSzPts val="1200"/>
              <a:buFont typeface="Noto Sans Symbols"/>
              <a:buChar char="▪"/>
            </a:pPr>
            <a:r>
              <a:rPr lang="es-ES" b="1" u="sng"/>
              <a:t>Diga: </a:t>
            </a:r>
            <a:r>
              <a:rPr lang="es-ES" sz="1200">
                <a:latin typeface="Arial"/>
                <a:ea typeface="Arial"/>
                <a:cs typeface="Arial"/>
                <a:sym typeface="Arial"/>
              </a:rPr>
              <a:t>La herramienta </a:t>
            </a:r>
            <a:r>
              <a:rPr lang="es-ES" sz="1200" b="1" i="1">
                <a:latin typeface="Arial"/>
                <a:ea typeface="Arial"/>
                <a:cs typeface="Arial"/>
                <a:sym typeface="Arial"/>
              </a:rPr>
              <a:t>Ordenar</a:t>
            </a:r>
            <a:r>
              <a:rPr lang="es-ES" sz="1200" i="1">
                <a:latin typeface="Arial"/>
                <a:ea typeface="Arial"/>
                <a:cs typeface="Arial"/>
                <a:sym typeface="Arial"/>
              </a:rPr>
              <a:t> </a:t>
            </a:r>
            <a:r>
              <a:rPr lang="es-ES" sz="1200">
                <a:latin typeface="Arial"/>
                <a:ea typeface="Arial"/>
                <a:cs typeface="Arial"/>
                <a:sym typeface="Arial"/>
              </a:rPr>
              <a:t>permite organizar una o varias columnas de datos. En la vigilancia de datos, a menudo queremos ordenar los datos por FECHA y HORA antes de hacer el gráfico. El ordenamiento también puede utilizarse como herramienta de calidad de datos y para detectar datos omitidos o duplicados, faltas de ortografía y otros problemas.  Es importante ordenar los datos que desea analizar.</a:t>
            </a:r>
            <a:endParaRPr/>
          </a:p>
          <a:p>
            <a:pPr marL="0" lvl="0" indent="0" algn="l" rtl="0">
              <a:spcBef>
                <a:spcPts val="1560"/>
              </a:spcBef>
              <a:spcAft>
                <a:spcPts val="0"/>
              </a:spcAft>
              <a:buNone/>
            </a:pPr>
            <a:endParaRPr sz="1200">
              <a:latin typeface="Arial"/>
              <a:ea typeface="Arial"/>
              <a:cs typeface="Arial"/>
              <a:sym typeface="Arial"/>
            </a:endParaRPr>
          </a:p>
          <a:p>
            <a:pPr marL="171450" marR="0" lvl="0" indent="-171450" algn="l" rtl="0">
              <a:lnSpc>
                <a:spcPct val="115000"/>
              </a:lnSpc>
              <a:spcBef>
                <a:spcPts val="0"/>
              </a:spcBef>
              <a:spcAft>
                <a:spcPts val="0"/>
              </a:spcAft>
              <a:buClr>
                <a:schemeClr val="dk1"/>
              </a:buClr>
              <a:buSzPts val="1200"/>
              <a:buFont typeface="Noto Sans Symbols"/>
              <a:buChar char="▪"/>
            </a:pPr>
            <a:r>
              <a:rPr lang="es-ES" b="1" u="sng"/>
              <a:t>Diga: </a:t>
            </a:r>
            <a:r>
              <a:rPr lang="es-ES" sz="1200">
                <a:latin typeface="Arial"/>
                <a:ea typeface="Arial"/>
                <a:cs typeface="Arial"/>
                <a:sym typeface="Arial"/>
              </a:rPr>
              <a:t>La herramienta Ordenar también puede utilizarse para garantizar la calidad de los datos. Utilice Ordenar para comprobar:</a:t>
            </a:r>
            <a:endParaRPr sz="1200">
              <a:latin typeface="Times New Roman"/>
              <a:ea typeface="Times New Roman"/>
              <a:cs typeface="Times New Roman"/>
              <a:sym typeface="Times New Roman"/>
            </a:endParaRPr>
          </a:p>
          <a:p>
            <a:pPr marL="800100" marR="0" lvl="1" indent="-342900" algn="l" rtl="0">
              <a:lnSpc>
                <a:spcPct val="115000"/>
              </a:lnSpc>
              <a:spcBef>
                <a:spcPts val="1200"/>
              </a:spcBef>
              <a:spcAft>
                <a:spcPts val="0"/>
              </a:spcAft>
              <a:buClr>
                <a:schemeClr val="dk1"/>
              </a:buClr>
              <a:buSzPts val="1200"/>
              <a:buFont typeface="Courier New"/>
              <a:buChar char="o"/>
            </a:pPr>
            <a:r>
              <a:rPr lang="es-ES" sz="1200">
                <a:latin typeface="Arial"/>
                <a:ea typeface="Arial"/>
                <a:cs typeface="Arial"/>
                <a:sym typeface="Arial"/>
              </a:rPr>
              <a:t>Datos faltantes</a:t>
            </a:r>
            <a:endParaRPr sz="120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dk1"/>
              </a:buClr>
              <a:buSzPts val="1200"/>
              <a:buFont typeface="Courier New"/>
              <a:buChar char="o"/>
            </a:pPr>
            <a:r>
              <a:rPr lang="es-ES" sz="1200">
                <a:latin typeface="Arial"/>
                <a:ea typeface="Arial"/>
                <a:cs typeface="Arial"/>
                <a:sym typeface="Arial"/>
              </a:rPr>
              <a:t>Errores ortográficos e incoherencias</a:t>
            </a:r>
            <a:endParaRPr sz="120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dk1"/>
              </a:buClr>
              <a:buSzPts val="1200"/>
              <a:buFont typeface="Courier New"/>
              <a:buChar char="o"/>
            </a:pPr>
            <a:r>
              <a:rPr lang="es-ES" sz="1200">
                <a:latin typeface="Arial"/>
                <a:ea typeface="Arial"/>
                <a:cs typeface="Arial"/>
                <a:sym typeface="Arial"/>
              </a:rPr>
              <a:t>Errores en la organización de los datos</a:t>
            </a:r>
            <a:endParaRPr sz="120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dk1"/>
              </a:buClr>
              <a:buSzPts val="1200"/>
              <a:buFont typeface="Courier New"/>
              <a:buChar char="o"/>
            </a:pPr>
            <a:r>
              <a:rPr lang="es-ES" sz="1200">
                <a:latin typeface="Arial"/>
                <a:ea typeface="Arial"/>
                <a:cs typeface="Arial"/>
                <a:sym typeface="Arial"/>
              </a:rPr>
              <a:t>Formato correcto</a:t>
            </a:r>
            <a:endParaRPr/>
          </a:p>
          <a:p>
            <a:pPr marL="800100" marR="0" lvl="1" indent="-342900" algn="l" rtl="0">
              <a:lnSpc>
                <a:spcPct val="115000"/>
              </a:lnSpc>
              <a:spcBef>
                <a:spcPts val="1200"/>
              </a:spcBef>
              <a:spcAft>
                <a:spcPts val="0"/>
              </a:spcAft>
              <a:buClr>
                <a:schemeClr val="dk1"/>
              </a:buClr>
              <a:buSzPts val="1200"/>
              <a:buFont typeface="Courier New"/>
              <a:buChar char="o"/>
            </a:pPr>
            <a:r>
              <a:rPr lang="es-ES" sz="1200">
                <a:latin typeface="Arial"/>
                <a:ea typeface="Arial"/>
                <a:cs typeface="Arial"/>
                <a:sym typeface="Arial"/>
              </a:rPr>
              <a:t>Cálculos correctos (fórmulas, funciones).</a:t>
            </a:r>
            <a:endParaRPr/>
          </a:p>
          <a:p>
            <a:pPr marL="0" marR="0" lvl="0" indent="0" algn="l" rtl="0">
              <a:lnSpc>
                <a:spcPct val="115000"/>
              </a:lnSpc>
              <a:spcBef>
                <a:spcPts val="1200"/>
              </a:spcBef>
              <a:spcAft>
                <a:spcPts val="0"/>
              </a:spcAft>
              <a:buClr>
                <a:schemeClr val="dk1"/>
              </a:buClr>
              <a:buSzPts val="1200"/>
              <a:buFont typeface="Noto Sans Symbols"/>
              <a:buNone/>
            </a:pPr>
            <a:endParaRPr sz="1200">
              <a:latin typeface="Arial"/>
              <a:ea typeface="Arial"/>
              <a:cs typeface="Arial"/>
              <a:sym typeface="Arial"/>
            </a:endParaRPr>
          </a:p>
          <a:p>
            <a:pPr marL="171450" marR="0" lvl="0" indent="-171450" algn="l" rtl="0">
              <a:lnSpc>
                <a:spcPct val="115000"/>
              </a:lnSpc>
              <a:spcBef>
                <a:spcPts val="1200"/>
              </a:spcBef>
              <a:spcAft>
                <a:spcPts val="0"/>
              </a:spcAft>
              <a:buClr>
                <a:schemeClr val="dk1"/>
              </a:buClr>
              <a:buSzPts val="1200"/>
              <a:buFont typeface="Noto Sans Symbols"/>
              <a:buChar char="▪"/>
            </a:pPr>
            <a:r>
              <a:rPr lang="es-ES" b="1" u="sng"/>
              <a:t>Diga: </a:t>
            </a:r>
            <a:r>
              <a:rPr lang="es-ES" sz="1200">
                <a:latin typeface="Arial"/>
                <a:ea typeface="Arial"/>
                <a:cs typeface="Arial"/>
                <a:sym typeface="Arial"/>
              </a:rPr>
              <a:t>COPIAR y luego PEGAR COMO VALORES todo el conjunto de datos antes de ordenar o filtrar.</a:t>
            </a:r>
            <a:endParaRPr/>
          </a:p>
          <a:p>
            <a:pPr marL="0" marR="0" lvl="0" indent="0" algn="l" rtl="0">
              <a:lnSpc>
                <a:spcPct val="115000"/>
              </a:lnSpc>
              <a:spcBef>
                <a:spcPts val="1200"/>
              </a:spcBef>
              <a:spcAft>
                <a:spcPts val="0"/>
              </a:spcAft>
              <a:buClr>
                <a:schemeClr val="dk1"/>
              </a:buClr>
              <a:buSzPts val="1200"/>
              <a:buFont typeface="Noto Sans Symbols"/>
              <a:buNone/>
            </a:pPr>
            <a:endParaRPr/>
          </a:p>
        </p:txBody>
      </p:sp>
      <p:sp>
        <p:nvSpPr>
          <p:cNvPr id="1050" name="Google Shape;1050;p76: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76</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4"/>
        <p:cNvGrpSpPr/>
        <p:nvPr/>
      </p:nvGrpSpPr>
      <p:grpSpPr>
        <a:xfrm>
          <a:off x="0" y="0"/>
          <a:ext cx="0" cy="0"/>
          <a:chOff x="0" y="0"/>
          <a:chExt cx="0" cy="0"/>
        </a:xfrm>
      </p:grpSpPr>
      <p:sp>
        <p:nvSpPr>
          <p:cNvPr id="1055" name="Google Shape;1055;p7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56" name="Google Shape;1056;p7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sz="1200">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a:t>
            </a:r>
            <a:r>
              <a:rPr lang="es-ES" sz="1200">
                <a:latin typeface="Arial"/>
                <a:ea typeface="Arial"/>
                <a:cs typeface="Arial"/>
                <a:sym typeface="Arial"/>
              </a:rPr>
              <a:t>: Vamos a practicar la clasificación yendo a la hoja de trabajo OSWEGO. Para empezar:</a:t>
            </a:r>
            <a:endParaRPr/>
          </a:p>
          <a:p>
            <a:pPr marL="800100" marR="0" lvl="1" indent="-342900" algn="l" rtl="0">
              <a:lnSpc>
                <a:spcPct val="115000"/>
              </a:lnSpc>
              <a:spcBef>
                <a:spcPts val="0"/>
              </a:spcBef>
              <a:spcAft>
                <a:spcPts val="0"/>
              </a:spcAft>
              <a:buClr>
                <a:srgbClr val="000000"/>
              </a:buClr>
              <a:buSzPts val="1200"/>
              <a:buFont typeface="Calibri"/>
              <a:buAutoNum type="arabicPeriod"/>
            </a:pPr>
            <a:r>
              <a:rPr lang="es-ES" sz="1200" b="0" i="0" u="none" strike="noStrike" cap="none">
                <a:solidFill>
                  <a:srgbClr val="000000"/>
                </a:solidFill>
                <a:latin typeface="Arial"/>
                <a:ea typeface="Arial"/>
                <a:cs typeface="Arial"/>
                <a:sym typeface="Arial"/>
              </a:rPr>
              <a:t>Copiar para crear una nueva hoja de cálculo</a:t>
            </a:r>
            <a:endParaRPr/>
          </a:p>
          <a:p>
            <a:pPr marL="800100" marR="0" lvl="1" indent="-342900" algn="l" rtl="0">
              <a:lnSpc>
                <a:spcPct val="115000"/>
              </a:lnSpc>
              <a:spcBef>
                <a:spcPts val="1200"/>
              </a:spcBef>
              <a:spcAft>
                <a:spcPts val="0"/>
              </a:spcAft>
              <a:buClr>
                <a:srgbClr val="000000"/>
              </a:buClr>
              <a:buSzPts val="1200"/>
              <a:buFont typeface="Calibri"/>
              <a:buAutoNum type="arabicPeriod"/>
            </a:pPr>
            <a:r>
              <a:rPr lang="es-ES" sz="1200" b="0" i="0" u="none" strike="noStrike" cap="none">
                <a:solidFill>
                  <a:srgbClr val="000000"/>
                </a:solidFill>
                <a:latin typeface="Arial"/>
                <a:ea typeface="Arial"/>
                <a:cs typeface="Arial"/>
                <a:sym typeface="Arial"/>
              </a:rPr>
              <a:t>Nombrar esa hoja de trabajo como </a:t>
            </a:r>
            <a:r>
              <a:rPr lang="es-ES" sz="1200" b="0" i="1" u="none" strike="noStrike" cap="none">
                <a:solidFill>
                  <a:srgbClr val="000000"/>
                </a:solidFill>
                <a:latin typeface="Arial"/>
                <a:ea typeface="Arial"/>
                <a:cs typeface="Arial"/>
                <a:sym typeface="Arial"/>
              </a:rPr>
              <a:t>"</a:t>
            </a:r>
            <a:r>
              <a:rPr lang="es-ES" sz="1200" b="1" i="1" u="none" strike="noStrike" cap="none">
                <a:solidFill>
                  <a:srgbClr val="000000"/>
                </a:solidFill>
                <a:latin typeface="Arial"/>
                <a:ea typeface="Arial"/>
                <a:cs typeface="Arial"/>
                <a:sym typeface="Arial"/>
              </a:rPr>
              <a:t>OSWEGO2</a:t>
            </a:r>
            <a:endParaRPr sz="1200" b="0" i="0" u="none" strike="noStrike" cap="none">
              <a:solidFill>
                <a:srgbClr val="000000"/>
              </a:solidFill>
              <a:latin typeface="Arial"/>
              <a:ea typeface="Arial"/>
              <a:cs typeface="Arial"/>
              <a:sym typeface="Arial"/>
            </a:endParaRPr>
          </a:p>
          <a:p>
            <a:pPr marL="800100" marR="0" lvl="1" indent="-342900" algn="l" rtl="0">
              <a:lnSpc>
                <a:spcPct val="115000"/>
              </a:lnSpc>
              <a:spcBef>
                <a:spcPts val="1200"/>
              </a:spcBef>
              <a:spcAft>
                <a:spcPts val="0"/>
              </a:spcAft>
              <a:buClr>
                <a:srgbClr val="000000"/>
              </a:buClr>
              <a:buSzPts val="1200"/>
              <a:buFont typeface="Calibri"/>
              <a:buAutoNum type="arabicPeriod"/>
            </a:pPr>
            <a:r>
              <a:rPr lang="es-ES" sz="1200" b="0" i="0" u="none" strike="noStrike" cap="none">
                <a:solidFill>
                  <a:srgbClr val="000000"/>
                </a:solidFill>
                <a:latin typeface="Arial"/>
                <a:ea typeface="Arial"/>
                <a:cs typeface="Arial"/>
                <a:sym typeface="Arial"/>
              </a:rPr>
              <a:t>Resaltar los rangos de datos completos para cada ID único</a:t>
            </a:r>
            <a:endParaRPr/>
          </a:p>
          <a:p>
            <a:pPr marL="0" marR="0" lvl="0" indent="0" algn="l" rtl="0">
              <a:lnSpc>
                <a:spcPct val="115000"/>
              </a:lnSpc>
              <a:spcBef>
                <a:spcPts val="1200"/>
              </a:spcBef>
              <a:spcAft>
                <a:spcPts val="0"/>
              </a:spcAft>
              <a:buClr>
                <a:schemeClr val="dk1"/>
              </a:buClr>
              <a:buSzPts val="1200"/>
              <a:buFont typeface="Noto Sans Symbols"/>
              <a:buNone/>
            </a:pPr>
            <a:endParaRPr sz="1200" b="0" i="0" u="none" strike="noStrike" cap="none">
              <a:solidFill>
                <a:srgbClr val="000000"/>
              </a:solidFill>
              <a:latin typeface="Arial"/>
              <a:ea typeface="Arial"/>
              <a:cs typeface="Arial"/>
              <a:sym typeface="Arial"/>
            </a:endParaRPr>
          </a:p>
          <a:p>
            <a:pPr marL="171450" lvl="0" indent="-171450" algn="l" rtl="0">
              <a:spcBef>
                <a:spcPts val="15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sz="1200" b="0" i="0" u="none" strike="noStrike" cap="none">
                <a:solidFill>
                  <a:srgbClr val="000000"/>
                </a:solidFill>
                <a:latin typeface="Arial"/>
                <a:ea typeface="Arial"/>
                <a:cs typeface="Arial"/>
                <a:sym typeface="Arial"/>
              </a:rPr>
              <a:t>Observe cómo sólo se ordenan los datos seleccionados.</a:t>
            </a:r>
            <a:endParaRPr/>
          </a:p>
          <a:p>
            <a:pPr marL="171450" lvl="0" indent="-95250" algn="l" rtl="0">
              <a:spcBef>
                <a:spcPts val="360"/>
              </a:spcBef>
              <a:spcAft>
                <a:spcPts val="0"/>
              </a:spcAft>
              <a:buClr>
                <a:schemeClr val="dk1"/>
              </a:buClr>
              <a:buSzPts val="1200"/>
              <a:buFont typeface="Noto Sans Symbols"/>
              <a:buNone/>
            </a:pPr>
            <a:endParaRPr sz="1200" b="0" i="0" u="none" strike="noStrike" cap="none">
              <a:solidFill>
                <a:srgbClr val="000000"/>
              </a:solidFill>
              <a:latin typeface="Arial"/>
              <a:ea typeface="Arial"/>
              <a:cs typeface="Arial"/>
              <a:sym typeface="Arial"/>
            </a:endParaRPr>
          </a:p>
          <a:p>
            <a:pPr marL="171450" lvl="0" indent="-171450" algn="l" rtl="0">
              <a:spcBef>
                <a:spcPts val="360"/>
              </a:spcBef>
              <a:spcAft>
                <a:spcPts val="0"/>
              </a:spcAft>
              <a:buClr>
                <a:srgbClr val="000000"/>
              </a:buClr>
              <a:buSzPts val="1200"/>
              <a:buFont typeface="Noto Sans Symbols"/>
              <a:buChar char="▪"/>
            </a:pPr>
            <a:r>
              <a:rPr lang="es-ES" sz="1200" b="1" i="0" u="sng" strike="noStrike" cap="none">
                <a:solidFill>
                  <a:srgbClr val="000000"/>
                </a:solidFill>
                <a:latin typeface="Arial"/>
                <a:ea typeface="Arial"/>
                <a:cs typeface="Arial"/>
                <a:sym typeface="Arial"/>
              </a:rPr>
              <a:t>Pregunta: </a:t>
            </a:r>
            <a:r>
              <a:rPr lang="es-ES" sz="1200">
                <a:latin typeface="Arial"/>
                <a:ea typeface="Arial"/>
                <a:cs typeface="Arial"/>
                <a:sym typeface="Arial"/>
              </a:rPr>
              <a:t>¿Qué ocurriría si la selección de ordenación no incluyera ID único, por ejemplo?</a:t>
            </a:r>
            <a:endParaRPr/>
          </a:p>
          <a:p>
            <a:pPr marL="171450" lvl="0" indent="-95250" algn="l" rtl="0">
              <a:spcBef>
                <a:spcPts val="360"/>
              </a:spcBef>
              <a:spcAft>
                <a:spcPts val="0"/>
              </a:spcAft>
              <a:buClr>
                <a:schemeClr val="dk1"/>
              </a:buClr>
              <a:buSzPts val="1200"/>
              <a:buFont typeface="Noto Sans Symbols"/>
              <a:buNone/>
            </a:pPr>
            <a:endParaRPr sz="1200">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Acuse recibo de la</a:t>
            </a:r>
            <a:r>
              <a:rPr lang="es-ES" sz="1200">
                <a:latin typeface="Arial"/>
                <a:ea typeface="Arial"/>
                <a:cs typeface="Arial"/>
                <a:sym typeface="Arial"/>
              </a:rPr>
              <a:t>(s) respuesta(s).  </a:t>
            </a:r>
            <a:r>
              <a:rPr lang="es-ES" sz="1200" b="1">
                <a:latin typeface="Arial"/>
                <a:ea typeface="Arial"/>
                <a:cs typeface="Arial"/>
                <a:sym typeface="Arial"/>
              </a:rPr>
              <a:t>Respuesta: </a:t>
            </a:r>
            <a:r>
              <a:rPr lang="es-ES" sz="1200" i="1">
                <a:latin typeface="Arial"/>
                <a:ea typeface="Arial"/>
                <a:cs typeface="Arial"/>
                <a:sym typeface="Arial"/>
              </a:rPr>
              <a:t>Los datos se desorganizarían.</a:t>
            </a:r>
            <a:endParaRPr/>
          </a:p>
          <a:p>
            <a:pPr marL="171450" lvl="0" indent="-95250" algn="l" rtl="0">
              <a:spcBef>
                <a:spcPts val="360"/>
              </a:spcBef>
              <a:spcAft>
                <a:spcPts val="0"/>
              </a:spcAft>
              <a:buClr>
                <a:schemeClr val="dk1"/>
              </a:buClr>
              <a:buSzPts val="1200"/>
              <a:buFont typeface="Noto Sans Symbols"/>
              <a:buNone/>
            </a:pPr>
            <a:endParaRPr sz="1200" i="1">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i="0" u="sng">
                <a:latin typeface="Arial"/>
                <a:ea typeface="Arial"/>
                <a:cs typeface="Arial"/>
                <a:sym typeface="Arial"/>
              </a:rPr>
              <a:t>Diga: </a:t>
            </a:r>
            <a:r>
              <a:rPr lang="es-ES" sz="1200" b="0">
                <a:latin typeface="Arial"/>
                <a:ea typeface="Arial"/>
                <a:cs typeface="Arial"/>
                <a:sym typeface="Arial"/>
              </a:rPr>
              <a:t>Utilice deshacer para dar marcha atrás (</a:t>
            </a:r>
            <a:r>
              <a:rPr lang="es-ES" sz="1200" b="1">
                <a:latin typeface="Arial"/>
                <a:ea typeface="Arial"/>
                <a:cs typeface="Arial"/>
                <a:sym typeface="Arial"/>
              </a:rPr>
              <a:t>deshacer</a:t>
            </a:r>
            <a:r>
              <a:rPr lang="es-ES" sz="1200" b="0">
                <a:latin typeface="Arial"/>
                <a:ea typeface="Arial"/>
                <a:cs typeface="Arial"/>
                <a:sym typeface="Arial"/>
              </a:rPr>
              <a:t>) los errores.</a:t>
            </a:r>
            <a:endParaRPr/>
          </a:p>
          <a:p>
            <a:pPr marL="0" marR="0" lvl="0" indent="0" algn="l" rtl="0">
              <a:lnSpc>
                <a:spcPct val="115000"/>
              </a:lnSpc>
              <a:spcBef>
                <a:spcPts val="0"/>
              </a:spcBef>
              <a:spcAft>
                <a:spcPts val="0"/>
              </a:spcAft>
              <a:buClr>
                <a:schemeClr val="dk1"/>
              </a:buClr>
              <a:buSzPts val="2800"/>
              <a:buFont typeface="Calibri"/>
              <a:buNone/>
            </a:pPr>
            <a:endParaRPr sz="2800" b="0" i="0" u="none" strike="noStrike" cap="none">
              <a:solidFill>
                <a:srgbClr val="000000"/>
              </a:solidFill>
              <a:latin typeface="Arial"/>
              <a:ea typeface="Arial"/>
              <a:cs typeface="Arial"/>
              <a:sym typeface="Arial"/>
            </a:endParaRPr>
          </a:p>
          <a:p>
            <a:pPr marL="0" marR="0" lvl="0" indent="0" algn="l" rtl="0">
              <a:lnSpc>
                <a:spcPct val="115000"/>
              </a:lnSpc>
              <a:spcBef>
                <a:spcPts val="1200"/>
              </a:spcBef>
              <a:spcAft>
                <a:spcPts val="0"/>
              </a:spcAft>
              <a:buClr>
                <a:schemeClr val="dk1"/>
              </a:buClr>
              <a:buSzPts val="2800"/>
              <a:buFont typeface="Calibri"/>
              <a:buNone/>
            </a:pPr>
            <a:endParaRPr sz="2800" b="0" i="0" u="none" strike="noStrike" cap="none">
              <a:solidFill>
                <a:srgbClr val="000000"/>
              </a:solidFill>
              <a:latin typeface="Arial"/>
              <a:ea typeface="Arial"/>
              <a:cs typeface="Arial"/>
              <a:sym typeface="Arial"/>
            </a:endParaRPr>
          </a:p>
          <a:p>
            <a:pPr marL="0" lvl="0" indent="0" algn="l" rtl="0">
              <a:spcBef>
                <a:spcPts val="1560"/>
              </a:spcBef>
              <a:spcAft>
                <a:spcPts val="0"/>
              </a:spcAft>
              <a:buNone/>
            </a:pPr>
            <a:endParaRPr/>
          </a:p>
        </p:txBody>
      </p:sp>
      <p:sp>
        <p:nvSpPr>
          <p:cNvPr id="1057" name="Google Shape;1057;p7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77</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1"/>
        <p:cNvGrpSpPr/>
        <p:nvPr/>
      </p:nvGrpSpPr>
      <p:grpSpPr>
        <a:xfrm>
          <a:off x="0" y="0"/>
          <a:ext cx="0" cy="0"/>
          <a:chOff x="0" y="0"/>
          <a:chExt cx="0" cy="0"/>
        </a:xfrm>
      </p:grpSpPr>
      <p:sp>
        <p:nvSpPr>
          <p:cNvPr id="1062" name="Google Shape;1062;p7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63" name="Google Shape;1063;p7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Para ordenar una hoja de cálculo completa:</a:t>
            </a:r>
            <a:endParaRPr/>
          </a:p>
          <a:p>
            <a:pPr marL="800100" lvl="1" indent="-342900" algn="l" rtl="0">
              <a:spcBef>
                <a:spcPts val="540"/>
              </a:spcBef>
              <a:spcAft>
                <a:spcPts val="0"/>
              </a:spcAft>
              <a:buClr>
                <a:schemeClr val="dk1"/>
              </a:buClr>
              <a:buSzPts val="1800"/>
              <a:buFont typeface="Arial"/>
              <a:buAutoNum type="arabicPeriod"/>
            </a:pPr>
            <a:r>
              <a:rPr lang="es-ES" sz="1800">
                <a:latin typeface="Arial"/>
                <a:ea typeface="Arial"/>
                <a:cs typeface="Arial"/>
                <a:sym typeface="Arial"/>
              </a:rPr>
              <a:t>Seleccione toda la hoja de cálculo haciendo clic en la esquina superior izquierda de la hoja de cálculo</a:t>
            </a:r>
            <a:endParaRPr/>
          </a:p>
          <a:p>
            <a:pPr marL="685800" lvl="1" indent="-228600" algn="l" rtl="0">
              <a:spcBef>
                <a:spcPts val="360"/>
              </a:spcBef>
              <a:spcAft>
                <a:spcPts val="0"/>
              </a:spcAft>
              <a:buClr>
                <a:schemeClr val="dk1"/>
              </a:buClr>
              <a:buSzPts val="1200"/>
              <a:buFont typeface="Arial"/>
              <a:buAutoNum type="arabicPeriod"/>
            </a:pPr>
            <a:r>
              <a:rPr lang="es-ES" sz="1200">
                <a:latin typeface="Arial"/>
                <a:ea typeface="Arial"/>
                <a:cs typeface="Arial"/>
                <a:sym typeface="Arial"/>
              </a:rPr>
              <a:t>   En la pestaña Inicio, seleccione </a:t>
            </a:r>
            <a:r>
              <a:rPr lang="es-ES" sz="1200" b="1">
                <a:latin typeface="Arial"/>
                <a:ea typeface="Arial"/>
                <a:cs typeface="Arial"/>
                <a:sym typeface="Arial"/>
              </a:rPr>
              <a:t>Ordenar y filtrar </a:t>
            </a:r>
            <a:endParaRPr/>
          </a:p>
          <a:p>
            <a:pPr marL="800100" marR="0" lvl="1" indent="-342900" algn="l" rtl="0">
              <a:lnSpc>
                <a:spcPct val="115000"/>
              </a:lnSpc>
              <a:spcBef>
                <a:spcPts val="0"/>
              </a:spcBef>
              <a:spcAft>
                <a:spcPts val="0"/>
              </a:spcAft>
              <a:buClr>
                <a:schemeClr val="dk1"/>
              </a:buClr>
              <a:buSzPts val="1800"/>
              <a:buFont typeface="Calibri"/>
              <a:buAutoNum type="arabicPeriod"/>
            </a:pPr>
            <a:r>
              <a:rPr lang="es-ES" sz="1800">
                <a:latin typeface="Arial"/>
                <a:ea typeface="Arial"/>
                <a:cs typeface="Arial"/>
                <a:sym typeface="Arial"/>
              </a:rPr>
              <a:t>Seleccione </a:t>
            </a:r>
            <a:r>
              <a:rPr lang="es-ES" sz="1800" b="1">
                <a:latin typeface="Arial"/>
                <a:ea typeface="Arial"/>
                <a:cs typeface="Arial"/>
                <a:sym typeface="Arial"/>
              </a:rPr>
              <a:t>Orden personalizado</a:t>
            </a:r>
            <a:endParaRPr/>
          </a:p>
          <a:p>
            <a:pPr marL="800100" marR="0" lvl="1" indent="-342900" algn="l" rtl="0">
              <a:lnSpc>
                <a:spcPct val="115000"/>
              </a:lnSpc>
              <a:spcBef>
                <a:spcPts val="1200"/>
              </a:spcBef>
              <a:spcAft>
                <a:spcPts val="0"/>
              </a:spcAft>
              <a:buClr>
                <a:schemeClr val="dk1"/>
              </a:buClr>
              <a:buSzPts val="1800"/>
              <a:buFont typeface="Calibri"/>
              <a:buAutoNum type="arabicPeriod"/>
            </a:pPr>
            <a:r>
              <a:rPr lang="es-ES" sz="1800">
                <a:latin typeface="Arial"/>
                <a:ea typeface="Arial"/>
                <a:cs typeface="Arial"/>
                <a:sym typeface="Arial"/>
              </a:rPr>
              <a:t>Seleccione criterios de ordenamiento</a:t>
            </a:r>
            <a:endParaRPr/>
          </a:p>
        </p:txBody>
      </p:sp>
      <p:sp>
        <p:nvSpPr>
          <p:cNvPr id="1064" name="Google Shape;1064;p78: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78</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2"/>
        <p:cNvGrpSpPr/>
        <p:nvPr/>
      </p:nvGrpSpPr>
      <p:grpSpPr>
        <a:xfrm>
          <a:off x="0" y="0"/>
          <a:ext cx="0" cy="0"/>
          <a:chOff x="0" y="0"/>
          <a:chExt cx="0" cy="0"/>
        </a:xfrm>
      </p:grpSpPr>
      <p:sp>
        <p:nvSpPr>
          <p:cNvPr id="1073" name="Google Shape;1073;p7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74" name="Google Shape;1074;p7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Clr>
                <a:schemeClr val="dk1"/>
              </a:buClr>
              <a:buSzPts val="1200"/>
              <a:buFont typeface="Calibri"/>
              <a:buNone/>
            </a:pPr>
            <a:r>
              <a:rPr lang="es-ES" sz="1200" b="1">
                <a:latin typeface="Arial"/>
                <a:ea typeface="Arial"/>
                <a:cs typeface="Arial"/>
                <a:sym typeface="Arial"/>
              </a:rPr>
              <a:t>Notas para el instructor: </a:t>
            </a:r>
            <a:endParaRPr/>
          </a:p>
          <a:p>
            <a:pPr marL="171450" marR="0" lvl="0" indent="-95250" algn="l" rtl="0">
              <a:lnSpc>
                <a:spcPct val="115000"/>
              </a:lnSpc>
              <a:spcBef>
                <a:spcPts val="600"/>
              </a:spcBef>
              <a:spcAft>
                <a:spcPts val="0"/>
              </a:spcAft>
              <a:buClr>
                <a:schemeClr val="dk1"/>
              </a:buClr>
              <a:buSzPts val="1200"/>
              <a:buFont typeface="Noto Sans Symbols"/>
              <a:buNone/>
            </a:pPr>
            <a:endParaRPr sz="1200" b="1" u="sng">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Cuando seleccione la pestaña Ordenar y Filtrar: </a:t>
            </a:r>
            <a:endParaRPr/>
          </a:p>
          <a:p>
            <a:pPr marL="685800" marR="0" lvl="1" indent="-228600" algn="l" rtl="0">
              <a:lnSpc>
                <a:spcPct val="115000"/>
              </a:lnSpc>
              <a:spcBef>
                <a:spcPts val="600"/>
              </a:spcBef>
              <a:spcAft>
                <a:spcPts val="0"/>
              </a:spcAft>
              <a:buClr>
                <a:schemeClr val="dk1"/>
              </a:buClr>
              <a:buSzPts val="1200"/>
              <a:buFont typeface="Calibri"/>
              <a:buAutoNum type="arabicPeriod"/>
            </a:pPr>
            <a:r>
              <a:rPr lang="es-ES" sz="1200">
                <a:latin typeface="Arial"/>
                <a:ea typeface="Arial"/>
                <a:cs typeface="Arial"/>
                <a:sym typeface="Arial"/>
              </a:rPr>
              <a:t>Aparece el cuadro de diálogo </a:t>
            </a:r>
            <a:r>
              <a:rPr lang="es-ES" sz="1200" b="1">
                <a:latin typeface="Arial"/>
                <a:ea typeface="Arial"/>
                <a:cs typeface="Arial"/>
                <a:sym typeface="Arial"/>
              </a:rPr>
              <a:t>Ordenar</a:t>
            </a:r>
            <a:r>
              <a:rPr lang="es-ES" sz="1200">
                <a:latin typeface="Arial"/>
                <a:ea typeface="Arial"/>
                <a:cs typeface="Arial"/>
                <a:sym typeface="Arial"/>
              </a:rPr>
              <a:t>. </a:t>
            </a:r>
            <a:endParaRPr/>
          </a:p>
          <a:p>
            <a:pPr marL="685800" marR="0" lvl="1" indent="-228600" algn="l" rtl="0">
              <a:lnSpc>
                <a:spcPct val="115000"/>
              </a:lnSpc>
              <a:spcBef>
                <a:spcPts val="600"/>
              </a:spcBef>
              <a:spcAft>
                <a:spcPts val="0"/>
              </a:spcAft>
              <a:buClr>
                <a:schemeClr val="dk1"/>
              </a:buClr>
              <a:buSzPts val="1200"/>
              <a:buFont typeface="Calibri"/>
              <a:buAutoNum type="arabicPeriod"/>
            </a:pPr>
            <a:r>
              <a:rPr lang="es-ES" sz="1200">
                <a:latin typeface="Arial"/>
                <a:ea typeface="Arial"/>
                <a:cs typeface="Arial"/>
                <a:sym typeface="Arial"/>
              </a:rPr>
              <a:t>Excluya los encabezados de la clasificación de datos haciendo clic en </a:t>
            </a:r>
            <a:r>
              <a:rPr lang="es-ES" sz="1200" b="1">
                <a:latin typeface="Arial"/>
                <a:ea typeface="Arial"/>
                <a:cs typeface="Arial"/>
                <a:sym typeface="Arial"/>
              </a:rPr>
              <a:t>Mis datos tienen encabezados. </a:t>
            </a:r>
            <a:endParaRPr/>
          </a:p>
          <a:p>
            <a:pPr marL="685800" marR="0" lvl="1" indent="-228600" algn="l" rtl="0">
              <a:lnSpc>
                <a:spcPct val="115000"/>
              </a:lnSpc>
              <a:spcBef>
                <a:spcPts val="600"/>
              </a:spcBef>
              <a:spcAft>
                <a:spcPts val="0"/>
              </a:spcAft>
              <a:buClr>
                <a:schemeClr val="dk1"/>
              </a:buClr>
              <a:buSzPts val="1200"/>
              <a:buFont typeface="Calibri"/>
              <a:buAutoNum type="arabicPeriod"/>
            </a:pPr>
            <a:r>
              <a:rPr lang="es-ES" sz="1200">
                <a:latin typeface="Arial"/>
                <a:ea typeface="Arial"/>
                <a:cs typeface="Arial"/>
                <a:sym typeface="Arial"/>
              </a:rPr>
              <a:t>Ordenar por columna, por valores y por orden.</a:t>
            </a:r>
            <a:endParaRPr/>
          </a:p>
        </p:txBody>
      </p:sp>
      <p:sp>
        <p:nvSpPr>
          <p:cNvPr id="1075" name="Google Shape;1075;p7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79</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60" name="Google Shape;360;p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dirty="0">
                <a:latin typeface="Arial"/>
                <a:ea typeface="Arial"/>
                <a:cs typeface="Arial"/>
                <a:sym typeface="Arial"/>
              </a:rPr>
              <a:t>Notas para el instructor: </a:t>
            </a:r>
            <a:endParaRPr dirty="0"/>
          </a:p>
          <a:p>
            <a:pPr marL="0" lvl="0" indent="0" algn="l" rtl="0">
              <a:spcBef>
                <a:spcPts val="360"/>
              </a:spcBef>
              <a:spcAft>
                <a:spcPts val="0"/>
              </a:spcAft>
              <a:buNone/>
            </a:pPr>
            <a:endParaRPr dirty="0"/>
          </a:p>
          <a:p>
            <a:pPr marL="171450" lvl="0" indent="-171450" algn="l" rtl="0">
              <a:spcBef>
                <a:spcPts val="360"/>
              </a:spcBef>
              <a:spcAft>
                <a:spcPts val="0"/>
              </a:spcAft>
              <a:buClr>
                <a:schemeClr val="dk1"/>
              </a:buClr>
              <a:buSzPts val="1200"/>
              <a:buFont typeface="Noto Sans Symbols"/>
              <a:buChar char="▪"/>
            </a:pPr>
            <a:r>
              <a:rPr lang="es-ES" b="1" u="sng" dirty="0">
                <a:latin typeface="Arial"/>
                <a:ea typeface="Arial"/>
                <a:cs typeface="Arial"/>
                <a:sym typeface="Arial"/>
              </a:rPr>
              <a:t>Diga: </a:t>
            </a:r>
            <a:r>
              <a:rPr lang="es-ES" dirty="0"/>
              <a:t>La barra de herramientas de acceso rápido permite acceder rápidamente a un conjunto de comandos deseados en una barra de herramientas que siempre está visible independientemente de la pestaña seleccionada.</a:t>
            </a:r>
            <a:endParaRPr dirty="0"/>
          </a:p>
          <a:p>
            <a:pPr marL="0" lvl="0" indent="0" algn="l" rtl="0">
              <a:spcBef>
                <a:spcPts val="360"/>
              </a:spcBef>
              <a:spcAft>
                <a:spcPts val="0"/>
              </a:spcAft>
              <a:buNone/>
            </a:pPr>
            <a:endParaRPr dirty="0"/>
          </a:p>
          <a:p>
            <a:pPr marL="171450" lvl="0" indent="-171450" algn="l" rtl="0">
              <a:spcBef>
                <a:spcPts val="360"/>
              </a:spcBef>
              <a:spcAft>
                <a:spcPts val="0"/>
              </a:spcAft>
              <a:buClr>
                <a:schemeClr val="dk1"/>
              </a:buClr>
              <a:buSzPts val="1200"/>
              <a:buFont typeface="Noto Sans Symbols"/>
              <a:buChar char="▪"/>
            </a:pPr>
            <a:r>
              <a:rPr lang="es-ES" b="1" u="sng" dirty="0">
                <a:latin typeface="Arial"/>
                <a:ea typeface="Arial"/>
                <a:cs typeface="Arial"/>
                <a:sym typeface="Arial"/>
              </a:rPr>
              <a:t>Diga: </a:t>
            </a:r>
            <a:r>
              <a:rPr lang="es-ES" dirty="0"/>
              <a:t>Si utiliza un comando de Excel con frecuencia, puede añadirlo a la Barra de herramientas de acceso rápido. Por defecto, la barra de herramientas de acceso rápido contiene cinco comandos: Autoguardado, Guardar, Deshacer, Rehacer, y Imprimir. Si lo desea, puede añadir otros comandos a la barra de acceso rápido.</a:t>
            </a:r>
            <a:endParaRPr dirty="0"/>
          </a:p>
          <a:p>
            <a:pPr marL="171450" lvl="0" indent="-57150" algn="l" rtl="0">
              <a:spcBef>
                <a:spcPts val="540"/>
              </a:spcBef>
              <a:spcAft>
                <a:spcPts val="0"/>
              </a:spcAft>
              <a:buClr>
                <a:schemeClr val="dk1"/>
              </a:buClr>
              <a:buSzPts val="1800"/>
              <a:buFont typeface="Noto Sans Symbols"/>
              <a:buNone/>
            </a:pPr>
            <a:endParaRPr sz="1800" b="1" u="sng" dirty="0">
              <a:latin typeface="Arial"/>
              <a:ea typeface="Arial"/>
              <a:cs typeface="Arial"/>
              <a:sym typeface="Arial"/>
            </a:endParaRPr>
          </a:p>
          <a:p>
            <a:pPr marL="171450" lvl="0" indent="-171450" algn="l" rtl="0">
              <a:spcBef>
                <a:spcPts val="540"/>
              </a:spcBef>
              <a:spcAft>
                <a:spcPts val="0"/>
              </a:spcAft>
              <a:buClr>
                <a:schemeClr val="dk1"/>
              </a:buClr>
              <a:buSzPts val="1800"/>
              <a:buFont typeface="Noto Sans Symbols"/>
              <a:buChar char="▪"/>
            </a:pPr>
            <a:r>
              <a:rPr lang="es-ES" sz="1800" b="1" u="sng" dirty="0">
                <a:latin typeface="Arial"/>
                <a:ea typeface="Arial"/>
                <a:cs typeface="Arial"/>
                <a:sym typeface="Arial"/>
              </a:rPr>
              <a:t>Diga: </a:t>
            </a:r>
            <a:r>
              <a:rPr lang="es-ES" sz="1800" b="1" dirty="0">
                <a:latin typeface="Times New Roman"/>
                <a:ea typeface="Times New Roman"/>
                <a:cs typeface="Times New Roman"/>
                <a:sym typeface="Times New Roman"/>
              </a:rPr>
              <a:t>No </a:t>
            </a:r>
            <a:r>
              <a:rPr lang="es-ES" sz="1800" dirty="0">
                <a:latin typeface="Times New Roman"/>
                <a:ea typeface="Times New Roman"/>
                <a:cs typeface="Times New Roman"/>
                <a:sym typeface="Times New Roman"/>
              </a:rPr>
              <a:t>confíe en la función de guardado automático. Guarde pronto y a menudo su trabajo.</a:t>
            </a:r>
            <a:endParaRPr dirty="0"/>
          </a:p>
        </p:txBody>
      </p:sp>
      <p:sp>
        <p:nvSpPr>
          <p:cNvPr id="361" name="Google Shape;361;p8: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8</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2"/>
        <p:cNvGrpSpPr/>
        <p:nvPr/>
      </p:nvGrpSpPr>
      <p:grpSpPr>
        <a:xfrm>
          <a:off x="0" y="0"/>
          <a:ext cx="0" cy="0"/>
          <a:chOff x="0" y="0"/>
          <a:chExt cx="0" cy="0"/>
        </a:xfrm>
      </p:grpSpPr>
      <p:sp>
        <p:nvSpPr>
          <p:cNvPr id="1083" name="Google Shape;1083;p8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84" name="Google Shape;1084;p8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sz="1200">
              <a:latin typeface="Arial"/>
              <a:ea typeface="Arial"/>
              <a:cs typeface="Arial"/>
              <a:sym typeface="Arial"/>
            </a:endParaRPr>
          </a:p>
          <a:p>
            <a:pPr marL="171450" marR="0" lvl="0" indent="-171450" algn="l" rtl="0">
              <a:lnSpc>
                <a:spcPct val="100000"/>
              </a:lnSpc>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a:t>
            </a:r>
            <a:r>
              <a:rPr lang="es-ES" sz="1200">
                <a:latin typeface="Arial"/>
                <a:ea typeface="Arial"/>
                <a:cs typeface="Arial"/>
                <a:sym typeface="Arial"/>
              </a:rPr>
              <a:t>: Ahora probaremos la herramienta de ordenación y practicaremos una ordenación de nivel uno. Seleccione ILL de la lista desplegable "Ordenar por" de variables en la base de datos de Oswego2. Haga clic en </a:t>
            </a:r>
            <a:r>
              <a:rPr lang="es-ES" sz="1200" b="1">
                <a:latin typeface="Arial"/>
                <a:ea typeface="Arial"/>
                <a:cs typeface="Arial"/>
                <a:sym typeface="Arial"/>
              </a:rPr>
              <a:t>ACEPTAR</a:t>
            </a:r>
            <a:r>
              <a:rPr lang="es-ES" sz="1200">
                <a:latin typeface="Arial"/>
                <a:ea typeface="Arial"/>
                <a:cs typeface="Arial"/>
                <a:sym typeface="Arial"/>
              </a:rPr>
              <a:t>.</a:t>
            </a:r>
            <a:endParaRPr sz="1200" b="0">
              <a:latin typeface="Arial"/>
              <a:ea typeface="Arial"/>
              <a:cs typeface="Arial"/>
              <a:sym typeface="Arial"/>
            </a:endParaRPr>
          </a:p>
          <a:p>
            <a:pPr marL="0" lvl="0" indent="0" algn="l" rtl="0">
              <a:spcBef>
                <a:spcPts val="360"/>
              </a:spcBef>
              <a:spcAft>
                <a:spcPts val="0"/>
              </a:spcAft>
              <a:buClr>
                <a:schemeClr val="dk1"/>
              </a:buClr>
              <a:buSzPts val="1200"/>
              <a:buFont typeface="Noto Sans Symbols"/>
              <a:buNone/>
            </a:pPr>
            <a:endParaRPr sz="1200">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a:latin typeface="Arial"/>
                <a:ea typeface="Arial"/>
                <a:cs typeface="Arial"/>
                <a:sym typeface="Arial"/>
              </a:rPr>
              <a:t> Sepa que ENFERMO = S representa casos de enfermedad diarreica. ENFERMO = N son no casos (personas sin enfermedad que asistieron a la CENA).</a:t>
            </a:r>
            <a:endParaRPr sz="1200" b="0">
              <a:latin typeface="Arial"/>
              <a:ea typeface="Arial"/>
              <a:cs typeface="Arial"/>
              <a:sym typeface="Arial"/>
            </a:endParaRPr>
          </a:p>
          <a:p>
            <a:pPr marL="171450" lvl="0" indent="-95250" algn="l" rtl="0">
              <a:spcBef>
                <a:spcPts val="360"/>
              </a:spcBef>
              <a:spcAft>
                <a:spcPts val="0"/>
              </a:spcAft>
              <a:buClr>
                <a:schemeClr val="dk1"/>
              </a:buClr>
              <a:buSzPts val="1200"/>
              <a:buFont typeface="Noto Sans Symbols"/>
              <a:buNone/>
            </a:pPr>
            <a:endParaRPr sz="1200" b="0">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Pregunta:</a:t>
            </a:r>
            <a:r>
              <a:rPr lang="es-ES" sz="1200">
                <a:latin typeface="Arial"/>
                <a:ea typeface="Arial"/>
                <a:cs typeface="Arial"/>
                <a:sym typeface="Arial"/>
              </a:rPr>
              <a:t>  ¿Qué ven?</a:t>
            </a:r>
            <a:endParaRPr/>
          </a:p>
          <a:p>
            <a:pPr marL="171450" lvl="0" indent="-95250" algn="l" rtl="0">
              <a:spcBef>
                <a:spcPts val="360"/>
              </a:spcBef>
              <a:spcAft>
                <a:spcPts val="0"/>
              </a:spcAft>
              <a:buClr>
                <a:schemeClr val="dk1"/>
              </a:buClr>
              <a:buSzPts val="1200"/>
              <a:buFont typeface="Noto Sans Symbols"/>
              <a:buNone/>
            </a:pPr>
            <a:endParaRPr sz="1200">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i="0" u="sng">
                <a:latin typeface="Arial"/>
                <a:ea typeface="Arial"/>
                <a:cs typeface="Arial"/>
                <a:sym typeface="Arial"/>
              </a:rPr>
              <a:t>Acuse recibo de la</a:t>
            </a:r>
            <a:r>
              <a:rPr lang="es-ES" sz="1200">
                <a:latin typeface="Arial"/>
                <a:ea typeface="Arial"/>
                <a:cs typeface="Arial"/>
                <a:sym typeface="Arial"/>
              </a:rPr>
              <a:t>(s) respuesta(s). </a:t>
            </a:r>
            <a:r>
              <a:rPr lang="es-ES" sz="1200" b="1">
                <a:latin typeface="Arial"/>
                <a:ea typeface="Arial"/>
                <a:cs typeface="Arial"/>
                <a:sym typeface="Arial"/>
              </a:rPr>
              <a:t>Respuesta: </a:t>
            </a:r>
            <a:r>
              <a:rPr lang="es-ES" sz="1200" i="1">
                <a:latin typeface="Arial"/>
                <a:ea typeface="Arial"/>
                <a:cs typeface="Arial"/>
                <a:sym typeface="Arial"/>
              </a:rPr>
              <a:t>Se ofrecen dos posibilidades: Primero se enumeran los no casos ("N") y después los casos (“S").</a:t>
            </a:r>
            <a:endParaRPr sz="1200" b="0" i="1">
              <a:latin typeface="Arial"/>
              <a:ea typeface="Arial"/>
              <a:cs typeface="Arial"/>
              <a:sym typeface="Arial"/>
            </a:endParaRPr>
          </a:p>
          <a:p>
            <a:pPr marL="171450" lvl="0" indent="-95250" algn="l" rtl="0">
              <a:spcBef>
                <a:spcPts val="360"/>
              </a:spcBef>
              <a:spcAft>
                <a:spcPts val="0"/>
              </a:spcAft>
              <a:buClr>
                <a:schemeClr val="dk1"/>
              </a:buClr>
              <a:buSzPts val="1200"/>
              <a:buFont typeface="Noto Sans Symbols"/>
              <a:buNone/>
            </a:pPr>
            <a:endParaRPr sz="1200" b="0" i="1">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Pregunta: </a:t>
            </a:r>
            <a:r>
              <a:rPr lang="es-ES" sz="1200">
                <a:latin typeface="Arial"/>
                <a:ea typeface="Arial"/>
                <a:cs typeface="Arial"/>
                <a:sym typeface="Arial"/>
              </a:rPr>
              <a:t>¿Por qué?</a:t>
            </a:r>
            <a:endParaRPr/>
          </a:p>
          <a:p>
            <a:pPr marL="171450" lvl="0" indent="-95250" algn="l" rtl="0">
              <a:spcBef>
                <a:spcPts val="360"/>
              </a:spcBef>
              <a:spcAft>
                <a:spcPts val="0"/>
              </a:spcAft>
              <a:buClr>
                <a:schemeClr val="dk1"/>
              </a:buClr>
              <a:buSzPts val="1200"/>
              <a:buFont typeface="Noto Sans Symbols"/>
              <a:buNone/>
            </a:pPr>
            <a:endParaRPr sz="1200" b="1" i="0" u="sng">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i="0" u="sng">
                <a:latin typeface="Arial"/>
                <a:ea typeface="Arial"/>
                <a:cs typeface="Arial"/>
                <a:sym typeface="Arial"/>
              </a:rPr>
              <a:t>Acuse recibo de la</a:t>
            </a:r>
            <a:r>
              <a:rPr lang="es-ES" sz="1200">
                <a:latin typeface="Arial"/>
                <a:ea typeface="Arial"/>
                <a:cs typeface="Arial"/>
                <a:sym typeface="Arial"/>
              </a:rPr>
              <a:t>(s) respuesta(s). </a:t>
            </a:r>
            <a:r>
              <a:rPr lang="es-ES" sz="1200" b="1">
                <a:latin typeface="Arial"/>
                <a:ea typeface="Arial"/>
                <a:cs typeface="Arial"/>
                <a:sym typeface="Arial"/>
              </a:rPr>
              <a:t>Respuesta: </a:t>
            </a:r>
            <a:r>
              <a:rPr lang="es-ES" sz="1200" i="1">
                <a:latin typeface="Arial"/>
                <a:ea typeface="Arial"/>
                <a:cs typeface="Arial"/>
                <a:sym typeface="Arial"/>
              </a:rPr>
              <a:t>Porque la lista está en orden alfabético.</a:t>
            </a:r>
            <a:endParaRPr/>
          </a:p>
          <a:p>
            <a:pPr marL="0" lvl="0" indent="0" algn="l" rtl="0">
              <a:spcBef>
                <a:spcPts val="360"/>
              </a:spcBef>
              <a:spcAft>
                <a:spcPts val="0"/>
              </a:spcAft>
              <a:buClr>
                <a:schemeClr val="dk1"/>
              </a:buClr>
              <a:buSzPts val="1200"/>
              <a:buFont typeface="Noto Sans Symbols"/>
              <a:buNone/>
            </a:pPr>
            <a:endParaRPr sz="1200" b="1" i="1">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Pregunta: </a:t>
            </a:r>
            <a:r>
              <a:rPr lang="es-ES" sz="1200">
                <a:latin typeface="Arial"/>
                <a:ea typeface="Arial"/>
                <a:cs typeface="Arial"/>
                <a:sym typeface="Arial"/>
              </a:rPr>
              <a:t>¿Cómo hacemos para que los casos aparezcan de primero?</a:t>
            </a:r>
            <a:endParaRPr/>
          </a:p>
          <a:p>
            <a:pPr marL="171450" lvl="0" indent="-95250" algn="l" rtl="0">
              <a:spcBef>
                <a:spcPts val="360"/>
              </a:spcBef>
              <a:spcAft>
                <a:spcPts val="0"/>
              </a:spcAft>
              <a:buClr>
                <a:schemeClr val="dk1"/>
              </a:buClr>
              <a:buSzPts val="1200"/>
              <a:buFont typeface="Noto Sans Symbols"/>
              <a:buNone/>
            </a:pPr>
            <a:endParaRPr sz="1200" b="1" i="0" u="sng">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i="0" u="sng">
                <a:latin typeface="Arial"/>
                <a:ea typeface="Arial"/>
                <a:cs typeface="Arial"/>
                <a:sym typeface="Arial"/>
              </a:rPr>
              <a:t>Acuse recibo de la</a:t>
            </a:r>
            <a:r>
              <a:rPr lang="es-ES" sz="1200">
                <a:latin typeface="Arial"/>
                <a:ea typeface="Arial"/>
                <a:cs typeface="Arial"/>
                <a:sym typeface="Arial"/>
              </a:rPr>
              <a:t>(s) respuesta(s). </a:t>
            </a:r>
            <a:r>
              <a:rPr lang="es-ES" sz="1200" b="1">
                <a:latin typeface="Arial"/>
                <a:ea typeface="Arial"/>
                <a:cs typeface="Arial"/>
                <a:sym typeface="Arial"/>
              </a:rPr>
              <a:t>Respuesta: </a:t>
            </a:r>
            <a:r>
              <a:rPr lang="es-ES" sz="1200">
                <a:latin typeface="Arial"/>
                <a:ea typeface="Arial"/>
                <a:cs typeface="Arial"/>
                <a:sym typeface="Arial"/>
              </a:rPr>
              <a:t>En el cuadro de </a:t>
            </a:r>
            <a:r>
              <a:rPr lang="es-ES" sz="1200" i="1">
                <a:latin typeface="Arial"/>
                <a:ea typeface="Arial"/>
                <a:cs typeface="Arial"/>
                <a:sym typeface="Arial"/>
              </a:rPr>
              <a:t>diálogo Ordenar</a:t>
            </a:r>
            <a:r>
              <a:rPr lang="es-ES" sz="1200">
                <a:latin typeface="Arial"/>
                <a:ea typeface="Arial"/>
                <a:cs typeface="Arial"/>
                <a:sym typeface="Arial"/>
              </a:rPr>
              <a:t>, cambie el orden a "Z a </a:t>
            </a:r>
            <a:r>
              <a:rPr lang="es-ES" sz="1200" err="1">
                <a:latin typeface="Arial"/>
                <a:ea typeface="Arial"/>
                <a:cs typeface="Arial"/>
                <a:sym typeface="Arial"/>
              </a:rPr>
              <a:t>A</a:t>
            </a:r>
            <a:r>
              <a:rPr lang="es-ES" sz="1200">
                <a:latin typeface="Arial"/>
                <a:ea typeface="Arial"/>
                <a:cs typeface="Arial"/>
                <a:sym typeface="Arial"/>
              </a:rPr>
              <a:t>". </a:t>
            </a:r>
            <a:endParaRPr/>
          </a:p>
          <a:p>
            <a:pPr marL="171450" lvl="0" indent="-95250" algn="l" rtl="0">
              <a:spcBef>
                <a:spcPts val="360"/>
              </a:spcBef>
              <a:spcAft>
                <a:spcPts val="0"/>
              </a:spcAft>
              <a:buClr>
                <a:schemeClr val="dk1"/>
              </a:buClr>
              <a:buSzPts val="1200"/>
              <a:buFont typeface="Noto Sans Symbols"/>
              <a:buNone/>
            </a:pPr>
            <a:endParaRPr sz="1200" b="0">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Pida </a:t>
            </a:r>
            <a:r>
              <a:rPr lang="es-ES" sz="1200">
                <a:latin typeface="Arial"/>
                <a:ea typeface="Arial"/>
                <a:cs typeface="Arial"/>
                <a:sym typeface="Arial"/>
              </a:rPr>
              <a:t>a los participantes que cambien el orden a "Z a </a:t>
            </a:r>
            <a:r>
              <a:rPr lang="es-ES" sz="1200" err="1">
                <a:latin typeface="Arial"/>
                <a:ea typeface="Arial"/>
                <a:cs typeface="Arial"/>
                <a:sym typeface="Arial"/>
              </a:rPr>
              <a:t>A</a:t>
            </a:r>
            <a:r>
              <a:rPr lang="es-ES" sz="1200">
                <a:latin typeface="Arial"/>
                <a:ea typeface="Arial"/>
                <a:cs typeface="Arial"/>
                <a:sym typeface="Arial"/>
              </a:rPr>
              <a:t>".</a:t>
            </a:r>
            <a:endParaRPr/>
          </a:p>
          <a:p>
            <a:pPr marL="0" lvl="0" indent="0" algn="l" rtl="0">
              <a:spcBef>
                <a:spcPts val="360"/>
              </a:spcBef>
              <a:spcAft>
                <a:spcPts val="0"/>
              </a:spcAft>
              <a:buNone/>
            </a:pPr>
            <a:endParaRPr b="1"/>
          </a:p>
        </p:txBody>
      </p:sp>
      <p:sp>
        <p:nvSpPr>
          <p:cNvPr id="1085" name="Google Shape;1085;p80: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80</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2"/>
        <p:cNvGrpSpPr/>
        <p:nvPr/>
      </p:nvGrpSpPr>
      <p:grpSpPr>
        <a:xfrm>
          <a:off x="0" y="0"/>
          <a:ext cx="0" cy="0"/>
          <a:chOff x="0" y="0"/>
          <a:chExt cx="0" cy="0"/>
        </a:xfrm>
      </p:grpSpPr>
      <p:sp>
        <p:nvSpPr>
          <p:cNvPr id="1093" name="Google Shape;1093;p8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94" name="Google Shape;1094;p8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marR="0" lvl="0" indent="0" algn="l" rtl="0">
              <a:lnSpc>
                <a:spcPct val="115000"/>
              </a:lnSpc>
              <a:spcBef>
                <a:spcPts val="0"/>
              </a:spcBef>
              <a:spcAft>
                <a:spcPts val="0"/>
              </a:spcAft>
              <a:buNone/>
            </a:pPr>
            <a:endParaRPr sz="120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sz="1200">
                <a:latin typeface="Arial"/>
                <a:ea typeface="Arial"/>
                <a:cs typeface="Arial"/>
                <a:sym typeface="Arial"/>
              </a:rPr>
              <a:t>Utilice el cuadro de diálogo </a:t>
            </a:r>
            <a:r>
              <a:rPr lang="es-ES" sz="1200" b="1">
                <a:latin typeface="Arial"/>
                <a:ea typeface="Arial"/>
                <a:cs typeface="Arial"/>
                <a:sym typeface="Arial"/>
              </a:rPr>
              <a:t>Agregar nivel </a:t>
            </a:r>
            <a:r>
              <a:rPr lang="es-ES" sz="1200">
                <a:latin typeface="Arial"/>
                <a:ea typeface="Arial"/>
                <a:cs typeface="Arial"/>
                <a:sym typeface="Arial"/>
              </a:rPr>
              <a:t>para añadir más criterios. Cuantos más criterios agregue, más específicos serán sus resultados.</a:t>
            </a:r>
            <a:endParaRPr/>
          </a:p>
          <a:p>
            <a:pPr marL="800100" marR="0" lvl="1" indent="-342900" algn="l" rtl="0">
              <a:lnSpc>
                <a:spcPct val="115000"/>
              </a:lnSpc>
              <a:spcBef>
                <a:spcPts val="600"/>
              </a:spcBef>
              <a:spcAft>
                <a:spcPts val="0"/>
              </a:spcAft>
              <a:buClr>
                <a:schemeClr val="dk1"/>
              </a:buClr>
              <a:buSzPts val="1200"/>
              <a:buFont typeface="Calibri"/>
              <a:buAutoNum type="arabicPeriod"/>
            </a:pPr>
            <a:r>
              <a:rPr lang="es-ES" sz="1200">
                <a:latin typeface="Arial"/>
                <a:ea typeface="Arial"/>
                <a:cs typeface="Arial"/>
                <a:sym typeface="Arial"/>
              </a:rPr>
              <a:t>Ahora haga clic en </a:t>
            </a:r>
            <a:r>
              <a:rPr lang="es-ES" sz="1200" b="1">
                <a:latin typeface="Arial"/>
                <a:ea typeface="Arial"/>
                <a:cs typeface="Arial"/>
                <a:sym typeface="Arial"/>
              </a:rPr>
              <a:t>Agregar nivel</a:t>
            </a:r>
            <a:r>
              <a:rPr lang="es-ES" sz="1200">
                <a:latin typeface="Arial"/>
                <a:ea typeface="Arial"/>
                <a:cs typeface="Arial"/>
                <a:sym typeface="Arial"/>
              </a:rPr>
              <a:t>.</a:t>
            </a:r>
            <a:endParaRPr/>
          </a:p>
          <a:p>
            <a:pPr marL="800100" marR="0" lvl="1" indent="-342900" algn="l" rtl="0">
              <a:lnSpc>
                <a:spcPct val="115000"/>
              </a:lnSpc>
              <a:spcBef>
                <a:spcPts val="0"/>
              </a:spcBef>
              <a:spcAft>
                <a:spcPts val="0"/>
              </a:spcAft>
              <a:buClr>
                <a:schemeClr val="dk1"/>
              </a:buClr>
              <a:buSzPts val="1200"/>
              <a:buFont typeface="Calibri"/>
              <a:buAutoNum type="arabicPeriod"/>
            </a:pPr>
            <a:r>
              <a:rPr lang="es-ES" sz="1200">
                <a:latin typeface="Arial"/>
                <a:ea typeface="Arial"/>
                <a:cs typeface="Arial"/>
                <a:sym typeface="Arial"/>
              </a:rPr>
              <a:t>Seleccione </a:t>
            </a:r>
            <a:r>
              <a:rPr lang="es-ES" sz="1200" b="1">
                <a:latin typeface="Arial"/>
                <a:ea typeface="Arial"/>
                <a:cs typeface="Arial"/>
                <a:sym typeface="Arial"/>
              </a:rPr>
              <a:t>HORAINICIO.</a:t>
            </a:r>
            <a:endParaRPr/>
          </a:p>
          <a:p>
            <a:pPr marL="457200" lvl="1" indent="0" algn="l" rtl="0">
              <a:spcBef>
                <a:spcPts val="360"/>
              </a:spcBef>
              <a:spcAft>
                <a:spcPts val="0"/>
              </a:spcAft>
              <a:buNone/>
            </a:pPr>
            <a:r>
              <a:rPr lang="es-ES" sz="1200">
                <a:latin typeface="Arial"/>
                <a:ea typeface="Arial"/>
                <a:cs typeface="Arial"/>
                <a:sym typeface="Arial"/>
              </a:rPr>
              <a:t>3.      Guarde su trabajo haciendo clic en el icono </a:t>
            </a:r>
            <a:r>
              <a:rPr lang="es-ES" sz="1200" b="1">
                <a:latin typeface="Arial"/>
                <a:ea typeface="Arial"/>
                <a:cs typeface="Arial"/>
                <a:sym typeface="Arial"/>
              </a:rPr>
              <a:t>Guardar</a:t>
            </a:r>
            <a:r>
              <a:rPr lang="es-ES" sz="1200">
                <a:latin typeface="Arial"/>
                <a:ea typeface="Arial"/>
                <a:cs typeface="Arial"/>
                <a:sym typeface="Arial"/>
              </a:rPr>
              <a:t> </a:t>
            </a:r>
            <a:endParaRPr sz="1200">
              <a:latin typeface="Arial"/>
              <a:ea typeface="Arial"/>
              <a:cs typeface="Arial"/>
              <a:sym typeface="Arial"/>
            </a:endParaRPr>
          </a:p>
        </p:txBody>
      </p:sp>
      <p:sp>
        <p:nvSpPr>
          <p:cNvPr id="1095" name="Google Shape;1095;p8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81</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4"/>
        <p:cNvGrpSpPr/>
        <p:nvPr/>
      </p:nvGrpSpPr>
      <p:grpSpPr>
        <a:xfrm>
          <a:off x="0" y="0"/>
          <a:ext cx="0" cy="0"/>
          <a:chOff x="0" y="0"/>
          <a:chExt cx="0" cy="0"/>
        </a:xfrm>
      </p:grpSpPr>
      <p:sp>
        <p:nvSpPr>
          <p:cNvPr id="1105" name="Google Shape;1105;p8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06" name="Google Shape;1106;p8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800"/>
              <a:buFont typeface="Arial"/>
              <a:buNone/>
            </a:pPr>
            <a:r>
              <a:rPr lang="es-ES" sz="1800" b="1">
                <a:latin typeface="Arial"/>
                <a:ea typeface="Arial"/>
                <a:cs typeface="Arial"/>
                <a:sym typeface="Arial"/>
              </a:rPr>
              <a:t>Notas para el instructor: </a:t>
            </a:r>
            <a:endParaRPr/>
          </a:p>
          <a:p>
            <a:pPr marL="0" marR="0" lvl="0" indent="0" algn="l" rtl="0">
              <a:lnSpc>
                <a:spcPct val="115000"/>
              </a:lnSpc>
              <a:spcBef>
                <a:spcPts val="0"/>
              </a:spcBef>
              <a:spcAft>
                <a:spcPts val="0"/>
              </a:spcAft>
              <a:buNone/>
            </a:pPr>
            <a:endParaRPr sz="180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800"/>
              <a:buFont typeface="Noto Sans Symbols"/>
              <a:buChar char="▪"/>
            </a:pPr>
            <a:r>
              <a:rPr lang="es-ES" sz="1800" b="1" u="sng">
                <a:latin typeface="Arial"/>
                <a:ea typeface="Arial"/>
                <a:cs typeface="Arial"/>
                <a:sym typeface="Arial"/>
              </a:rPr>
              <a:t>Diga: </a:t>
            </a:r>
            <a:r>
              <a:rPr lang="es-ES" sz="1800">
                <a:latin typeface="Arial"/>
                <a:ea typeface="Arial"/>
                <a:cs typeface="Arial"/>
                <a:sym typeface="Arial"/>
              </a:rPr>
              <a:t>Filtrar datos es otra herramienta de Excel. Filtrar datos le permite mostrar u ocultar datos específicos en una lista, lo que facilita mucho el trabajo con grandes conjuntos de datos. Filtrar datos también puede ayudarle a eliminar datos innecesarios. </a:t>
            </a:r>
            <a:r>
              <a:rPr lang="es-ES" sz="1800" b="1">
                <a:latin typeface="Arial"/>
                <a:ea typeface="Arial"/>
                <a:cs typeface="Arial"/>
                <a:sym typeface="Arial"/>
              </a:rPr>
              <a:t>&lt;CLICK&gt; </a:t>
            </a:r>
            <a:endParaRPr/>
          </a:p>
          <a:p>
            <a:pPr marL="171450" marR="0" lvl="0" indent="-57150" algn="l" rtl="0">
              <a:lnSpc>
                <a:spcPct val="115000"/>
              </a:lnSpc>
              <a:spcBef>
                <a:spcPts val="600"/>
              </a:spcBef>
              <a:spcAft>
                <a:spcPts val="0"/>
              </a:spcAft>
              <a:buClr>
                <a:schemeClr val="dk1"/>
              </a:buClr>
              <a:buSzPts val="1800"/>
              <a:buFont typeface="Noto Sans Symbols"/>
              <a:buNone/>
            </a:pPr>
            <a:endParaRPr sz="1800" b="1" u="sng">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b="0"/>
              <a:t>Los pasos para filtrar datos son sencillos.  </a:t>
            </a:r>
            <a:r>
              <a:rPr lang="es-ES" sz="2800" b="0" i="0" u="none" strike="noStrike" cap="none">
                <a:solidFill>
                  <a:srgbClr val="000000"/>
                </a:solidFill>
                <a:latin typeface="Arial"/>
                <a:ea typeface="Arial"/>
                <a:cs typeface="Arial"/>
                <a:sym typeface="Arial"/>
              </a:rPr>
              <a:t>Filtro se encuentra a la derecha del símbolo Ordenar en la pestaña Datos</a:t>
            </a:r>
            <a:endParaRPr/>
          </a:p>
          <a:p>
            <a:pPr marL="914400" lvl="1" indent="-457200" algn="l" rtl="0">
              <a:spcBef>
                <a:spcPts val="1440"/>
              </a:spcBef>
              <a:spcAft>
                <a:spcPts val="0"/>
              </a:spcAft>
              <a:buClr>
                <a:srgbClr val="000000"/>
              </a:buClr>
              <a:buSzPts val="2800"/>
              <a:buFont typeface="Courier New"/>
              <a:buChar char="o"/>
            </a:pPr>
            <a:r>
              <a:rPr lang="es-ES" sz="2800" b="0" i="0" u="none" strike="noStrike" cap="none">
                <a:solidFill>
                  <a:srgbClr val="000000"/>
                </a:solidFill>
                <a:latin typeface="Arial"/>
                <a:ea typeface="Arial"/>
                <a:cs typeface="Arial"/>
                <a:sym typeface="Arial"/>
              </a:rPr>
              <a:t>Seleccione todos los datos de la hoja de cálculo OSWEGO2 haciendo clic en la esquina superior izquierda de la hoja de cálculo</a:t>
            </a:r>
            <a:endParaRPr/>
          </a:p>
          <a:p>
            <a:pPr marL="914400" lvl="1" indent="-457200" algn="l" rtl="0">
              <a:spcBef>
                <a:spcPts val="840"/>
              </a:spcBef>
              <a:spcAft>
                <a:spcPts val="0"/>
              </a:spcAft>
              <a:buClr>
                <a:srgbClr val="000000"/>
              </a:buClr>
              <a:buSzPts val="2800"/>
              <a:buFont typeface="Courier New"/>
              <a:buChar char="o"/>
            </a:pPr>
            <a:r>
              <a:rPr lang="es-ES" sz="2800" b="0" i="0" u="none" strike="noStrike" cap="none">
                <a:solidFill>
                  <a:srgbClr val="000000"/>
                </a:solidFill>
                <a:latin typeface="Arial"/>
                <a:ea typeface="Arial"/>
                <a:cs typeface="Arial"/>
                <a:sym typeface="Arial"/>
              </a:rPr>
              <a:t>Localice el icono Filtro y haga clic sobre él </a:t>
            </a:r>
            <a:r>
              <a:rPr lang="es-ES" sz="2800" b="1" i="0" u="none" strike="noStrike" cap="none">
                <a:solidFill>
                  <a:srgbClr val="000000"/>
                </a:solidFill>
                <a:latin typeface="Arial"/>
                <a:ea typeface="Arial"/>
                <a:cs typeface="Arial"/>
                <a:sym typeface="Arial"/>
              </a:rPr>
              <a:t>&lt;CLICK&gt;.</a:t>
            </a:r>
            <a:endParaRPr/>
          </a:p>
          <a:p>
            <a:pPr marL="914400" lvl="1" indent="-457200" algn="l" rtl="0">
              <a:spcBef>
                <a:spcPts val="840"/>
              </a:spcBef>
              <a:spcAft>
                <a:spcPts val="0"/>
              </a:spcAft>
              <a:buClr>
                <a:srgbClr val="000000"/>
              </a:buClr>
              <a:buSzPts val="2800"/>
              <a:buFont typeface="Courier New"/>
              <a:buChar char="o"/>
            </a:pPr>
            <a:r>
              <a:rPr lang="es-ES" sz="2800" b="0" i="0" u="none" strike="noStrike" cap="none">
                <a:solidFill>
                  <a:srgbClr val="000000"/>
                </a:solidFill>
                <a:latin typeface="Arial"/>
                <a:ea typeface="Arial"/>
                <a:cs typeface="Arial"/>
                <a:sym typeface="Arial"/>
              </a:rPr>
              <a:t>Cada columna tiene ahora una flecha junto a la letra A, B, C, etc.</a:t>
            </a:r>
            <a:endParaRPr/>
          </a:p>
          <a:p>
            <a:pPr marL="0" lvl="0" indent="0" algn="l" rtl="0">
              <a:spcBef>
                <a:spcPts val="360"/>
              </a:spcBef>
              <a:spcAft>
                <a:spcPts val="0"/>
              </a:spcAft>
              <a:buNone/>
            </a:pPr>
            <a:endParaRPr b="1"/>
          </a:p>
        </p:txBody>
      </p:sp>
      <p:sp>
        <p:nvSpPr>
          <p:cNvPr id="1107" name="Google Shape;1107;p8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82</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6"/>
        <p:cNvGrpSpPr/>
        <p:nvPr/>
      </p:nvGrpSpPr>
      <p:grpSpPr>
        <a:xfrm>
          <a:off x="0" y="0"/>
          <a:ext cx="0" cy="0"/>
          <a:chOff x="0" y="0"/>
          <a:chExt cx="0" cy="0"/>
        </a:xfrm>
      </p:grpSpPr>
      <p:sp>
        <p:nvSpPr>
          <p:cNvPr id="1117" name="Google Shape;1117;p8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18" name="Google Shape;1118;p83: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a:t>Vamos a practicar el filtrado de datos con el conjunto de datos OSWEGO2. Queremos ver sólo mujeres en el conjunto de datos. Para filtrar los datos y ver sólo las mujeres:</a:t>
            </a:r>
            <a:endParaRPr/>
          </a:p>
          <a:p>
            <a:pPr marL="800100" marR="0" lvl="1" indent="-342900" algn="l" rtl="0">
              <a:lnSpc>
                <a:spcPct val="115000"/>
              </a:lnSpc>
              <a:spcBef>
                <a:spcPts val="0"/>
              </a:spcBef>
              <a:spcAft>
                <a:spcPts val="0"/>
              </a:spcAft>
              <a:buClr>
                <a:schemeClr val="dk1"/>
              </a:buClr>
              <a:buSzPts val="1200"/>
              <a:buFont typeface="Calibri"/>
              <a:buAutoNum type="arabicPeriod"/>
            </a:pPr>
            <a:r>
              <a:rPr lang="es-ES" sz="1200"/>
              <a:t>Haga clic en la flecha de la columna Sexo y desmarque "</a:t>
            </a:r>
            <a:r>
              <a:rPr lang="es-ES" sz="1200" i="1"/>
              <a:t>Seleccionar todo".</a:t>
            </a:r>
            <a:endParaRPr sz="1200"/>
          </a:p>
          <a:p>
            <a:pPr marL="800100" marR="0" lvl="1" indent="-342900" algn="l" rtl="0">
              <a:lnSpc>
                <a:spcPct val="115000"/>
              </a:lnSpc>
              <a:spcBef>
                <a:spcPts val="0"/>
              </a:spcBef>
              <a:spcAft>
                <a:spcPts val="0"/>
              </a:spcAft>
              <a:buClr>
                <a:schemeClr val="dk1"/>
              </a:buClr>
              <a:buSzPts val="1200"/>
              <a:buFont typeface="Calibri"/>
              <a:buAutoNum type="arabicPeriod"/>
            </a:pPr>
            <a:r>
              <a:rPr lang="es-ES" sz="1200"/>
              <a:t>A continuación, haga clic en la casilla </a:t>
            </a:r>
            <a:r>
              <a:rPr lang="es-ES" sz="1200" i="1"/>
              <a:t>“Femenino". </a:t>
            </a:r>
            <a:endParaRPr/>
          </a:p>
          <a:p>
            <a:pPr marL="800100" marR="0" lvl="1" indent="-342900" algn="l" rtl="0">
              <a:lnSpc>
                <a:spcPct val="115000"/>
              </a:lnSpc>
              <a:spcBef>
                <a:spcPts val="0"/>
              </a:spcBef>
              <a:spcAft>
                <a:spcPts val="0"/>
              </a:spcAft>
              <a:buClr>
                <a:schemeClr val="dk1"/>
              </a:buClr>
              <a:buSzPts val="1200"/>
              <a:buFont typeface="Calibri"/>
              <a:buAutoNum type="arabicPeriod"/>
            </a:pPr>
            <a:r>
              <a:rPr lang="es-ES" sz="1200"/>
              <a:t>Haga clic en </a:t>
            </a:r>
            <a:r>
              <a:rPr lang="es-ES" sz="1200" b="1"/>
              <a:t>ACEPTAR</a:t>
            </a:r>
            <a:endParaRPr/>
          </a:p>
          <a:p>
            <a:pPr marL="457200" marR="0" lvl="1" indent="0" algn="l" rtl="0">
              <a:lnSpc>
                <a:spcPct val="115000"/>
              </a:lnSpc>
              <a:spcBef>
                <a:spcPts val="1200"/>
              </a:spcBef>
              <a:spcAft>
                <a:spcPts val="0"/>
              </a:spcAft>
              <a:buClr>
                <a:schemeClr val="dk1"/>
              </a:buClr>
              <a:buSzPts val="1200"/>
              <a:buFont typeface="Calibri"/>
              <a:buNone/>
            </a:pPr>
            <a:endParaRPr sz="1200"/>
          </a:p>
          <a:p>
            <a:pPr marL="171450" marR="0" lvl="0" indent="-171450" algn="l" rtl="0">
              <a:lnSpc>
                <a:spcPct val="115000"/>
              </a:lnSpc>
              <a:spcBef>
                <a:spcPts val="120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sz="1200">
                <a:latin typeface="Arial"/>
                <a:ea typeface="Arial"/>
                <a:cs typeface="Arial"/>
                <a:sym typeface="Arial"/>
              </a:rPr>
              <a:t>Verá que Excel muestra sólo los registros para las mujeres en el conjunto de datos. </a:t>
            </a:r>
            <a:r>
              <a:rPr lang="es-ES" sz="1200" b="1">
                <a:latin typeface="Arial"/>
                <a:ea typeface="Arial"/>
                <a:cs typeface="Arial"/>
                <a:sym typeface="Arial"/>
              </a:rPr>
              <a:t>&lt;CLICK&gt; </a:t>
            </a:r>
            <a:r>
              <a:rPr lang="es-ES" sz="2800" b="0" i="0" u="none" strike="noStrike" cap="none">
                <a:solidFill>
                  <a:srgbClr val="000000"/>
                </a:solidFill>
                <a:latin typeface="Arial"/>
                <a:ea typeface="Arial"/>
                <a:cs typeface="Arial"/>
                <a:sym typeface="Arial"/>
              </a:rPr>
              <a:t>Haga clic en </a:t>
            </a:r>
            <a:r>
              <a:rPr lang="es-ES" sz="2800" b="1" i="0" u="none" strike="noStrike" cap="none">
                <a:solidFill>
                  <a:srgbClr val="000000"/>
                </a:solidFill>
                <a:latin typeface="Arial"/>
                <a:ea typeface="Arial"/>
                <a:cs typeface="Arial"/>
                <a:sym typeface="Arial"/>
              </a:rPr>
              <a:t>Filtrar </a:t>
            </a:r>
            <a:r>
              <a:rPr lang="es-ES" sz="2800" b="0" i="0" u="none" strike="noStrike" cap="none">
                <a:solidFill>
                  <a:srgbClr val="000000"/>
                </a:solidFill>
                <a:latin typeface="Arial"/>
                <a:ea typeface="Arial"/>
                <a:cs typeface="Arial"/>
                <a:sym typeface="Arial"/>
              </a:rPr>
              <a:t>de nuevo, y las flechas desaparecerán. Vuelven a aparecer los datos de las personas de sexo masculino y habrá salido del modo Filtro. </a:t>
            </a:r>
            <a:endParaRPr sz="2800" b="0" i="0" u="none" strike="noStrike" cap="none">
              <a:solidFill>
                <a:srgbClr val="000000"/>
              </a:solidFill>
              <a:latin typeface="Arial"/>
              <a:ea typeface="Arial"/>
              <a:cs typeface="Arial"/>
              <a:sym typeface="Arial"/>
            </a:endParaRPr>
          </a:p>
          <a:p>
            <a:pPr marL="0" marR="0" lvl="0" indent="0" algn="l" rtl="0">
              <a:lnSpc>
                <a:spcPct val="115000"/>
              </a:lnSpc>
              <a:spcBef>
                <a:spcPts val="1200"/>
              </a:spcBef>
              <a:spcAft>
                <a:spcPts val="0"/>
              </a:spcAft>
              <a:buNone/>
            </a:pPr>
            <a:endParaRPr sz="1200">
              <a:latin typeface="Times New Roman"/>
              <a:ea typeface="Times New Roman"/>
              <a:cs typeface="Times New Roman"/>
              <a:sym typeface="Times New Roman"/>
            </a:endParaRPr>
          </a:p>
          <a:p>
            <a:pPr marL="0" lvl="0" indent="0" algn="l" rtl="0">
              <a:spcBef>
                <a:spcPts val="1560"/>
              </a:spcBef>
              <a:spcAft>
                <a:spcPts val="0"/>
              </a:spcAft>
              <a:buNone/>
            </a:pPr>
            <a:endParaRPr/>
          </a:p>
          <a:p>
            <a:pPr marL="0" lvl="0" indent="0" algn="l" rtl="0">
              <a:spcBef>
                <a:spcPts val="360"/>
              </a:spcBef>
              <a:spcAft>
                <a:spcPts val="0"/>
              </a:spcAft>
              <a:buNone/>
            </a:pPr>
            <a:endParaRPr/>
          </a:p>
        </p:txBody>
      </p:sp>
      <p:sp>
        <p:nvSpPr>
          <p:cNvPr id="1119" name="Google Shape;1119;p83: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83</a:t>
            </a:fld>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p:cNvGrpSpPr/>
        <p:nvPr/>
      </p:nvGrpSpPr>
      <p:grpSpPr>
        <a:xfrm>
          <a:off x="0" y="0"/>
          <a:ext cx="0" cy="0"/>
          <a:chOff x="0" y="0"/>
          <a:chExt cx="0" cy="0"/>
        </a:xfrm>
      </p:grpSpPr>
      <p:sp>
        <p:nvSpPr>
          <p:cNvPr id="1124" name="Google Shape;1124;p8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25" name="Google Shape;1125;p8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sz="1200" b="1" i="0" u="sng">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i="0" u="sng">
                <a:latin typeface="Arial"/>
                <a:ea typeface="Arial"/>
                <a:cs typeface="Arial"/>
                <a:sym typeface="Arial"/>
              </a:rPr>
              <a:t>Pida </a:t>
            </a:r>
            <a:r>
              <a:rPr lang="es-ES" sz="1200" b="0" i="0" u="none">
                <a:latin typeface="Arial"/>
                <a:ea typeface="Arial"/>
                <a:cs typeface="Arial"/>
                <a:sym typeface="Arial"/>
              </a:rPr>
              <a:t>a los participantes que consulten en su "Cuaderno de ejercicios del participante" el ejercicio titulado: </a:t>
            </a:r>
            <a:r>
              <a:rPr lang="es-ES" sz="1200" b="1" i="0" u="none">
                <a:latin typeface="Arial"/>
                <a:ea typeface="Arial"/>
                <a:cs typeface="Arial"/>
                <a:sym typeface="Arial"/>
              </a:rPr>
              <a:t>Ordenar y filtrar. </a:t>
            </a:r>
            <a:endParaRPr sz="1200" b="1">
              <a:latin typeface="Arial"/>
              <a:ea typeface="Arial"/>
              <a:cs typeface="Arial"/>
              <a:sym typeface="Arial"/>
            </a:endParaRPr>
          </a:p>
          <a:p>
            <a:pPr marL="0" lvl="0" indent="0" algn="l" rtl="0">
              <a:spcBef>
                <a:spcPts val="360"/>
              </a:spcBef>
              <a:spcAft>
                <a:spcPts val="0"/>
              </a:spcAft>
              <a:buNone/>
            </a:pPr>
            <a:endParaRPr sz="1200" b="1">
              <a:latin typeface="Arial"/>
              <a:ea typeface="Arial"/>
              <a:cs typeface="Arial"/>
              <a:sym typeface="Arial"/>
            </a:endParaRPr>
          </a:p>
          <a:p>
            <a:pPr marL="171450" marR="0" lvl="0" indent="-171450" algn="l" rtl="0">
              <a:lnSpc>
                <a:spcPct val="100000"/>
              </a:lnSpc>
              <a:spcBef>
                <a:spcPts val="360"/>
              </a:spcBef>
              <a:spcAft>
                <a:spcPts val="0"/>
              </a:spcAft>
              <a:buClr>
                <a:srgbClr val="000000"/>
              </a:buClr>
              <a:buSzPts val="1200"/>
              <a:buFont typeface="Noto Sans Symbols"/>
              <a:buChar char="❖"/>
            </a:pPr>
            <a:r>
              <a:rPr lang="es-ES" sz="1200" b="1">
                <a:solidFill>
                  <a:srgbClr val="000000"/>
                </a:solidFill>
                <a:latin typeface="Arial"/>
                <a:ea typeface="Arial"/>
                <a:cs typeface="Arial"/>
                <a:sym typeface="Arial"/>
              </a:rPr>
              <a:t>Tiempo total: 20 minutos.</a:t>
            </a:r>
            <a:endParaRPr>
              <a:latin typeface="Arial"/>
              <a:ea typeface="Arial"/>
              <a:cs typeface="Arial"/>
              <a:sym typeface="Arial"/>
            </a:endParaRPr>
          </a:p>
          <a:p>
            <a:pPr marL="0" lvl="0" indent="0" algn="l" rtl="0">
              <a:spcBef>
                <a:spcPts val="360"/>
              </a:spcBef>
              <a:spcAft>
                <a:spcPts val="0"/>
              </a:spcAft>
              <a:buNone/>
            </a:pPr>
            <a:endParaRPr/>
          </a:p>
        </p:txBody>
      </p:sp>
      <p:sp>
        <p:nvSpPr>
          <p:cNvPr id="1126" name="Google Shape;1126;p84: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84</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9"/>
        <p:cNvGrpSpPr/>
        <p:nvPr/>
      </p:nvGrpSpPr>
      <p:grpSpPr>
        <a:xfrm>
          <a:off x="0" y="0"/>
          <a:ext cx="0" cy="0"/>
          <a:chOff x="0" y="0"/>
          <a:chExt cx="0" cy="0"/>
        </a:xfrm>
      </p:grpSpPr>
      <p:sp>
        <p:nvSpPr>
          <p:cNvPr id="1130" name="Google Shape;1130;p8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31" name="Google Shape;1131;p8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Clr>
                <a:schemeClr val="dk1"/>
              </a:buClr>
              <a:buSzPts val="1200"/>
              <a:buFont typeface="Arial"/>
              <a:buNone/>
            </a:pPr>
            <a:r>
              <a:rPr lang="es-GT" sz="1200" b="1" noProof="0">
                <a:latin typeface="Arial"/>
                <a:ea typeface="Arial"/>
                <a:cs typeface="Arial"/>
                <a:sym typeface="Arial"/>
              </a:rPr>
              <a:t>Notas para el instructor: </a:t>
            </a:r>
            <a:endParaRPr lang="es-GT" noProof="0"/>
          </a:p>
          <a:p>
            <a:pPr marL="0" marR="0" lvl="0" indent="0" algn="l" rtl="0">
              <a:lnSpc>
                <a:spcPct val="115000"/>
              </a:lnSpc>
              <a:spcBef>
                <a:spcPts val="1200"/>
              </a:spcBef>
              <a:spcAft>
                <a:spcPts val="0"/>
              </a:spcAft>
              <a:buClr>
                <a:schemeClr val="dk1"/>
              </a:buClr>
              <a:buSzPts val="1200"/>
              <a:buFont typeface="Noto Sans Symbols"/>
              <a:buNone/>
            </a:pPr>
            <a:endParaRPr lang="es-GT" sz="1200" b="0" i="0" noProof="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GT" sz="1200" b="1" i="1" noProof="0">
                <a:latin typeface="Arial"/>
                <a:ea typeface="Arial"/>
                <a:cs typeface="Arial"/>
                <a:sym typeface="Arial"/>
              </a:rPr>
              <a:t>Objetivo del ejercicio: Practicar el uso de las herramientas de ordenar y filtrar en un conjunto de datos de brotes epidémicos. Utilice las herramientas de clasificación y filtrado para organizar los datos.</a:t>
            </a:r>
            <a:endParaRPr lang="es-GT" noProof="0"/>
          </a:p>
          <a:p>
            <a:pPr marL="0" marR="0" lvl="0" indent="0" algn="l" rtl="0">
              <a:lnSpc>
                <a:spcPct val="115000"/>
              </a:lnSpc>
              <a:spcBef>
                <a:spcPts val="600"/>
              </a:spcBef>
              <a:spcAft>
                <a:spcPts val="0"/>
              </a:spcAft>
              <a:buClr>
                <a:schemeClr val="dk1"/>
              </a:buClr>
              <a:buSzPts val="1200"/>
              <a:buFont typeface="Noto Sans Symbols"/>
              <a:buNone/>
            </a:pPr>
            <a:endParaRPr lang="es-GT" sz="1200" b="1" i="1" u="sng" noProof="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GT" sz="1200" b="1" u="sng" noProof="0">
                <a:latin typeface="Arial"/>
                <a:ea typeface="Arial"/>
                <a:cs typeface="Arial"/>
                <a:sym typeface="Arial"/>
              </a:rPr>
              <a:t>Diga: </a:t>
            </a:r>
            <a:r>
              <a:rPr lang="es-GT" sz="1200" noProof="0">
                <a:latin typeface="Arial"/>
                <a:ea typeface="Arial"/>
                <a:cs typeface="Arial"/>
                <a:sym typeface="Arial"/>
              </a:rPr>
              <a:t>En la hoja de trabajo </a:t>
            </a:r>
            <a:r>
              <a:rPr lang="es-GT" sz="1200" b="1" i="1" noProof="0">
                <a:latin typeface="Arial"/>
                <a:ea typeface="Arial"/>
                <a:cs typeface="Arial"/>
                <a:sym typeface="Arial"/>
              </a:rPr>
              <a:t>sobre el cólera de la OMS</a:t>
            </a:r>
            <a:r>
              <a:rPr lang="es-GT" sz="1200" noProof="0">
                <a:latin typeface="Arial"/>
                <a:ea typeface="Arial"/>
                <a:cs typeface="Arial"/>
                <a:sym typeface="Arial"/>
              </a:rPr>
              <a:t>, trabajen individualmente o en parejas para ordenar y filtrar los datos y terminar sólo con los datos de su país en orden cronológico. </a:t>
            </a:r>
            <a:r>
              <a:rPr lang="es-GT" sz="1200" b="1" i="1" noProof="0">
                <a:latin typeface="Arial"/>
                <a:ea typeface="Arial"/>
                <a:cs typeface="Arial"/>
                <a:sym typeface="Arial"/>
              </a:rPr>
              <a:t>Sugerencia: </a:t>
            </a:r>
            <a:r>
              <a:rPr lang="es-GT" sz="1200" i="1" noProof="0">
                <a:latin typeface="Arial"/>
                <a:ea typeface="Arial"/>
                <a:cs typeface="Arial"/>
                <a:sym typeface="Arial"/>
              </a:rPr>
              <a:t>Al filtrar, puede desmarcar "Seleccionar todo" y luego marcar sólo su país en lugar de desmarcar todo menos su país.</a:t>
            </a:r>
            <a:endParaRPr lang="es-GT" noProof="0"/>
          </a:p>
          <a:p>
            <a:pPr marL="171450" marR="0" lvl="0" indent="-95250" algn="l" rtl="0">
              <a:lnSpc>
                <a:spcPct val="115000"/>
              </a:lnSpc>
              <a:spcBef>
                <a:spcPts val="600"/>
              </a:spcBef>
              <a:spcAft>
                <a:spcPts val="0"/>
              </a:spcAft>
              <a:buClr>
                <a:schemeClr val="dk1"/>
              </a:buClr>
              <a:buSzPts val="1200"/>
              <a:buFont typeface="Noto Sans Symbols"/>
              <a:buNone/>
            </a:pPr>
            <a:endParaRPr lang="es-GT" sz="1200" b="1" i="1" u="sng" noProof="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GT" sz="1200" b="1" u="sng" noProof="0">
                <a:latin typeface="Arial"/>
                <a:ea typeface="Arial"/>
                <a:cs typeface="Arial"/>
                <a:sym typeface="Arial"/>
              </a:rPr>
              <a:t>Diga</a:t>
            </a:r>
            <a:r>
              <a:rPr lang="es-GT" sz="1200" noProof="0">
                <a:latin typeface="Arial"/>
                <a:ea typeface="Arial"/>
                <a:cs typeface="Arial"/>
                <a:sym typeface="Arial"/>
              </a:rPr>
              <a:t>: Haga una copia de la hoja de calculo de Cólera de la OMS y nombre la nueva hoja de calculo NACIONAL.</a:t>
            </a:r>
            <a:endParaRPr lang="es-GT" noProof="0"/>
          </a:p>
          <a:p>
            <a:pPr marL="0" lvl="0" indent="0" algn="l" rtl="0">
              <a:spcBef>
                <a:spcPts val="960"/>
              </a:spcBef>
              <a:spcAft>
                <a:spcPts val="0"/>
              </a:spcAft>
              <a:buNone/>
            </a:pPr>
            <a:endParaRPr/>
          </a:p>
        </p:txBody>
      </p:sp>
      <p:sp>
        <p:nvSpPr>
          <p:cNvPr id="1132" name="Google Shape;1132;p8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85</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6"/>
        <p:cNvGrpSpPr/>
        <p:nvPr/>
      </p:nvGrpSpPr>
      <p:grpSpPr>
        <a:xfrm>
          <a:off x="0" y="0"/>
          <a:ext cx="0" cy="0"/>
          <a:chOff x="0" y="0"/>
          <a:chExt cx="0" cy="0"/>
        </a:xfrm>
      </p:grpSpPr>
      <p:sp>
        <p:nvSpPr>
          <p:cNvPr id="1137" name="Google Shape;1137;p8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38" name="Google Shape;1138;p8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 </a:t>
            </a:r>
            <a:r>
              <a:rPr lang="es-ES">
                <a:latin typeface="Arial"/>
                <a:ea typeface="Arial"/>
                <a:cs typeface="Arial"/>
                <a:sym typeface="Arial"/>
              </a:rPr>
              <a:t>Aunque Excel no es una herramienta de visualización de datos, es sin duda una herramienta eficaz para analizar e ilustrar conjuntos de datos. Excel puede ayudar a desarrollar histogramas (curvas epidémicas) y gráficos de líneas. Para repasar, un histograma es similar a un gráfico de barras verticales utilizado para variables continuas como hora, día, mes que normalmente se colocan en el eje horizontal (eje X). Las columnas adyacentes deben tocarse. </a:t>
            </a:r>
            <a:r>
              <a:rPr lang="es-ES" b="1">
                <a:latin typeface="Arial"/>
                <a:ea typeface="Arial"/>
                <a:cs typeface="Arial"/>
                <a:sym typeface="Arial"/>
              </a:rPr>
              <a:t>&lt;CLICK&gt;</a:t>
            </a:r>
            <a:endParaRPr/>
          </a:p>
          <a:p>
            <a:pPr marL="171450" lvl="0" indent="-95250" algn="l" rtl="0">
              <a:spcBef>
                <a:spcPts val="360"/>
              </a:spcBef>
              <a:spcAft>
                <a:spcPts val="0"/>
              </a:spcAft>
              <a:buClr>
                <a:schemeClr val="dk1"/>
              </a:buClr>
              <a:buSzPts val="1200"/>
              <a:buFont typeface="Noto Sans Symbols"/>
              <a:buNone/>
            </a:pPr>
            <a:endParaRPr b="1">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 </a:t>
            </a:r>
            <a:r>
              <a:rPr lang="es-ES">
                <a:latin typeface="Arial"/>
                <a:ea typeface="Arial"/>
                <a:cs typeface="Arial"/>
                <a:sym typeface="Arial"/>
              </a:rPr>
              <a:t>Una curva epidémica es un histograma que muestra la distribución de casos durante un brote o epidemia. Los datos se organizan por fecha de inicio de la enfermedad y siempre se muestran con columnas. El eje X muestra periodos de tiempo y el eje Y muestra el número de casos. </a:t>
            </a:r>
            <a:endParaRPr/>
          </a:p>
          <a:p>
            <a:pPr marL="0" lvl="0" indent="0" algn="l" rtl="0">
              <a:spcBef>
                <a:spcPts val="360"/>
              </a:spcBef>
              <a:spcAft>
                <a:spcPts val="0"/>
              </a:spcAft>
              <a:buNone/>
            </a:pPr>
            <a:endParaRPr/>
          </a:p>
          <a:p>
            <a:pPr marL="0" lvl="0" indent="0" algn="l" rtl="0">
              <a:spcBef>
                <a:spcPts val="360"/>
              </a:spcBef>
              <a:spcAft>
                <a:spcPts val="0"/>
              </a:spcAft>
              <a:buNone/>
            </a:pPr>
            <a:endParaRPr/>
          </a:p>
        </p:txBody>
      </p:sp>
      <p:sp>
        <p:nvSpPr>
          <p:cNvPr id="1139" name="Google Shape;1139;p86: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86</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3"/>
        <p:cNvGrpSpPr/>
        <p:nvPr/>
      </p:nvGrpSpPr>
      <p:grpSpPr>
        <a:xfrm>
          <a:off x="0" y="0"/>
          <a:ext cx="0" cy="0"/>
          <a:chOff x="0" y="0"/>
          <a:chExt cx="0" cy="0"/>
        </a:xfrm>
      </p:grpSpPr>
      <p:sp>
        <p:nvSpPr>
          <p:cNvPr id="1144" name="Google Shape;1144;p8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45" name="Google Shape;1145;p8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u="sng"/>
              <a:t>Diga</a:t>
            </a:r>
            <a:r>
              <a:rPr lang="es-ES" b="0" u="none"/>
              <a:t>: Asegúrese de que el formato de su gráfico es correcto. Recuerde siempre lo siguiente:</a:t>
            </a:r>
            <a:endParaRPr/>
          </a:p>
          <a:p>
            <a:pPr marL="628650" lvl="1" indent="-171450" algn="l" rtl="0">
              <a:spcBef>
                <a:spcPts val="360"/>
              </a:spcBef>
              <a:spcAft>
                <a:spcPts val="0"/>
              </a:spcAft>
              <a:buClr>
                <a:schemeClr val="dk1"/>
              </a:buClr>
              <a:buSzPts val="1200"/>
              <a:buFont typeface="Noto Sans Symbols"/>
              <a:buChar char="▪"/>
            </a:pPr>
            <a:r>
              <a:rPr lang="es-ES" b="0" u="none"/>
              <a:t>Utilizar columnas</a:t>
            </a:r>
            <a:endParaRPr/>
          </a:p>
          <a:p>
            <a:pPr marL="628650" lvl="1" indent="-171450" algn="l" rtl="0">
              <a:spcBef>
                <a:spcPts val="360"/>
              </a:spcBef>
              <a:spcAft>
                <a:spcPts val="0"/>
              </a:spcAft>
              <a:buClr>
                <a:schemeClr val="dk1"/>
              </a:buClr>
              <a:buSzPts val="1200"/>
              <a:buFont typeface="Noto Sans Symbols"/>
              <a:buChar char="▪"/>
            </a:pPr>
            <a:r>
              <a:rPr lang="es-ES" b="0" u="none"/>
              <a:t>La frecuencia debe estar en el eje Y</a:t>
            </a:r>
            <a:endParaRPr/>
          </a:p>
          <a:p>
            <a:pPr marL="628650" lvl="1" indent="-171450" algn="l" rtl="0">
              <a:spcBef>
                <a:spcPts val="360"/>
              </a:spcBef>
              <a:spcAft>
                <a:spcPts val="0"/>
              </a:spcAft>
              <a:buClr>
                <a:schemeClr val="dk1"/>
              </a:buClr>
              <a:buSzPts val="1200"/>
              <a:buFont typeface="Noto Sans Symbols"/>
              <a:buChar char="▪"/>
            </a:pPr>
            <a:r>
              <a:rPr lang="es-ES" b="0" u="none"/>
              <a:t>Los periodos de tiempo deben estar en el eje X</a:t>
            </a:r>
            <a:endParaRPr/>
          </a:p>
          <a:p>
            <a:pPr marL="628650" lvl="1" indent="-171450" algn="l" rtl="0">
              <a:spcBef>
                <a:spcPts val="360"/>
              </a:spcBef>
              <a:spcAft>
                <a:spcPts val="0"/>
              </a:spcAft>
              <a:buClr>
                <a:schemeClr val="dk1"/>
              </a:buClr>
              <a:buSzPts val="1200"/>
              <a:buFont typeface="Noto Sans Symbols"/>
              <a:buChar char="▪"/>
            </a:pPr>
            <a:r>
              <a:rPr lang="es-ES" b="0" u="none"/>
              <a:t>Si utiliza un histograma, asegúrese de que las columnas adyacentes se tocan y no quedan espacios entre ellas.</a:t>
            </a:r>
            <a:endParaRPr/>
          </a:p>
        </p:txBody>
      </p:sp>
      <p:sp>
        <p:nvSpPr>
          <p:cNvPr id="1146" name="Google Shape;1146;p8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87</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4"/>
        <p:cNvGrpSpPr/>
        <p:nvPr/>
      </p:nvGrpSpPr>
      <p:grpSpPr>
        <a:xfrm>
          <a:off x="0" y="0"/>
          <a:ext cx="0" cy="0"/>
          <a:chOff x="0" y="0"/>
          <a:chExt cx="0" cy="0"/>
        </a:xfrm>
      </p:grpSpPr>
      <p:sp>
        <p:nvSpPr>
          <p:cNvPr id="1155" name="Google Shape;1155;p8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56" name="Google Shape;1156;p8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marR="0" lvl="0" indent="-171450" algn="l" rtl="0">
              <a:lnSpc>
                <a:spcPct val="100000"/>
              </a:lnSpc>
              <a:spcBef>
                <a:spcPts val="360"/>
              </a:spcBef>
              <a:spcAft>
                <a:spcPts val="0"/>
              </a:spcAft>
              <a:buClr>
                <a:schemeClr val="dk1"/>
              </a:buClr>
              <a:buSzPts val="1200"/>
              <a:buFont typeface="Noto Sans Symbols"/>
              <a:buChar char="▪"/>
            </a:pPr>
            <a:r>
              <a:rPr lang="es-ES" b="1" u="sng"/>
              <a:t>Diga: </a:t>
            </a:r>
            <a:r>
              <a:rPr lang="es-ES"/>
              <a:t>Para desarrollar un histograma en Excel, primero tiene que abrir la hoja de cálculo titulada </a:t>
            </a:r>
            <a:r>
              <a:rPr lang="es-ES" i="1"/>
              <a:t>marzo_2024</a:t>
            </a:r>
            <a:r>
              <a:rPr lang="es-ES" i="0"/>
              <a:t>. A continuación, siga estos pasos:</a:t>
            </a:r>
            <a:endParaRPr/>
          </a:p>
          <a:p>
            <a:pPr marL="800100" marR="0" lvl="1" indent="-342900" algn="l" rtl="0">
              <a:lnSpc>
                <a:spcPct val="115000"/>
              </a:lnSpc>
              <a:spcBef>
                <a:spcPts val="0"/>
              </a:spcBef>
              <a:spcAft>
                <a:spcPts val="0"/>
              </a:spcAft>
              <a:buClr>
                <a:schemeClr val="dk1"/>
              </a:buClr>
              <a:buSzPts val="1200"/>
              <a:buFont typeface="Calibri"/>
              <a:buAutoNum type="arabicPeriod"/>
            </a:pPr>
            <a:r>
              <a:rPr lang="es-ES" sz="1200">
                <a:latin typeface="Arial"/>
                <a:ea typeface="Arial"/>
                <a:cs typeface="Arial"/>
                <a:sym typeface="Arial"/>
              </a:rPr>
              <a:t>Seleccione los datos de las columnas A </a:t>
            </a:r>
            <a:r>
              <a:rPr lang="es-ES" sz="1200" err="1">
                <a:latin typeface="Arial"/>
                <a:ea typeface="Arial"/>
                <a:cs typeface="Arial"/>
                <a:sym typeface="Arial"/>
              </a:rPr>
              <a:t>a</a:t>
            </a:r>
            <a:r>
              <a:rPr lang="es-ES" sz="1200">
                <a:latin typeface="Arial"/>
                <a:ea typeface="Arial"/>
                <a:cs typeface="Arial"/>
                <a:sym typeface="Arial"/>
              </a:rPr>
              <a:t> C.</a:t>
            </a:r>
            <a:endParaRPr sz="1200">
              <a:latin typeface="Times New Roman"/>
              <a:ea typeface="Times New Roman"/>
              <a:cs typeface="Times New Roman"/>
              <a:sym typeface="Times New Roman"/>
            </a:endParaRPr>
          </a:p>
          <a:p>
            <a:pPr marL="685800" lvl="1" indent="-228600" algn="l" rtl="0">
              <a:spcBef>
                <a:spcPts val="1560"/>
              </a:spcBef>
              <a:spcAft>
                <a:spcPts val="0"/>
              </a:spcAft>
              <a:buClr>
                <a:schemeClr val="dk1"/>
              </a:buClr>
              <a:buSzPts val="1200"/>
              <a:buFont typeface="Calibri"/>
              <a:buAutoNum type="arabicPeriod"/>
            </a:pPr>
            <a:r>
              <a:rPr lang="es-ES" sz="1200">
                <a:latin typeface="Arial"/>
                <a:ea typeface="Arial"/>
                <a:cs typeface="Arial"/>
                <a:sym typeface="Arial"/>
              </a:rPr>
              <a:t>   Mueva el cursor a la esquina inferior derecha del conjunto de datos. Aparecerá el icono </a:t>
            </a:r>
            <a:r>
              <a:rPr lang="es-ES" sz="1200" b="1">
                <a:latin typeface="Arial"/>
                <a:ea typeface="Arial"/>
                <a:cs typeface="Arial"/>
                <a:sym typeface="Arial"/>
              </a:rPr>
              <a:t>Análisis rápido </a:t>
            </a:r>
            <a:endParaRPr/>
          </a:p>
          <a:p>
            <a:pPr marL="800100" marR="0" lvl="1" indent="-342900" algn="l" rtl="0">
              <a:lnSpc>
                <a:spcPct val="115000"/>
              </a:lnSpc>
              <a:spcBef>
                <a:spcPts val="0"/>
              </a:spcBef>
              <a:spcAft>
                <a:spcPts val="0"/>
              </a:spcAft>
              <a:buClr>
                <a:schemeClr val="dk1"/>
              </a:buClr>
              <a:buSzPts val="1200"/>
              <a:buFont typeface="Calibri"/>
              <a:buAutoNum type="arabicPeriod"/>
            </a:pPr>
            <a:r>
              <a:rPr lang="es-ES" sz="1200">
                <a:latin typeface="Arial"/>
                <a:ea typeface="Arial"/>
                <a:cs typeface="Arial"/>
                <a:sym typeface="Arial"/>
              </a:rPr>
              <a:t>Haga clic en </a:t>
            </a:r>
            <a:r>
              <a:rPr lang="es-ES" sz="1200" b="1">
                <a:latin typeface="Arial"/>
                <a:ea typeface="Arial"/>
                <a:cs typeface="Arial"/>
                <a:sym typeface="Arial"/>
              </a:rPr>
              <a:t>Análisis Rápido</a:t>
            </a:r>
            <a:r>
              <a:rPr lang="es-ES" sz="1200">
                <a:latin typeface="Arial"/>
                <a:ea typeface="Arial"/>
                <a:cs typeface="Arial"/>
                <a:sym typeface="Arial"/>
              </a:rPr>
              <a:t>, luego en </a:t>
            </a:r>
            <a:r>
              <a:rPr lang="es-ES" sz="1200" b="1">
                <a:latin typeface="Arial"/>
                <a:ea typeface="Arial"/>
                <a:cs typeface="Arial"/>
                <a:sym typeface="Arial"/>
              </a:rPr>
              <a:t>Gráfico</a:t>
            </a:r>
            <a:r>
              <a:rPr lang="es-ES" sz="1200">
                <a:latin typeface="Arial"/>
                <a:ea typeface="Arial"/>
                <a:cs typeface="Arial"/>
                <a:sym typeface="Arial"/>
              </a:rPr>
              <a:t>. Seleccione </a:t>
            </a:r>
            <a:r>
              <a:rPr lang="es-ES" sz="1200" b="1">
                <a:latin typeface="Arial"/>
                <a:ea typeface="Arial"/>
                <a:cs typeface="Arial"/>
                <a:sym typeface="Arial"/>
              </a:rPr>
              <a:t>Columna apilada</a:t>
            </a:r>
            <a:r>
              <a:rPr lang="es-ES" sz="1200">
                <a:latin typeface="Arial"/>
                <a:ea typeface="Arial"/>
                <a:cs typeface="Arial"/>
                <a:sym typeface="Arial"/>
              </a:rPr>
              <a:t>. Si no ve la opción "</a:t>
            </a:r>
            <a:r>
              <a:rPr lang="es-ES" sz="1200" b="1">
                <a:latin typeface="Arial"/>
                <a:ea typeface="Arial"/>
                <a:cs typeface="Arial"/>
                <a:sym typeface="Arial"/>
              </a:rPr>
              <a:t>Columnas apiladas</a:t>
            </a:r>
            <a:r>
              <a:rPr lang="es-ES" sz="1200">
                <a:latin typeface="Arial"/>
                <a:ea typeface="Arial"/>
                <a:cs typeface="Arial"/>
                <a:sym typeface="Arial"/>
              </a:rPr>
              <a:t>", haga clic en "</a:t>
            </a:r>
            <a:r>
              <a:rPr lang="es-ES" sz="1200" b="1">
                <a:latin typeface="Arial"/>
                <a:ea typeface="Arial"/>
                <a:cs typeface="Arial"/>
                <a:sym typeface="Arial"/>
              </a:rPr>
              <a:t>Más gráficos</a:t>
            </a:r>
            <a:r>
              <a:rPr lang="es-ES" sz="1200">
                <a:latin typeface="Arial"/>
                <a:ea typeface="Arial"/>
                <a:cs typeface="Arial"/>
                <a:sym typeface="Arial"/>
              </a:rPr>
              <a:t>" y seleccione "</a:t>
            </a:r>
            <a:r>
              <a:rPr lang="es-ES" sz="1200" b="1">
                <a:latin typeface="Arial"/>
                <a:ea typeface="Arial"/>
                <a:cs typeface="Arial"/>
                <a:sym typeface="Arial"/>
              </a:rPr>
              <a:t>Columnas apiladas</a:t>
            </a:r>
            <a:r>
              <a:rPr lang="es-ES" sz="1200">
                <a:latin typeface="Arial"/>
                <a:ea typeface="Arial"/>
                <a:cs typeface="Arial"/>
                <a:sym typeface="Arial"/>
              </a:rPr>
              <a:t>".</a:t>
            </a:r>
            <a:endParaRPr sz="1200">
              <a:latin typeface="Times New Roman"/>
              <a:ea typeface="Times New Roman"/>
              <a:cs typeface="Times New Roman"/>
              <a:sym typeface="Times New Roman"/>
            </a:endParaRPr>
          </a:p>
          <a:p>
            <a:pPr marL="685800" lvl="1" indent="-228600" algn="l" rtl="0">
              <a:spcBef>
                <a:spcPts val="1560"/>
              </a:spcBef>
              <a:spcAft>
                <a:spcPts val="0"/>
              </a:spcAft>
              <a:buClr>
                <a:schemeClr val="dk1"/>
              </a:buClr>
              <a:buSzPts val="1200"/>
              <a:buFont typeface="Calibri"/>
              <a:buAutoNum type="arabicPeriod"/>
            </a:pPr>
            <a:r>
              <a:rPr lang="es-ES" sz="1200">
                <a:latin typeface="Arial"/>
                <a:ea typeface="Arial"/>
                <a:cs typeface="Arial"/>
                <a:sym typeface="Arial"/>
              </a:rPr>
              <a:t>   Haga clic en </a:t>
            </a:r>
            <a:r>
              <a:rPr lang="es-ES" sz="1200" b="1">
                <a:latin typeface="Arial"/>
                <a:ea typeface="Arial"/>
                <a:cs typeface="Arial"/>
                <a:sym typeface="Arial"/>
              </a:rPr>
              <a:t>Añadir elemento de gráfico </a:t>
            </a:r>
            <a:r>
              <a:rPr lang="es-ES" sz="1200">
                <a:latin typeface="Arial"/>
                <a:ea typeface="Arial"/>
                <a:cs typeface="Arial"/>
                <a:sym typeface="Arial"/>
              </a:rPr>
              <a:t>para añadir etiquetas de Título y Eje. </a:t>
            </a:r>
            <a:endParaRPr/>
          </a:p>
          <a:p>
            <a:pPr marL="0" lvl="0" indent="0" algn="l" rtl="0">
              <a:spcBef>
                <a:spcPts val="360"/>
              </a:spcBef>
              <a:spcAft>
                <a:spcPts val="0"/>
              </a:spcAft>
              <a:buClr>
                <a:schemeClr val="dk1"/>
              </a:buClr>
              <a:buSzPts val="1200"/>
              <a:buFont typeface="Calibri"/>
              <a:buNone/>
            </a:pPr>
            <a:endParaRPr sz="1200" b="1" i="1">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i="1">
                <a:latin typeface="Arial"/>
                <a:ea typeface="Arial"/>
                <a:cs typeface="Arial"/>
                <a:sym typeface="Arial"/>
              </a:rPr>
              <a:t>Continúe en la siguiente diapositiva.</a:t>
            </a:r>
            <a:endParaRPr b="1" i="1"/>
          </a:p>
        </p:txBody>
      </p:sp>
      <p:sp>
        <p:nvSpPr>
          <p:cNvPr id="1157" name="Google Shape;1157;p88: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88</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6"/>
        <p:cNvGrpSpPr/>
        <p:nvPr/>
      </p:nvGrpSpPr>
      <p:grpSpPr>
        <a:xfrm>
          <a:off x="0" y="0"/>
          <a:ext cx="0" cy="0"/>
          <a:chOff x="0" y="0"/>
          <a:chExt cx="0" cy="0"/>
        </a:xfrm>
      </p:grpSpPr>
      <p:sp>
        <p:nvSpPr>
          <p:cNvPr id="1167" name="Google Shape;1167;p8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68" name="Google Shape;1168;p8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800"/>
              <a:buFont typeface="Arial"/>
              <a:buNone/>
            </a:pPr>
            <a:r>
              <a:rPr lang="es-ES" sz="1800" b="1">
                <a:latin typeface="Arial"/>
                <a:ea typeface="Arial"/>
                <a:cs typeface="Arial"/>
                <a:sym typeface="Arial"/>
              </a:rPr>
              <a:t>Notas para el instructor: </a:t>
            </a:r>
            <a:endParaRPr/>
          </a:p>
          <a:p>
            <a:pPr marL="0" lvl="0" indent="0" algn="l" rtl="0">
              <a:spcBef>
                <a:spcPts val="540"/>
              </a:spcBef>
              <a:spcAft>
                <a:spcPts val="0"/>
              </a:spcAft>
              <a:buNone/>
            </a:pPr>
            <a:endParaRPr sz="1800"/>
          </a:p>
          <a:p>
            <a:pPr marL="171450" marR="0" lvl="0" indent="-171450" algn="l" rtl="0">
              <a:lnSpc>
                <a:spcPct val="100000"/>
              </a:lnSpc>
              <a:spcBef>
                <a:spcPts val="540"/>
              </a:spcBef>
              <a:spcAft>
                <a:spcPts val="0"/>
              </a:spcAft>
              <a:buClr>
                <a:schemeClr val="dk1"/>
              </a:buClr>
              <a:buSzPts val="1800"/>
              <a:buFont typeface="Noto Sans Symbols"/>
              <a:buChar char="▪"/>
            </a:pPr>
            <a:r>
              <a:rPr lang="es-ES" sz="1800" b="1" u="sng">
                <a:latin typeface="Arial"/>
                <a:ea typeface="Arial"/>
                <a:cs typeface="Arial"/>
                <a:sym typeface="Arial"/>
              </a:rPr>
              <a:t>Diga: </a:t>
            </a:r>
            <a:r>
              <a:rPr lang="es-ES" sz="1800">
                <a:latin typeface="Arial"/>
                <a:ea typeface="Arial"/>
                <a:cs typeface="Arial"/>
                <a:sym typeface="Arial"/>
              </a:rPr>
              <a:t>Seleccione las columnas y utilice “</a:t>
            </a:r>
            <a:r>
              <a:rPr lang="es-ES" sz="1800" b="1">
                <a:latin typeface="Arial"/>
                <a:ea typeface="Arial"/>
                <a:cs typeface="Arial"/>
                <a:sym typeface="Arial"/>
              </a:rPr>
              <a:t>Dar formato a serie de datos</a:t>
            </a:r>
            <a:r>
              <a:rPr lang="es-ES" sz="1800">
                <a:latin typeface="Arial"/>
                <a:ea typeface="Arial"/>
                <a:cs typeface="Arial"/>
                <a:sym typeface="Arial"/>
              </a:rPr>
              <a:t>”. </a:t>
            </a:r>
            <a:r>
              <a:rPr lang="es-ES" sz="1800" b="1">
                <a:latin typeface="Arial"/>
                <a:ea typeface="Arial"/>
                <a:cs typeface="Arial"/>
                <a:sym typeface="Arial"/>
              </a:rPr>
              <a:t>&lt;CLICK&gt; </a:t>
            </a:r>
            <a:r>
              <a:rPr lang="es-ES" sz="1800">
                <a:latin typeface="Arial"/>
                <a:ea typeface="Arial"/>
                <a:cs typeface="Arial"/>
                <a:sym typeface="Arial"/>
              </a:rPr>
              <a:t>Para finalizar su histograma, cambie el ancho de rango a cero para eliminar el espacio entre columnas.</a:t>
            </a:r>
            <a:endParaRPr/>
          </a:p>
        </p:txBody>
      </p:sp>
      <p:sp>
        <p:nvSpPr>
          <p:cNvPr id="1169" name="Google Shape;1169;p8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89</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69" name="Google Shape;369;p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u="sng">
                <a:latin typeface="Arial"/>
                <a:ea typeface="Arial"/>
                <a:cs typeface="Arial"/>
                <a:sym typeface="Arial"/>
              </a:rPr>
              <a:t>Diga: </a:t>
            </a:r>
            <a:r>
              <a:rPr lang="es-ES"/>
              <a:t>Hay nueve pestañas en la cinta de herramientas de Excel: Archivo, Inicio, Insertar, Disposición de página, Fórmulas, Datos, Revisar, Vista y Ayuda. La pestaña de Inicio es la pestaña por defecto cuando se abre Excel.</a:t>
            </a:r>
            <a:endParaRPr/>
          </a:p>
          <a:p>
            <a:pPr marL="0" lvl="0" indent="0" algn="l" rtl="0">
              <a:spcBef>
                <a:spcPts val="360"/>
              </a:spcBef>
              <a:spcAft>
                <a:spcPts val="0"/>
              </a:spcAft>
              <a:buNone/>
            </a:pPr>
            <a:endParaRPr/>
          </a:p>
          <a:p>
            <a:pPr marL="685800" lvl="1" indent="-228600" algn="l" rtl="0">
              <a:spcBef>
                <a:spcPts val="360"/>
              </a:spcBef>
              <a:spcAft>
                <a:spcPts val="0"/>
              </a:spcAft>
              <a:buClr>
                <a:schemeClr val="dk1"/>
              </a:buClr>
              <a:buSzPts val="1200"/>
              <a:buFont typeface="+mj-lt"/>
              <a:buAutoNum type="arabicPeriod"/>
            </a:pPr>
            <a:r>
              <a:rPr lang="es-ES"/>
              <a:t>La </a:t>
            </a:r>
            <a:r>
              <a:rPr lang="es-ES" b="1" u="sng"/>
              <a:t>pestaña Archivo </a:t>
            </a:r>
            <a:r>
              <a:rPr lang="es-ES"/>
              <a:t>proporciona todos los comandos importantes relacionados con los archivos: crear una nueva hoja, abrir un archivo, guardarlo, imprimirlo y exportarlo.</a:t>
            </a:r>
            <a:endParaRPr/>
          </a:p>
          <a:p>
            <a:pPr marL="762000" lvl="1" indent="-228600" algn="l" rtl="0">
              <a:spcBef>
                <a:spcPts val="360"/>
              </a:spcBef>
              <a:spcAft>
                <a:spcPts val="0"/>
              </a:spcAft>
              <a:buClr>
                <a:schemeClr val="dk1"/>
              </a:buClr>
              <a:buSzPts val="1200"/>
              <a:buFont typeface="+mj-lt"/>
              <a:buAutoNum type="arabicPeriod"/>
            </a:pPr>
            <a:endParaRPr/>
          </a:p>
          <a:p>
            <a:pPr marL="685800" lvl="1" indent="-228600" algn="l" rtl="0">
              <a:spcBef>
                <a:spcPts val="360"/>
              </a:spcBef>
              <a:spcAft>
                <a:spcPts val="0"/>
              </a:spcAft>
              <a:buClr>
                <a:schemeClr val="dk1"/>
              </a:buClr>
              <a:buSzPts val="1200"/>
              <a:buFont typeface="+mj-lt"/>
              <a:buAutoNum type="arabicPeriod"/>
            </a:pPr>
            <a:r>
              <a:rPr lang="es-ES"/>
              <a:t>La </a:t>
            </a:r>
            <a:r>
              <a:rPr lang="es-ES" b="1" u="sng"/>
              <a:t>pestaña Inicio</a:t>
            </a:r>
            <a:r>
              <a:rPr lang="es-ES"/>
              <a:t> contiene los comandos esenciales o más utilizados en Excel: formato, tipos de letra y filtrado.</a:t>
            </a:r>
            <a:endParaRPr/>
          </a:p>
          <a:p>
            <a:pPr marL="762000" lvl="1" indent="-228600" algn="l" rtl="0">
              <a:spcBef>
                <a:spcPts val="360"/>
              </a:spcBef>
              <a:spcAft>
                <a:spcPts val="0"/>
              </a:spcAft>
              <a:buClr>
                <a:schemeClr val="dk1"/>
              </a:buClr>
              <a:buSzPts val="1200"/>
              <a:buFont typeface="+mj-lt"/>
              <a:buAutoNum type="arabicPeriod"/>
            </a:pPr>
            <a:endParaRPr/>
          </a:p>
          <a:p>
            <a:pPr marL="685800" lvl="1" indent="-228600" algn="l" rtl="0">
              <a:spcBef>
                <a:spcPts val="360"/>
              </a:spcBef>
              <a:spcAft>
                <a:spcPts val="0"/>
              </a:spcAft>
              <a:buClr>
                <a:schemeClr val="dk1"/>
              </a:buClr>
              <a:buSzPts val="1200"/>
              <a:buFont typeface="+mj-lt"/>
              <a:buAutoNum type="arabicPeriod"/>
            </a:pPr>
            <a:r>
              <a:rPr lang="es-ES"/>
              <a:t>La </a:t>
            </a:r>
            <a:r>
              <a:rPr lang="es-ES" b="1" u="sng"/>
              <a:t>pestaña Insertar </a:t>
            </a:r>
            <a:r>
              <a:rPr lang="es-ES"/>
              <a:t>es donde los usuarios pueden añadir diversos elementos a una hoja de cálculo, como tablas dinámicas, imágenes, formas, diagramas, gráficos y símbolos. </a:t>
            </a:r>
            <a:endParaRPr/>
          </a:p>
          <a:p>
            <a:pPr marL="762000" lvl="1" indent="-228600" algn="l" rtl="0">
              <a:spcBef>
                <a:spcPts val="360"/>
              </a:spcBef>
              <a:spcAft>
                <a:spcPts val="0"/>
              </a:spcAft>
              <a:buClr>
                <a:schemeClr val="dk1"/>
              </a:buClr>
              <a:buSzPts val="1200"/>
              <a:buFont typeface="+mj-lt"/>
              <a:buAutoNum type="arabicPeriod"/>
            </a:pPr>
            <a:endParaRPr/>
          </a:p>
          <a:p>
            <a:pPr marL="685800" lvl="1" indent="-228600" algn="l" rtl="0">
              <a:spcBef>
                <a:spcPts val="360"/>
              </a:spcBef>
              <a:spcAft>
                <a:spcPts val="0"/>
              </a:spcAft>
              <a:buClr>
                <a:schemeClr val="dk1"/>
              </a:buClr>
              <a:buSzPts val="1200"/>
              <a:buFont typeface="+mj-lt"/>
              <a:buAutoNum type="arabicPeriod"/>
            </a:pPr>
            <a:r>
              <a:rPr lang="es-ES" b="1" u="sng"/>
              <a:t>La pestaña Diseño de página </a:t>
            </a:r>
            <a:r>
              <a:rPr lang="es-ES" b="0" u="none"/>
              <a:t>permite a los usuarios personalizar el diseño de la hoja de cálculo ajustando los márgenes, los temas de color, las líneas de cuadrícula y el área de impresión. Los cambios se aplican también a la impresión.</a:t>
            </a:r>
            <a:endParaRPr/>
          </a:p>
          <a:p>
            <a:pPr marL="762000" lvl="1" indent="-228600" algn="l" rtl="0">
              <a:spcBef>
                <a:spcPts val="360"/>
              </a:spcBef>
              <a:spcAft>
                <a:spcPts val="0"/>
              </a:spcAft>
              <a:buClr>
                <a:schemeClr val="dk1"/>
              </a:buClr>
              <a:buSzPts val="1200"/>
              <a:buFont typeface="+mj-lt"/>
              <a:buAutoNum type="arabicPeriod"/>
            </a:pPr>
            <a:endParaRPr b="0" u="none"/>
          </a:p>
          <a:p>
            <a:pPr marL="685800" lvl="1" indent="-228600" algn="l" rtl="0">
              <a:spcBef>
                <a:spcPts val="360"/>
              </a:spcBef>
              <a:spcAft>
                <a:spcPts val="0"/>
              </a:spcAft>
              <a:buClr>
                <a:schemeClr val="dk1"/>
              </a:buClr>
              <a:buSzPts val="1200"/>
              <a:buFont typeface="+mj-lt"/>
              <a:buAutoNum type="arabicPeriod"/>
            </a:pPr>
            <a:r>
              <a:rPr lang="es-ES" b="0" u="none"/>
              <a:t>La </a:t>
            </a:r>
            <a:r>
              <a:rPr lang="es-ES" b="1" u="sng"/>
              <a:t>pestaña Fórmulas </a:t>
            </a:r>
            <a:r>
              <a:rPr lang="es-ES" b="0" u="none"/>
              <a:t>es donde se clasifican todas las fórmulas esenciales en la biblioteca de funciones, y ofrece varias opciones de control.</a:t>
            </a:r>
            <a:endParaRPr/>
          </a:p>
          <a:p>
            <a:pPr marL="762000" lvl="1" indent="-228600" algn="l" rtl="0">
              <a:spcBef>
                <a:spcPts val="360"/>
              </a:spcBef>
              <a:spcAft>
                <a:spcPts val="0"/>
              </a:spcAft>
              <a:buClr>
                <a:schemeClr val="dk1"/>
              </a:buClr>
              <a:buSzPts val="1200"/>
              <a:buFont typeface="+mj-lt"/>
              <a:buAutoNum type="arabicPeriod"/>
            </a:pPr>
            <a:endParaRPr b="0" u="none"/>
          </a:p>
          <a:p>
            <a:pPr marL="685800" lvl="1" indent="-228600" algn="l" rtl="0">
              <a:spcBef>
                <a:spcPts val="360"/>
              </a:spcBef>
              <a:spcAft>
                <a:spcPts val="0"/>
              </a:spcAft>
              <a:buClr>
                <a:schemeClr val="dk1"/>
              </a:buClr>
              <a:buSzPts val="1200"/>
              <a:buFont typeface="+mj-lt"/>
              <a:buAutoNum type="arabicPeriod"/>
            </a:pPr>
            <a:r>
              <a:rPr lang="es-ES" b="0" u="none"/>
              <a:t>La </a:t>
            </a:r>
            <a:r>
              <a:rPr lang="es-ES" b="1" u="sng"/>
              <a:t>pestaña Datos </a:t>
            </a:r>
            <a:r>
              <a:rPr lang="es-ES" b="0" u="none"/>
              <a:t>permite a los usuarios gestionar los datos de la hoja de cálculo actual, dentro del archivo, y también importar datos externos de otras fuentes.</a:t>
            </a:r>
            <a:endParaRPr/>
          </a:p>
          <a:p>
            <a:pPr marL="762000" lvl="1" indent="-228600" algn="l" rtl="0">
              <a:spcBef>
                <a:spcPts val="360"/>
              </a:spcBef>
              <a:spcAft>
                <a:spcPts val="0"/>
              </a:spcAft>
              <a:buClr>
                <a:schemeClr val="dk1"/>
              </a:buClr>
              <a:buSzPts val="1200"/>
              <a:buFont typeface="+mj-lt"/>
              <a:buAutoNum type="arabicPeriod"/>
            </a:pPr>
            <a:endParaRPr b="0" u="none"/>
          </a:p>
          <a:p>
            <a:pPr marL="685800" lvl="1" indent="-228600" algn="l" rtl="0">
              <a:spcBef>
                <a:spcPts val="360"/>
              </a:spcBef>
              <a:spcAft>
                <a:spcPts val="0"/>
              </a:spcAft>
              <a:buClr>
                <a:schemeClr val="dk1"/>
              </a:buClr>
              <a:buSzPts val="1200"/>
              <a:buFont typeface="+mj-lt"/>
              <a:buAutoNum type="arabicPeriod"/>
            </a:pPr>
            <a:r>
              <a:rPr lang="es-ES" b="0" u="none"/>
              <a:t>La </a:t>
            </a:r>
            <a:r>
              <a:rPr lang="es-ES" b="1" u="sng"/>
              <a:t>pestaña Revisar </a:t>
            </a:r>
            <a:r>
              <a:rPr lang="es-ES" b="0" u="none"/>
              <a:t>permite a los usuarios realizar varias funciones de control, como revisar la ortografía, traducir, añadir comentarios y notas, realizar un seguimiento de los cambios y activar la protección de las hojas de trabajo.</a:t>
            </a:r>
            <a:endParaRPr/>
          </a:p>
          <a:p>
            <a:pPr marL="762000" lvl="1" indent="-228600" algn="l" rtl="0">
              <a:spcBef>
                <a:spcPts val="360"/>
              </a:spcBef>
              <a:spcAft>
                <a:spcPts val="0"/>
              </a:spcAft>
              <a:buClr>
                <a:schemeClr val="dk1"/>
              </a:buClr>
              <a:buSzPts val="1200"/>
              <a:buFont typeface="+mj-lt"/>
              <a:buAutoNum type="arabicPeriod"/>
            </a:pPr>
            <a:endParaRPr b="0" u="none"/>
          </a:p>
          <a:p>
            <a:pPr marL="685800" lvl="1" indent="-228600" algn="l" rtl="0">
              <a:spcBef>
                <a:spcPts val="360"/>
              </a:spcBef>
              <a:spcAft>
                <a:spcPts val="0"/>
              </a:spcAft>
              <a:buClr>
                <a:schemeClr val="dk1"/>
              </a:buClr>
              <a:buSzPts val="1200"/>
              <a:buFont typeface="+mj-lt"/>
              <a:buAutoNum type="arabicPeriod"/>
            </a:pPr>
            <a:r>
              <a:rPr lang="es-ES" b="0" u="none"/>
              <a:t>La </a:t>
            </a:r>
            <a:r>
              <a:rPr lang="es-ES" b="1" u="sng"/>
              <a:t>pestaña Vista </a:t>
            </a:r>
            <a:r>
              <a:rPr lang="es-ES" b="0" u="none"/>
              <a:t>ofrece opciones para modificar las vistas de las hojas de cálculo: cuadrículas, zoom, congelar paneles y cambiar de ventana.</a:t>
            </a:r>
            <a:endParaRPr/>
          </a:p>
          <a:p>
            <a:pPr marL="762000" lvl="1" indent="-228600" algn="l" rtl="0">
              <a:spcBef>
                <a:spcPts val="360"/>
              </a:spcBef>
              <a:spcAft>
                <a:spcPts val="0"/>
              </a:spcAft>
              <a:buClr>
                <a:schemeClr val="dk1"/>
              </a:buClr>
              <a:buSzPts val="1200"/>
              <a:buFont typeface="+mj-lt"/>
              <a:buAutoNum type="arabicPeriod"/>
            </a:pPr>
            <a:endParaRPr b="0" u="none"/>
          </a:p>
          <a:p>
            <a:pPr marL="685800" lvl="1" indent="-228600" algn="l" rtl="0">
              <a:spcBef>
                <a:spcPts val="360"/>
              </a:spcBef>
              <a:spcAft>
                <a:spcPts val="0"/>
              </a:spcAft>
              <a:buClr>
                <a:schemeClr val="dk1"/>
              </a:buClr>
              <a:buSzPts val="1200"/>
              <a:buFont typeface="+mj-lt"/>
              <a:buAutoNum type="arabicPeriod"/>
            </a:pPr>
            <a:r>
              <a:rPr lang="es-ES" b="0" u="none"/>
              <a:t>La </a:t>
            </a:r>
            <a:r>
              <a:rPr lang="es-ES" b="1" u="sng"/>
              <a:t>pestaña Ayuda </a:t>
            </a:r>
            <a:r>
              <a:rPr lang="es-ES" b="0" u="none"/>
              <a:t>da acceso al apoyo técnico de Microsoft y le permite dar su opinión y sugerir una función a la comunidad.</a:t>
            </a:r>
            <a:endParaRPr/>
          </a:p>
        </p:txBody>
      </p:sp>
      <p:sp>
        <p:nvSpPr>
          <p:cNvPr id="370" name="Google Shape;370;p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9</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8"/>
        <p:cNvGrpSpPr/>
        <p:nvPr/>
      </p:nvGrpSpPr>
      <p:grpSpPr>
        <a:xfrm>
          <a:off x="0" y="0"/>
          <a:ext cx="0" cy="0"/>
          <a:chOff x="0" y="0"/>
          <a:chExt cx="0" cy="0"/>
        </a:xfrm>
      </p:grpSpPr>
      <p:sp>
        <p:nvSpPr>
          <p:cNvPr id="1179" name="Google Shape;1179;p9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80" name="Google Shape;1180;p9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marR="0" lvl="0" indent="0" algn="l" rtl="0">
              <a:lnSpc>
                <a:spcPct val="115000"/>
              </a:lnSpc>
              <a:spcBef>
                <a:spcPts val="600"/>
              </a:spcBef>
              <a:spcAft>
                <a:spcPts val="0"/>
              </a:spcAft>
              <a:buNone/>
            </a:pPr>
            <a:endParaRPr sz="120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sz="1200">
                <a:latin typeface="Arial"/>
                <a:ea typeface="Arial"/>
                <a:cs typeface="Arial"/>
                <a:sym typeface="Arial"/>
              </a:rPr>
              <a:t>Los gráficos de líneas se utilizan para seguir las tendencias de salud durante largos periodos de tiempo. El eje X = periodos de tiempo contiguos y el eje Y = frecuencia. </a:t>
            </a:r>
            <a:endParaRPr/>
          </a:p>
          <a:p>
            <a:pPr marL="0" marR="0" lvl="0" indent="0" algn="l" rtl="0">
              <a:spcBef>
                <a:spcPts val="300"/>
              </a:spcBef>
              <a:spcAft>
                <a:spcPts val="0"/>
              </a:spcAft>
              <a:buNone/>
            </a:pPr>
            <a:endParaRPr sz="1200">
              <a:latin typeface="Arial"/>
              <a:ea typeface="Arial"/>
              <a:cs typeface="Arial"/>
              <a:sym typeface="Arial"/>
            </a:endParaRPr>
          </a:p>
          <a:p>
            <a:pPr marL="171450" marR="0" lvl="0" indent="-171450" algn="l" rtl="0">
              <a:spcBef>
                <a:spcPts val="120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sz="1200">
                <a:latin typeface="Arial"/>
                <a:ea typeface="Arial"/>
                <a:cs typeface="Arial"/>
                <a:sym typeface="Arial"/>
              </a:rPr>
              <a:t>Trabajaremos en la </a:t>
            </a:r>
            <a:r>
              <a:rPr lang="es-ES" sz="1200" b="0" i="0">
                <a:latin typeface="Arial"/>
                <a:ea typeface="Arial"/>
                <a:cs typeface="Arial"/>
                <a:sym typeface="Arial"/>
              </a:rPr>
              <a:t>hoja de cálculo de titulada </a:t>
            </a:r>
            <a:r>
              <a:rPr lang="es-ES" sz="1200" b="1" i="1">
                <a:latin typeface="Arial"/>
                <a:ea typeface="Arial"/>
                <a:cs typeface="Arial"/>
                <a:sym typeface="Arial"/>
              </a:rPr>
              <a:t>úlcera de Buruli </a:t>
            </a:r>
            <a:r>
              <a:rPr lang="es-ES" sz="1200">
                <a:latin typeface="Arial"/>
                <a:ea typeface="Arial"/>
                <a:cs typeface="Arial"/>
                <a:sym typeface="Arial"/>
              </a:rPr>
              <a:t>que muestra los nuevos casos notificados en todo el mundo de 2002 a 2016, así que abra la hoja de cálculo. Para crear el gráfico:</a:t>
            </a:r>
            <a:endParaRPr/>
          </a:p>
          <a:p>
            <a:pPr marL="800100" marR="0" lvl="1" indent="-342900" algn="l" rtl="0">
              <a:lnSpc>
                <a:spcPct val="115000"/>
              </a:lnSpc>
              <a:spcBef>
                <a:spcPts val="1200"/>
              </a:spcBef>
              <a:spcAft>
                <a:spcPts val="0"/>
              </a:spcAft>
              <a:buClr>
                <a:schemeClr val="dk1"/>
              </a:buClr>
              <a:buSzPts val="1200"/>
              <a:buFont typeface="Calibri"/>
              <a:buAutoNum type="arabicPeriod"/>
            </a:pPr>
            <a:r>
              <a:rPr lang="es-ES" sz="1200">
                <a:latin typeface="Arial"/>
                <a:ea typeface="Arial"/>
                <a:cs typeface="Arial"/>
                <a:sym typeface="Arial"/>
              </a:rPr>
              <a:t>Haga clic y arrastre para seleccionar todo el conjunto de datos.</a:t>
            </a:r>
            <a:endParaRPr/>
          </a:p>
          <a:p>
            <a:pPr marL="457200" lvl="1" indent="0" algn="l" rtl="0">
              <a:spcBef>
                <a:spcPts val="1560"/>
              </a:spcBef>
              <a:spcAft>
                <a:spcPts val="0"/>
              </a:spcAft>
              <a:buNone/>
            </a:pPr>
            <a:r>
              <a:rPr lang="es-ES" sz="1200">
                <a:latin typeface="Arial"/>
                <a:ea typeface="Arial"/>
                <a:cs typeface="Arial"/>
                <a:sym typeface="Arial"/>
              </a:rPr>
              <a:t>2.      Seleccione </a:t>
            </a:r>
            <a:r>
              <a:rPr lang="es-ES" sz="1200" b="1" i="1">
                <a:latin typeface="Arial"/>
                <a:ea typeface="Arial"/>
                <a:cs typeface="Arial"/>
                <a:sym typeface="Arial"/>
              </a:rPr>
              <a:t>Análisis rápido &gt; Gráficos &gt; </a:t>
            </a:r>
            <a:r>
              <a:rPr lang="es-ES" sz="1200" b="1">
                <a:latin typeface="Arial"/>
                <a:ea typeface="Arial"/>
                <a:cs typeface="Arial"/>
                <a:sym typeface="Arial"/>
              </a:rPr>
              <a:t>Líneas </a:t>
            </a:r>
            <a:endParaRPr b="1"/>
          </a:p>
          <a:p>
            <a:pPr marL="0" marR="0" lvl="0" indent="0" algn="l" rtl="0">
              <a:lnSpc>
                <a:spcPct val="115000"/>
              </a:lnSpc>
              <a:spcBef>
                <a:spcPts val="300"/>
              </a:spcBef>
              <a:spcAft>
                <a:spcPts val="0"/>
              </a:spcAft>
              <a:buNone/>
            </a:pPr>
            <a:endParaRPr sz="120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Noto Sans Symbols"/>
              <a:buChar char="▪"/>
            </a:pPr>
            <a:r>
              <a:rPr lang="es-ES" sz="1200" b="1" u="sng">
                <a:latin typeface="Arial"/>
                <a:ea typeface="Arial"/>
                <a:cs typeface="Arial"/>
                <a:sym typeface="Arial"/>
              </a:rPr>
              <a:t>Diga: </a:t>
            </a:r>
            <a:r>
              <a:rPr lang="es-ES" sz="1200">
                <a:latin typeface="Arial"/>
                <a:ea typeface="Arial"/>
                <a:cs typeface="Arial"/>
                <a:sym typeface="Arial"/>
              </a:rPr>
              <a:t>Tenga en cuenta que si las fechas no están espaciadas por igual en la base de datos, la opción Gráfico de líneas de Excel puede producir un gráfico distorsionado. Un gráfico de </a:t>
            </a:r>
            <a:r>
              <a:rPr lang="es-ES" sz="1200" b="1" i="1">
                <a:latin typeface="Arial"/>
                <a:ea typeface="Arial"/>
                <a:cs typeface="Arial"/>
                <a:sym typeface="Arial"/>
              </a:rPr>
              <a:t>dispersión </a:t>
            </a:r>
            <a:r>
              <a:rPr lang="es-ES" sz="1200">
                <a:latin typeface="Arial"/>
                <a:ea typeface="Arial"/>
                <a:cs typeface="Arial"/>
                <a:sym typeface="Arial"/>
              </a:rPr>
              <a:t>puede ser una mejor opción. </a:t>
            </a:r>
            <a:endParaRPr/>
          </a:p>
          <a:p>
            <a:pPr marL="0" marR="0" lvl="0" indent="0" algn="l" rtl="0">
              <a:spcBef>
                <a:spcPts val="300"/>
              </a:spcBef>
              <a:spcAft>
                <a:spcPts val="0"/>
              </a:spcAft>
              <a:buNone/>
            </a:pPr>
            <a:endParaRPr sz="1200">
              <a:latin typeface="Arial"/>
              <a:ea typeface="Arial"/>
              <a:cs typeface="Arial"/>
              <a:sym typeface="Arial"/>
            </a:endParaRPr>
          </a:p>
          <a:p>
            <a:pPr marL="457200" marR="0" lvl="1" indent="0" algn="l" rtl="0">
              <a:spcBef>
                <a:spcPts val="1200"/>
              </a:spcBef>
              <a:spcAft>
                <a:spcPts val="0"/>
              </a:spcAft>
              <a:buNone/>
            </a:pPr>
            <a:r>
              <a:rPr lang="es-ES" sz="1200">
                <a:latin typeface="Arial"/>
                <a:ea typeface="Arial"/>
                <a:cs typeface="Arial"/>
                <a:sym typeface="Arial"/>
              </a:rPr>
              <a:t>3.   Haga clic en </a:t>
            </a:r>
            <a:r>
              <a:rPr lang="es-ES" sz="1200" b="1">
                <a:latin typeface="Arial"/>
                <a:ea typeface="Arial"/>
                <a:cs typeface="Arial"/>
                <a:sym typeface="Arial"/>
              </a:rPr>
              <a:t>Agregar elemento de gráfico </a:t>
            </a:r>
            <a:r>
              <a:rPr lang="es-ES" sz="1200">
                <a:latin typeface="Arial"/>
                <a:ea typeface="Arial"/>
                <a:cs typeface="Arial"/>
                <a:sym typeface="Arial"/>
              </a:rPr>
              <a:t>para agregar etiquetas de </a:t>
            </a:r>
            <a:r>
              <a:rPr lang="es-ES" sz="1200" i="1">
                <a:latin typeface="Arial"/>
                <a:ea typeface="Arial"/>
                <a:cs typeface="Arial"/>
                <a:sym typeface="Arial"/>
              </a:rPr>
              <a:t>Título </a:t>
            </a:r>
            <a:r>
              <a:rPr lang="es-ES" sz="1200">
                <a:latin typeface="Arial"/>
                <a:ea typeface="Arial"/>
                <a:cs typeface="Arial"/>
                <a:sym typeface="Arial"/>
              </a:rPr>
              <a:t>y </a:t>
            </a:r>
            <a:r>
              <a:rPr lang="es-ES" sz="1200" i="1">
                <a:latin typeface="Arial"/>
                <a:ea typeface="Arial"/>
                <a:cs typeface="Arial"/>
                <a:sym typeface="Arial"/>
              </a:rPr>
              <a:t>Eje </a:t>
            </a:r>
            <a:endParaRPr/>
          </a:p>
          <a:p>
            <a:pPr marL="0" marR="0" lvl="0" indent="0" algn="l" rtl="0">
              <a:spcBef>
                <a:spcPts val="1200"/>
              </a:spcBef>
              <a:spcAft>
                <a:spcPts val="0"/>
              </a:spcAft>
              <a:buNone/>
            </a:pPr>
            <a:endParaRPr sz="900">
              <a:latin typeface="Arial"/>
              <a:ea typeface="Arial"/>
              <a:cs typeface="Arial"/>
              <a:sym typeface="Arial"/>
            </a:endParaRPr>
          </a:p>
          <a:p>
            <a:pPr marL="0" marR="0" lvl="0" indent="0" algn="l" rtl="0">
              <a:spcBef>
                <a:spcPts val="1200"/>
              </a:spcBef>
              <a:spcAft>
                <a:spcPts val="0"/>
              </a:spcAft>
              <a:buNone/>
            </a:pPr>
            <a:endParaRPr sz="1200">
              <a:latin typeface="Times New Roman"/>
              <a:ea typeface="Times New Roman"/>
              <a:cs typeface="Times New Roman"/>
              <a:sym typeface="Times New Roman"/>
            </a:endParaRPr>
          </a:p>
          <a:p>
            <a:pPr marL="0" lvl="0" indent="0" algn="l" rtl="0">
              <a:spcBef>
                <a:spcPts val="1560"/>
              </a:spcBef>
              <a:spcAft>
                <a:spcPts val="0"/>
              </a:spcAft>
              <a:buNone/>
            </a:pPr>
            <a:endParaRPr/>
          </a:p>
        </p:txBody>
      </p:sp>
      <p:sp>
        <p:nvSpPr>
          <p:cNvPr id="1181" name="Google Shape;1181;p90: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90</a:t>
            </a:fld>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7"/>
        <p:cNvGrpSpPr/>
        <p:nvPr/>
      </p:nvGrpSpPr>
      <p:grpSpPr>
        <a:xfrm>
          <a:off x="0" y="0"/>
          <a:ext cx="0" cy="0"/>
          <a:chOff x="0" y="0"/>
          <a:chExt cx="0" cy="0"/>
        </a:xfrm>
      </p:grpSpPr>
      <p:sp>
        <p:nvSpPr>
          <p:cNvPr id="1188" name="Google Shape;1188;p9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89" name="Google Shape;1189;p9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sz="1200" b="1" i="0" u="sng">
              <a:latin typeface="Arial"/>
              <a:ea typeface="Arial"/>
              <a:cs typeface="Arial"/>
              <a:sym typeface="Arial"/>
            </a:endParaRPr>
          </a:p>
          <a:p>
            <a:pPr marL="171450" lvl="0" indent="-171450" algn="l" rtl="0">
              <a:spcBef>
                <a:spcPts val="360"/>
              </a:spcBef>
              <a:spcAft>
                <a:spcPts val="0"/>
              </a:spcAft>
              <a:buClr>
                <a:schemeClr val="dk1"/>
              </a:buClr>
              <a:buSzPts val="1200"/>
              <a:buFont typeface="Noto Sans Symbols"/>
              <a:buChar char="▪"/>
            </a:pPr>
            <a:r>
              <a:rPr lang="es-ES" sz="1200" b="1" i="0" u="sng">
                <a:latin typeface="Arial"/>
                <a:ea typeface="Arial"/>
                <a:cs typeface="Arial"/>
                <a:sym typeface="Arial"/>
              </a:rPr>
              <a:t>Pida </a:t>
            </a:r>
            <a:r>
              <a:rPr lang="es-ES" sz="1200" b="0" i="0" u="none">
                <a:latin typeface="Arial"/>
                <a:ea typeface="Arial"/>
                <a:cs typeface="Arial"/>
                <a:sym typeface="Arial"/>
              </a:rPr>
              <a:t>a los participantes que consulten en su "Cuaderno de ejercicios del participante" el ejercicio titulado: </a:t>
            </a:r>
            <a:r>
              <a:rPr lang="es-ES" sz="1200" b="1" i="0" u="none">
                <a:latin typeface="Arial"/>
                <a:ea typeface="Arial"/>
                <a:cs typeface="Arial"/>
                <a:sym typeface="Arial"/>
              </a:rPr>
              <a:t>Crear un histograma.</a:t>
            </a:r>
            <a:endParaRPr sz="1200" b="1">
              <a:latin typeface="Arial"/>
              <a:ea typeface="Arial"/>
              <a:cs typeface="Arial"/>
              <a:sym typeface="Arial"/>
            </a:endParaRPr>
          </a:p>
          <a:p>
            <a:pPr marL="0" lvl="0" indent="0" algn="l" rtl="0">
              <a:spcBef>
                <a:spcPts val="360"/>
              </a:spcBef>
              <a:spcAft>
                <a:spcPts val="0"/>
              </a:spcAft>
              <a:buNone/>
            </a:pPr>
            <a:endParaRPr sz="1200" b="1">
              <a:latin typeface="Arial"/>
              <a:ea typeface="Arial"/>
              <a:cs typeface="Arial"/>
              <a:sym typeface="Arial"/>
            </a:endParaRPr>
          </a:p>
          <a:p>
            <a:pPr marL="171450" marR="0" lvl="0" indent="-171450" algn="l" rtl="0">
              <a:lnSpc>
                <a:spcPct val="100000"/>
              </a:lnSpc>
              <a:spcBef>
                <a:spcPts val="360"/>
              </a:spcBef>
              <a:spcAft>
                <a:spcPts val="0"/>
              </a:spcAft>
              <a:buClr>
                <a:srgbClr val="000000"/>
              </a:buClr>
              <a:buSzPts val="1200"/>
              <a:buFont typeface="Noto Sans Symbols"/>
              <a:buChar char="❖"/>
            </a:pPr>
            <a:r>
              <a:rPr lang="es-ES" sz="1200" b="1">
                <a:solidFill>
                  <a:srgbClr val="000000"/>
                </a:solidFill>
                <a:latin typeface="Arial"/>
                <a:ea typeface="Arial"/>
                <a:cs typeface="Arial"/>
                <a:sym typeface="Arial"/>
              </a:rPr>
              <a:t>Tiempo total: 10 minutos.</a:t>
            </a:r>
            <a:endParaRPr/>
          </a:p>
          <a:p>
            <a:pPr marL="0" lvl="0" indent="0" algn="l" rtl="0">
              <a:spcBef>
                <a:spcPts val="360"/>
              </a:spcBef>
              <a:spcAft>
                <a:spcPts val="0"/>
              </a:spcAft>
              <a:buNone/>
            </a:pPr>
            <a:endParaRPr/>
          </a:p>
        </p:txBody>
      </p:sp>
      <p:sp>
        <p:nvSpPr>
          <p:cNvPr id="1190" name="Google Shape;1190;p9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91</a:t>
            </a:fld>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p9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95" name="Google Shape;1195;p9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0" lvl="0" indent="0" algn="l" rtl="0">
              <a:spcBef>
                <a:spcPts val="360"/>
              </a:spcBef>
              <a:spcAft>
                <a:spcPts val="0"/>
              </a:spcAft>
              <a:buNone/>
            </a:pPr>
            <a:r>
              <a:rPr lang="es-ES" b="1"/>
              <a:t>Pida: </a:t>
            </a:r>
            <a:r>
              <a:rPr lang="es-ES" b="0"/>
              <a:t>a los participantes que abran la hoja de cálculo titulada </a:t>
            </a:r>
            <a:r>
              <a:rPr lang="es-ES" b="1" i="1"/>
              <a:t>MALARIA</a:t>
            </a:r>
            <a:r>
              <a:rPr lang="es-ES" b="0" i="0"/>
              <a:t>.</a:t>
            </a:r>
            <a:endParaRPr/>
          </a:p>
          <a:p>
            <a:pPr marL="228600" lvl="0" indent="-228600" algn="l" rtl="0">
              <a:spcBef>
                <a:spcPts val="360"/>
              </a:spcBef>
              <a:spcAft>
                <a:spcPts val="0"/>
              </a:spcAft>
              <a:buClr>
                <a:schemeClr val="dk1"/>
              </a:buClr>
              <a:buSzPts val="1200"/>
              <a:buFont typeface="Calibri"/>
              <a:buAutoNum type="arabicPeriod"/>
            </a:pPr>
            <a:r>
              <a:rPr lang="es-ES" b="0" i="0"/>
              <a:t>Resalte las dos primeras columnas</a:t>
            </a:r>
            <a:endParaRPr/>
          </a:p>
          <a:p>
            <a:pPr marL="228600" lvl="0" indent="-228600" algn="l" rtl="0">
              <a:spcBef>
                <a:spcPts val="360"/>
              </a:spcBef>
              <a:spcAft>
                <a:spcPts val="0"/>
              </a:spcAft>
              <a:buClr>
                <a:schemeClr val="dk1"/>
              </a:buClr>
              <a:buSzPts val="1200"/>
              <a:buFont typeface="Calibri"/>
              <a:buAutoNum type="arabicPeriod"/>
            </a:pPr>
            <a:r>
              <a:rPr lang="es-ES" b="0" i="0"/>
              <a:t>A continuación, utilice la herramienta </a:t>
            </a:r>
            <a:r>
              <a:rPr lang="es-ES" b="1" i="0"/>
              <a:t>Análisis rápido </a:t>
            </a:r>
            <a:r>
              <a:rPr lang="es-ES" b="0" i="0"/>
              <a:t>para seleccionar </a:t>
            </a:r>
            <a:r>
              <a:rPr lang="es-ES" b="1" i="0"/>
              <a:t>Columna apilada</a:t>
            </a:r>
            <a:endParaRPr/>
          </a:p>
          <a:p>
            <a:pPr marL="228600" lvl="0" indent="-228600" algn="l" rtl="0">
              <a:spcBef>
                <a:spcPts val="360"/>
              </a:spcBef>
              <a:spcAft>
                <a:spcPts val="0"/>
              </a:spcAft>
              <a:buClr>
                <a:schemeClr val="dk1"/>
              </a:buClr>
              <a:buSzPts val="1200"/>
              <a:buFont typeface="Calibri"/>
              <a:buAutoNum type="arabicPeriod"/>
            </a:pPr>
            <a:r>
              <a:rPr lang="es-ES" b="0" i="0"/>
              <a:t>Utilice </a:t>
            </a:r>
            <a:r>
              <a:rPr lang="es-ES" b="1" i="0"/>
              <a:t>Agregar elemento de gráfico </a:t>
            </a:r>
            <a:r>
              <a:rPr lang="es-ES" b="0" i="0"/>
              <a:t>para añadir el título y las etiquetas</a:t>
            </a:r>
            <a:endParaRPr/>
          </a:p>
          <a:p>
            <a:pPr marL="228600" lvl="0" indent="-228600" algn="l" rtl="0">
              <a:spcBef>
                <a:spcPts val="360"/>
              </a:spcBef>
              <a:spcAft>
                <a:spcPts val="0"/>
              </a:spcAft>
              <a:buClr>
                <a:schemeClr val="dk1"/>
              </a:buClr>
              <a:buSzPts val="1200"/>
              <a:buFont typeface="Calibri"/>
              <a:buAutoNum type="arabicPeriod"/>
            </a:pPr>
            <a:r>
              <a:rPr lang="es-ES" b="0" i="0"/>
              <a:t>Por último, haga clic con el botón derecho en cualquier columna, haga clic en </a:t>
            </a:r>
            <a:r>
              <a:rPr lang="es-ES" b="1" i="0"/>
              <a:t>Formato de serie de datos </a:t>
            </a:r>
            <a:r>
              <a:rPr lang="es-ES" b="0" i="0"/>
              <a:t>y, a continuación, cambie el ancho de rango a 0 y agregue bordes negros.</a:t>
            </a:r>
            <a:endParaRPr b="1" i="0"/>
          </a:p>
          <a:p>
            <a:pPr marL="0" lvl="0" indent="0" algn="l" rtl="0">
              <a:spcBef>
                <a:spcPts val="360"/>
              </a:spcBef>
              <a:spcAft>
                <a:spcPts val="0"/>
              </a:spcAft>
              <a:buNone/>
            </a:pPr>
            <a:endParaRPr/>
          </a:p>
        </p:txBody>
      </p:sp>
      <p:sp>
        <p:nvSpPr>
          <p:cNvPr id="1196" name="Google Shape;1196;p9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92</a:t>
            </a:fld>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1"/>
        <p:cNvGrpSpPr/>
        <p:nvPr/>
      </p:nvGrpSpPr>
      <p:grpSpPr>
        <a:xfrm>
          <a:off x="0" y="0"/>
          <a:ext cx="0" cy="0"/>
          <a:chOff x="0" y="0"/>
          <a:chExt cx="0" cy="0"/>
        </a:xfrm>
      </p:grpSpPr>
      <p:sp>
        <p:nvSpPr>
          <p:cNvPr id="1202" name="Google Shape;1202;p9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03" name="Google Shape;1203;p93: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a:t>Ejercicio E: Crear un gráfico lineal (Opcional) </a:t>
            </a:r>
            <a:endParaRPr/>
          </a:p>
          <a:p>
            <a:pPr marL="0" lvl="0" indent="0" algn="l" rtl="0">
              <a:spcBef>
                <a:spcPts val="360"/>
              </a:spcBef>
              <a:spcAft>
                <a:spcPts val="0"/>
              </a:spcAft>
              <a:buClr>
                <a:schemeClr val="dk1"/>
              </a:buClr>
              <a:buSzPts val="1200"/>
              <a:buFont typeface="Noto Sans Symbols"/>
              <a:buNone/>
            </a:pPr>
            <a:r>
              <a:rPr lang="es-ES" b="1"/>
              <a:t> </a:t>
            </a:r>
            <a:endParaRPr/>
          </a:p>
          <a:p>
            <a:pPr marL="171450" lvl="0" indent="-171450" algn="l" rtl="0">
              <a:spcBef>
                <a:spcPts val="360"/>
              </a:spcBef>
              <a:spcAft>
                <a:spcPts val="0"/>
              </a:spcAft>
              <a:buClr>
                <a:srgbClr val="000000"/>
              </a:buClr>
              <a:buSzPts val="1200"/>
              <a:buFont typeface="Noto Sans Symbols"/>
              <a:buChar char="❖"/>
            </a:pPr>
            <a:r>
              <a:rPr lang="es-ES" sz="1200" b="1">
                <a:solidFill>
                  <a:srgbClr val="000000"/>
                </a:solidFill>
                <a:latin typeface="Arial"/>
                <a:ea typeface="Arial"/>
                <a:cs typeface="Arial"/>
                <a:sym typeface="Arial"/>
              </a:rPr>
              <a:t>Tiempo total: 10 minutos.</a:t>
            </a:r>
            <a:endParaRPr/>
          </a:p>
          <a:p>
            <a:pPr marL="171450" lvl="0" indent="-95250" algn="l" rtl="0">
              <a:spcBef>
                <a:spcPts val="360"/>
              </a:spcBef>
              <a:spcAft>
                <a:spcPts val="0"/>
              </a:spcAft>
              <a:buClr>
                <a:schemeClr val="dk1"/>
              </a:buClr>
              <a:buSzPts val="1200"/>
              <a:buFont typeface="Noto Sans Symbols"/>
              <a:buNone/>
            </a:pPr>
            <a:endParaRPr b="1"/>
          </a:p>
        </p:txBody>
      </p:sp>
      <p:sp>
        <p:nvSpPr>
          <p:cNvPr id="1204" name="Google Shape;1204;p93: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93</a:t>
            </a:fld>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7"/>
        <p:cNvGrpSpPr/>
        <p:nvPr/>
      </p:nvGrpSpPr>
      <p:grpSpPr>
        <a:xfrm>
          <a:off x="0" y="0"/>
          <a:ext cx="0" cy="0"/>
          <a:chOff x="0" y="0"/>
          <a:chExt cx="0" cy="0"/>
        </a:xfrm>
      </p:grpSpPr>
      <p:sp>
        <p:nvSpPr>
          <p:cNvPr id="1208" name="Google Shape;1208;p9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09" name="Google Shape;1209;p9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0" lvl="0" indent="0" algn="l" rtl="0">
              <a:spcBef>
                <a:spcPts val="360"/>
              </a:spcBef>
              <a:spcAft>
                <a:spcPts val="0"/>
              </a:spcAft>
              <a:buNone/>
            </a:pPr>
            <a:r>
              <a:rPr lang="es-ES" b="1"/>
              <a:t>Pida: </a:t>
            </a:r>
            <a:r>
              <a:rPr lang="es-ES" b="0"/>
              <a:t>a los participantes abran la hoja de cálculo titulada </a:t>
            </a:r>
            <a:r>
              <a:rPr lang="es-ES" b="1" i="1"/>
              <a:t>NACIONAL</a:t>
            </a:r>
            <a:r>
              <a:rPr lang="es-ES" b="0" i="0"/>
              <a:t>.</a:t>
            </a:r>
            <a:endParaRPr/>
          </a:p>
          <a:p>
            <a:pPr marL="228600" lvl="0" indent="-228600" algn="l" rtl="0">
              <a:spcBef>
                <a:spcPts val="360"/>
              </a:spcBef>
              <a:spcAft>
                <a:spcPts val="0"/>
              </a:spcAft>
              <a:buClr>
                <a:schemeClr val="dk1"/>
              </a:buClr>
              <a:buSzPts val="1200"/>
              <a:buFont typeface="Calibri"/>
              <a:buAutoNum type="arabicPeriod"/>
            </a:pPr>
            <a:r>
              <a:rPr lang="es-ES" b="0" i="0"/>
              <a:t>Asegúrese de que los datos se limitan a su país</a:t>
            </a:r>
            <a:endParaRPr/>
          </a:p>
          <a:p>
            <a:pPr marL="228600" lvl="0" indent="-228600" algn="l" rtl="0">
              <a:spcBef>
                <a:spcPts val="360"/>
              </a:spcBef>
              <a:spcAft>
                <a:spcPts val="0"/>
              </a:spcAft>
              <a:buClr>
                <a:schemeClr val="dk1"/>
              </a:buClr>
              <a:buSzPts val="1200"/>
              <a:buFont typeface="Calibri"/>
              <a:buAutoNum type="arabicPeriod"/>
            </a:pPr>
            <a:r>
              <a:rPr lang="es-ES" b="1" i="0"/>
              <a:t>Ordene </a:t>
            </a:r>
            <a:r>
              <a:rPr lang="es-ES" b="0" i="0"/>
              <a:t>los datos por año</a:t>
            </a:r>
            <a:endParaRPr/>
          </a:p>
          <a:p>
            <a:pPr marL="228600" lvl="0" indent="-228600" algn="l" rtl="0">
              <a:spcBef>
                <a:spcPts val="360"/>
              </a:spcBef>
              <a:spcAft>
                <a:spcPts val="0"/>
              </a:spcAft>
              <a:buClr>
                <a:schemeClr val="dk1"/>
              </a:buClr>
              <a:buSzPts val="1200"/>
              <a:buFont typeface="Calibri"/>
              <a:buAutoNum type="arabicPeriod"/>
            </a:pPr>
            <a:r>
              <a:rPr lang="es-ES" b="0" i="0"/>
              <a:t>A continuación, utilice las herramientas para crear un gráfico lineal</a:t>
            </a:r>
            <a:endParaRPr/>
          </a:p>
          <a:p>
            <a:pPr marL="228600" lvl="0" indent="-228600" algn="l" rtl="0">
              <a:spcBef>
                <a:spcPts val="360"/>
              </a:spcBef>
              <a:spcAft>
                <a:spcPts val="0"/>
              </a:spcAft>
              <a:buClr>
                <a:schemeClr val="dk1"/>
              </a:buClr>
              <a:buSzPts val="1200"/>
              <a:buFont typeface="Calibri"/>
              <a:buAutoNum type="arabicPeriod"/>
            </a:pPr>
            <a:r>
              <a:rPr lang="es-ES" b="0" i="0"/>
              <a:t>Por último, use opción </a:t>
            </a:r>
            <a:r>
              <a:rPr lang="es-ES" b="1" i="0"/>
              <a:t>Agregar elemento gráfico </a:t>
            </a:r>
            <a:r>
              <a:rPr lang="es-ES" b="0" i="0"/>
              <a:t>para añadir el título y las etiquetas</a:t>
            </a:r>
            <a:endParaRPr/>
          </a:p>
        </p:txBody>
      </p:sp>
      <p:sp>
        <p:nvSpPr>
          <p:cNvPr id="1210" name="Google Shape;1210;p94: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94</a:t>
            </a:fld>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4"/>
        <p:cNvGrpSpPr/>
        <p:nvPr/>
      </p:nvGrpSpPr>
      <p:grpSpPr>
        <a:xfrm>
          <a:off x="0" y="0"/>
          <a:ext cx="0" cy="0"/>
          <a:chOff x="0" y="0"/>
          <a:chExt cx="0" cy="0"/>
        </a:xfrm>
      </p:grpSpPr>
      <p:sp>
        <p:nvSpPr>
          <p:cNvPr id="1215" name="Google Shape;1215;p9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16" name="Google Shape;1216;p9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u="sng"/>
              <a:t>Repase </a:t>
            </a:r>
            <a:r>
              <a:rPr lang="es-ES"/>
              <a:t>la diapositiva a modo de resumen.</a:t>
            </a:r>
            <a:endParaRPr/>
          </a:p>
          <a:p>
            <a:pPr marL="171450" lvl="0" indent="-95250" algn="l" rtl="0">
              <a:spcBef>
                <a:spcPts val="360"/>
              </a:spcBef>
              <a:spcAft>
                <a:spcPts val="0"/>
              </a:spcAft>
              <a:buClr>
                <a:schemeClr val="dk1"/>
              </a:buClr>
              <a:buSzPts val="1200"/>
              <a:buFont typeface="Noto Sans Symbols"/>
              <a:buNone/>
            </a:pPr>
            <a:endParaRPr/>
          </a:p>
          <a:p>
            <a:pPr marL="171450" lvl="0" indent="-171450" algn="l" rtl="0">
              <a:spcBef>
                <a:spcPts val="360"/>
              </a:spcBef>
              <a:spcAft>
                <a:spcPts val="0"/>
              </a:spcAft>
              <a:buClr>
                <a:schemeClr val="dk1"/>
              </a:buClr>
              <a:buSzPts val="1200"/>
              <a:buFont typeface="Noto Sans Symbols"/>
              <a:buChar char="▪"/>
            </a:pPr>
            <a:r>
              <a:rPr lang="es-ES" b="1" u="sng"/>
              <a:t>Pregunte:</a:t>
            </a:r>
            <a:r>
              <a:rPr lang="es-ES"/>
              <a:t> ¿Qué preguntas tienen?</a:t>
            </a:r>
            <a:endParaRPr/>
          </a:p>
          <a:p>
            <a:pPr marL="171450" lvl="0" indent="-95250" algn="l" rtl="0">
              <a:spcBef>
                <a:spcPts val="360"/>
              </a:spcBef>
              <a:spcAft>
                <a:spcPts val="0"/>
              </a:spcAft>
              <a:buClr>
                <a:schemeClr val="dk1"/>
              </a:buClr>
              <a:buSzPts val="1200"/>
              <a:buFont typeface="Noto Sans Symbols"/>
              <a:buNone/>
            </a:pPr>
            <a:endParaRPr/>
          </a:p>
          <a:p>
            <a:pPr marL="171450" lvl="0" indent="-171450" algn="l" rtl="0">
              <a:spcBef>
                <a:spcPts val="360"/>
              </a:spcBef>
              <a:spcAft>
                <a:spcPts val="0"/>
              </a:spcAft>
              <a:buClr>
                <a:schemeClr val="dk1"/>
              </a:buClr>
              <a:buSzPts val="1200"/>
              <a:buFont typeface="Noto Sans Symbols"/>
              <a:buChar char="▪"/>
            </a:pPr>
            <a:r>
              <a:rPr lang="es-ES" i="1"/>
              <a:t>Si es necesario, </a:t>
            </a:r>
            <a:r>
              <a:rPr lang="es-ES" b="1" u="sng"/>
              <a:t>responda </a:t>
            </a:r>
            <a:r>
              <a:rPr lang="es-ES"/>
              <a:t>a las preguntas restantes.</a:t>
            </a:r>
            <a:endParaRPr/>
          </a:p>
        </p:txBody>
      </p:sp>
      <p:sp>
        <p:nvSpPr>
          <p:cNvPr id="1217" name="Google Shape;1217;p98: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95</a:t>
            </a:fld>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1"/>
        <p:cNvGrpSpPr/>
        <p:nvPr/>
      </p:nvGrpSpPr>
      <p:grpSpPr>
        <a:xfrm>
          <a:off x="0" y="0"/>
          <a:ext cx="0" cy="0"/>
          <a:chOff x="0" y="0"/>
          <a:chExt cx="0" cy="0"/>
        </a:xfrm>
      </p:grpSpPr>
      <p:sp>
        <p:nvSpPr>
          <p:cNvPr id="1222" name="Google Shape;1222;p9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23" name="Google Shape;1223;p9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s-ES" sz="1200" b="1">
                <a:latin typeface="Arial"/>
                <a:ea typeface="Arial"/>
                <a:cs typeface="Arial"/>
                <a:sym typeface="Arial"/>
              </a:rPr>
              <a:t>Notas para el instructor: </a:t>
            </a:r>
            <a:endParaRPr/>
          </a:p>
          <a:p>
            <a:pPr marL="0" lvl="0" indent="0" algn="l" rtl="0">
              <a:spcBef>
                <a:spcPts val="360"/>
              </a:spcBef>
              <a:spcAft>
                <a:spcPts val="0"/>
              </a:spcAft>
              <a:buNone/>
            </a:pPr>
            <a:endParaRPr/>
          </a:p>
          <a:p>
            <a:pPr marL="171450" lvl="0" indent="-171450" algn="l" rtl="0">
              <a:spcBef>
                <a:spcPts val="360"/>
              </a:spcBef>
              <a:spcAft>
                <a:spcPts val="0"/>
              </a:spcAft>
              <a:buClr>
                <a:schemeClr val="dk1"/>
              </a:buClr>
              <a:buSzPts val="1200"/>
              <a:buFont typeface="Noto Sans Symbols"/>
              <a:buChar char="▪"/>
            </a:pPr>
            <a:r>
              <a:rPr lang="es-ES" b="1" u="sng"/>
              <a:t>Pida </a:t>
            </a:r>
            <a:r>
              <a:rPr lang="es-ES"/>
              <a:t>a un participante que lea los objetivos. </a:t>
            </a:r>
            <a:endParaRPr/>
          </a:p>
          <a:p>
            <a:pPr marL="171450" lvl="0" indent="-95250" algn="l" rtl="0">
              <a:spcBef>
                <a:spcPts val="360"/>
              </a:spcBef>
              <a:spcAft>
                <a:spcPts val="0"/>
              </a:spcAft>
              <a:buClr>
                <a:schemeClr val="dk1"/>
              </a:buClr>
              <a:buSzPts val="1200"/>
              <a:buFont typeface="Noto Sans Symbols"/>
              <a:buNone/>
            </a:pPr>
            <a:endParaRPr/>
          </a:p>
          <a:p>
            <a:pPr marL="171450" lvl="0" indent="-171450" algn="l" rtl="0">
              <a:spcBef>
                <a:spcPts val="360"/>
              </a:spcBef>
              <a:spcAft>
                <a:spcPts val="0"/>
              </a:spcAft>
              <a:buClr>
                <a:schemeClr val="dk1"/>
              </a:buClr>
              <a:buSzPts val="1200"/>
              <a:buFont typeface="Noto Sans Symbols"/>
              <a:buChar char="▪"/>
            </a:pPr>
            <a:r>
              <a:rPr lang="es-ES" i="1"/>
              <a:t>Si es necesario, </a:t>
            </a:r>
            <a:r>
              <a:rPr lang="es-ES" b="1" u="sng"/>
              <a:t>responda </a:t>
            </a:r>
            <a:r>
              <a:rPr lang="es-ES"/>
              <a:t>a las preguntas restantes.</a:t>
            </a:r>
            <a:endParaRPr/>
          </a:p>
        </p:txBody>
      </p:sp>
      <p:sp>
        <p:nvSpPr>
          <p:cNvPr id="1224" name="Google Shape;1224;p9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None/>
            </a:pPr>
            <a:fld id="{00000000-1234-1234-1234-123412341234}" type="slidenum">
              <a:rPr lang="es-ES"/>
              <a:t>96</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3994589174"/>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Arial"/>
              <a:ea typeface="+mn-ea"/>
              <a:cs typeface="+mn-cs"/>
            </a:endParaRPr>
          </a:p>
          <a:p>
            <a:pPr lvl="0"/>
            <a:endParaRPr lang="en-US"/>
          </a:p>
          <a:p>
            <a:pPr lvl="0"/>
            <a:endParaRPr lang="en-US"/>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a:ln>
                  <a:noFill/>
                </a:ln>
                <a:solidFill>
                  <a:schemeClr val="tx1"/>
                </a:solidFill>
                <a:effectLst/>
                <a:uLnTx/>
                <a:uFillTx/>
                <a:latin typeface="Franklin Gothic Medium"/>
                <a:ea typeface="+mj-ea"/>
                <a:cs typeface="+mj-cs"/>
              </a:rPr>
              <a:t>Learning Objectives</a:t>
            </a:r>
            <a:endParaRPr lang="en-US"/>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53336757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Arial"/>
              <a:ea typeface="+mn-ea"/>
              <a:cs typeface="+mn-cs"/>
            </a:endParaRPr>
          </a:p>
          <a:p>
            <a:pPr lvl="0"/>
            <a:endParaRPr lang="en-US"/>
          </a:p>
          <a:p>
            <a:pPr lvl="0"/>
            <a:endParaRPr lang="en-US"/>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396872"/>
            <a:ext cx="10515600" cy="769441"/>
          </a:xfrm>
          <a:prstGeom prst="rect">
            <a:avLst/>
          </a:prstGeom>
          <a:noFill/>
        </p:spPr>
        <p:txBody>
          <a:bodyPr wrap="square">
            <a:spAutoFit/>
          </a:bodyPr>
          <a:lstStyle/>
          <a:p>
            <a:r>
              <a:rPr kumimoji="0" lang="en-US" sz="4400" b="0" i="0" u="none" strike="noStrike" kern="1200" cap="none" spc="0" normalizeH="0" baseline="0" noProof="0" err="1">
                <a:ln>
                  <a:noFill/>
                </a:ln>
                <a:solidFill>
                  <a:schemeClr val="tx1"/>
                </a:solidFill>
                <a:effectLst/>
                <a:uLnTx/>
                <a:uFillTx/>
                <a:latin typeface="Franklin Gothic Medium"/>
                <a:ea typeface="+mj-ea"/>
                <a:cs typeface="+mj-cs"/>
              </a:rPr>
              <a:t>Objetivos</a:t>
            </a:r>
            <a:r>
              <a:rPr kumimoji="0" lang="en-US" sz="4400" b="0" i="0" u="none" strike="noStrike" kern="1200" cap="none" spc="0" normalizeH="0" baseline="0" noProof="0">
                <a:ln>
                  <a:noFill/>
                </a:ln>
                <a:solidFill>
                  <a:schemeClr val="tx1"/>
                </a:solidFill>
                <a:effectLst/>
                <a:uLnTx/>
                <a:uFillTx/>
                <a:latin typeface="Franklin Gothic Medium"/>
                <a:ea typeface="+mj-ea"/>
                <a:cs typeface="+mj-cs"/>
              </a:rPr>
              <a:t> de </a:t>
            </a:r>
            <a:r>
              <a:rPr kumimoji="0" lang="en-US" sz="4400" b="0" i="0" u="none" strike="noStrike" kern="1200" cap="none" spc="0" normalizeH="0" baseline="0" noProof="0" err="1">
                <a:ln>
                  <a:noFill/>
                </a:ln>
                <a:solidFill>
                  <a:schemeClr val="tx1"/>
                </a:solidFill>
                <a:effectLst/>
                <a:uLnTx/>
                <a:uFillTx/>
                <a:latin typeface="Franklin Gothic Medium"/>
                <a:ea typeface="+mj-ea"/>
                <a:cs typeface="+mj-cs"/>
              </a:rPr>
              <a:t>aprendizaje</a:t>
            </a:r>
            <a:endParaRPr lang="en-US"/>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99481133"/>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a:ln>
                  <a:noFill/>
                </a:ln>
                <a:solidFill>
                  <a:schemeClr val="tx1"/>
                </a:solidFill>
                <a:effectLst/>
                <a:uLnTx/>
                <a:uFillTx/>
                <a:latin typeface="Franklin Gothic Medium"/>
                <a:ea typeface="+mj-ea"/>
                <a:cs typeface="+mj-cs"/>
              </a:rPr>
              <a:t>Public Health Surveillance Cycle</a:t>
            </a:r>
            <a:endParaRPr lang="en-US"/>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765665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396872"/>
            <a:ext cx="10515600" cy="769441"/>
          </a:xfrm>
          <a:prstGeom prst="rect">
            <a:avLst/>
          </a:prstGeom>
          <a:noFill/>
        </p:spPr>
        <p:txBody>
          <a:bodyPr wrap="square">
            <a:spAutoFit/>
          </a:bodyPr>
          <a:lstStyle/>
          <a:p>
            <a:r>
              <a:rPr kumimoji="0" lang="es-ES" sz="4400" b="0" i="0" u="none" strike="noStrike" kern="1200" cap="none" spc="0" normalizeH="0" baseline="0" noProof="0">
                <a:ln>
                  <a:noFill/>
                </a:ln>
                <a:solidFill>
                  <a:schemeClr val="tx1"/>
                </a:solidFill>
                <a:effectLst/>
                <a:uLnTx/>
                <a:uFillTx/>
                <a:latin typeface="Franklin Gothic Medium"/>
                <a:ea typeface="+mj-ea"/>
                <a:cs typeface="+mj-cs"/>
              </a:rPr>
              <a:t>Ciclo de vigilancia de la salud pública</a:t>
            </a:r>
            <a:endParaRPr lang="en-US" sz="440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1934872132"/>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368073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a:ln>
                  <a:noFill/>
                </a:ln>
                <a:solidFill>
                  <a:schemeClr val="tx1"/>
                </a:solidFill>
                <a:effectLst/>
                <a:uLnTx/>
                <a:uFillTx/>
                <a:latin typeface="Franklin Gothic Medium"/>
                <a:ea typeface="+mj-ea"/>
                <a:cs typeface="+mj-cs"/>
              </a:rPr>
              <a:t>Public Health Surveillance Cycle</a:t>
            </a:r>
            <a:endParaRPr lang="en-US"/>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39320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a:ln>
                  <a:noFill/>
                </a:ln>
                <a:solidFill>
                  <a:schemeClr val="tx1"/>
                </a:solidFill>
                <a:effectLst/>
                <a:uLnTx/>
                <a:uFillTx/>
                <a:latin typeface="Franklin Gothic Medium"/>
                <a:ea typeface="+mj-ea"/>
                <a:cs typeface="+mj-cs"/>
              </a:rPr>
              <a:t>Ciclo de Vigilancia de la salud pública</a:t>
            </a:r>
            <a:endParaRPr lang="en-US" sz="440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346316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0156821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257818638"/>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809729149"/>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a:t>To complete the exercise, </a:t>
            </a:r>
          </a:p>
          <a:p>
            <a:pPr algn="ctr"/>
            <a:r>
              <a:rPr lang="en-US" sz="2800"/>
              <a:t>please turn to your Participant Exercise Book.</a:t>
            </a:r>
            <a:endParaRPr lang="en-US" sz="2800" strike="sngStrike"/>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580396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a:t>Para completar el ejercicio, 
por favor, diríjase a su cuaderno de ejercicios del participante</a:t>
            </a:r>
            <a:r>
              <a:rPr lang="en-US" sz="2800"/>
              <a:t>.</a:t>
            </a:r>
            <a:endParaRPr lang="en-US" sz="2800" strike="sngStrike"/>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107234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001166482"/>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06097077"/>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4885557"/>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290457272"/>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304732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9872965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a:p>
            <a:pPr lvl="5"/>
            <a:endParaRPr lang="en-US"/>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a:p>
            <a:pPr lvl="5"/>
            <a:endParaRPr lang="en-US"/>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455576126"/>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0"/>
            <a:r>
              <a:rPr lang="en-US"/>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691673065"/>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endParaRPr lang="es-E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s-E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pPr marL="0" lvl="0" indent="0" algn="l" rtl="0">
              <a:spcBef>
                <a:spcPts val="0"/>
              </a:spcBef>
              <a:spcAft>
                <a:spcPts val="0"/>
              </a:spcAft>
              <a:buNone/>
            </a:pPr>
            <a:fld id="{00000000-1234-1234-1234-123412341234}" type="slidenum">
              <a:rPr lang="es-ES" smtClean="0"/>
              <a:t>‹#›</a:t>
            </a:fld>
            <a:endParaRPr lang="es-E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8611213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339494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a:t>Title</a:t>
            </a:r>
          </a:p>
        </p:txBody>
      </p:sp>
    </p:spTree>
    <p:extLst>
      <p:ext uri="{BB962C8B-B14F-4D97-AF65-F5344CB8AC3E}">
        <p14:creationId xmlns:p14="http://schemas.microsoft.com/office/powerpoint/2010/main" val="407035199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791951"/>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err="1">
                <a:solidFill>
                  <a:srgbClr val="109648"/>
                </a:solidFill>
                <a:latin typeface="Franklin Gothic Medium" panose="020B0603020102020204" pitchFamily="34" charset="0"/>
              </a:rPr>
              <a:t>Usando</a:t>
            </a:r>
            <a:r>
              <a:rPr lang="en-US" sz="3600" i="1">
                <a:solidFill>
                  <a:srgbClr val="109648"/>
                </a:solidFill>
                <a:latin typeface="Franklin Gothic Medium" panose="020B0603020102020204" pitchFamily="34" charset="0"/>
              </a:rPr>
              <a:t> </a:t>
            </a:r>
            <a:r>
              <a:rPr lang="en-US" sz="3600" i="1" err="1">
                <a:solidFill>
                  <a:srgbClr val="109648"/>
                </a:solidFill>
                <a:latin typeface="Franklin Gothic Medium" panose="020B0603020102020204" pitchFamily="34" charset="0"/>
              </a:rPr>
              <a:t>el</a:t>
            </a:r>
            <a:r>
              <a:rPr lang="en-US" sz="3600" i="1">
                <a:solidFill>
                  <a:srgbClr val="109648"/>
                </a:solidFill>
                <a:latin typeface="Franklin Gothic Medium" panose="020B0603020102020204" pitchFamily="34" charset="0"/>
              </a:rPr>
              <a:t> </a:t>
            </a:r>
            <a:r>
              <a:rPr lang="en-US" sz="3600" i="1" err="1">
                <a:solidFill>
                  <a:srgbClr val="109648"/>
                </a:solidFill>
                <a:latin typeface="Franklin Gothic Medium" panose="020B0603020102020204" pitchFamily="34" charset="0"/>
              </a:rPr>
              <a:t>Enfoque</a:t>
            </a:r>
            <a:r>
              <a:rPr lang="en-US" sz="3600" i="1">
                <a:solidFill>
                  <a:srgbClr val="109648"/>
                </a:solidFill>
                <a:latin typeface="Franklin Gothic Medium" panose="020B0603020102020204" pitchFamily="34" charset="0"/>
              </a:rPr>
              <a:t> de Una Sola </a:t>
            </a:r>
            <a:r>
              <a:rPr lang="en-US" sz="3600" i="1" err="1">
                <a:solidFill>
                  <a:srgbClr val="109648"/>
                </a:solidFill>
                <a:latin typeface="Franklin Gothic Medium" panose="020B0603020102020204" pitchFamily="34" charset="0"/>
              </a:rPr>
              <a:t>Salud</a:t>
            </a:r>
            <a:endParaRPr kumimoji="0" lang="en-US" sz="3600" b="0" i="1" u="none" strike="noStrike" kern="1200" cap="none" spc="0" normalizeH="0" baseline="0" noProof="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815832710"/>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a:t>Reference</a:t>
            </a:r>
          </a:p>
        </p:txBody>
      </p:sp>
    </p:spTree>
    <p:extLst>
      <p:ext uri="{BB962C8B-B14F-4D97-AF65-F5344CB8AC3E}">
        <p14:creationId xmlns:p14="http://schemas.microsoft.com/office/powerpoint/2010/main" val="3498524336"/>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a:t>Reference</a:t>
            </a:r>
          </a:p>
        </p:txBody>
      </p:sp>
    </p:spTree>
    <p:extLst>
      <p:ext uri="{BB962C8B-B14F-4D97-AF65-F5344CB8AC3E}">
        <p14:creationId xmlns:p14="http://schemas.microsoft.com/office/powerpoint/2010/main" val="2747421406"/>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2786228247"/>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9014804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3846378156"/>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3444915178"/>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2_Title Slide 2_Spanish">
  <p:cSld name="3_Title Slide 2_Spanish">
    <p:spTree>
      <p:nvGrpSpPr>
        <p:cNvPr id="1" name="Shape 14"/>
        <p:cNvGrpSpPr/>
        <p:nvPr/>
      </p:nvGrpSpPr>
      <p:grpSpPr>
        <a:xfrm>
          <a:off x="0" y="0"/>
          <a:ext cx="0" cy="0"/>
          <a:chOff x="0" y="0"/>
          <a:chExt cx="0" cy="0"/>
        </a:xfrm>
      </p:grpSpPr>
      <p:sp>
        <p:nvSpPr>
          <p:cNvPr id="22" name="Google Shape;22;p101"/>
          <p:cNvSpPr txBox="1">
            <a:spLocks noGrp="1"/>
          </p:cNvSpPr>
          <p:nvPr>
            <p:ph type="body" idx="1"/>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3" name="Google Shape;23;p101"/>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9905161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1_Objectives_Spanish">
  <p:cSld name="2_Objectives_Spanish">
    <p:spTree>
      <p:nvGrpSpPr>
        <p:cNvPr id="1" name="Shape 37"/>
        <p:cNvGrpSpPr/>
        <p:nvPr/>
      </p:nvGrpSpPr>
      <p:grpSpPr>
        <a:xfrm>
          <a:off x="0" y="0"/>
          <a:ext cx="0" cy="0"/>
          <a:chOff x="0" y="0"/>
          <a:chExt cx="0" cy="0"/>
        </a:xfrm>
      </p:grpSpPr>
      <p:sp>
        <p:nvSpPr>
          <p:cNvPr id="39" name="Google Shape;39;p103"/>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4718336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References">
  <p:cSld name="1_References">
    <p:spTree>
      <p:nvGrpSpPr>
        <p:cNvPr id="1" name="Shape 45"/>
        <p:cNvGrpSpPr/>
        <p:nvPr/>
      </p:nvGrpSpPr>
      <p:grpSpPr>
        <a:xfrm>
          <a:off x="0" y="0"/>
          <a:ext cx="0" cy="0"/>
          <a:chOff x="0" y="0"/>
          <a:chExt cx="0" cy="0"/>
        </a:xfrm>
      </p:grpSpPr>
      <p:sp>
        <p:nvSpPr>
          <p:cNvPr id="46" name="Google Shape;46;p104"/>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0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7" name="Google Shape;47;p104"/>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36331759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Discovery_Dialogue">
  <p:cSld name="2_Discovery_Dialogue">
    <p:spTree>
      <p:nvGrpSpPr>
        <p:cNvPr id="1" name="Shape 58"/>
        <p:cNvGrpSpPr/>
        <p:nvPr/>
      </p:nvGrpSpPr>
      <p:grpSpPr>
        <a:xfrm>
          <a:off x="0" y="0"/>
          <a:ext cx="0" cy="0"/>
          <a:chOff x="0" y="0"/>
          <a:chExt cx="0" cy="0"/>
        </a:xfrm>
      </p:grpSpPr>
      <p:sp>
        <p:nvSpPr>
          <p:cNvPr id="60" name="Google Shape;60;p106"/>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1" name="Google Shape;61;p10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968293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859727529"/>
      </p:ext>
    </p:extLst>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Custom Layout 1">
  <p:cSld name="3_Custom Layout 1">
    <p:spTree>
      <p:nvGrpSpPr>
        <p:cNvPr id="1" name="Shape 72"/>
        <p:cNvGrpSpPr/>
        <p:nvPr/>
      </p:nvGrpSpPr>
      <p:grpSpPr>
        <a:xfrm>
          <a:off x="0" y="0"/>
          <a:ext cx="0" cy="0"/>
          <a:chOff x="0" y="0"/>
          <a:chExt cx="0" cy="0"/>
        </a:xfrm>
      </p:grpSpPr>
      <p:sp>
        <p:nvSpPr>
          <p:cNvPr id="73" name="Google Shape;73;p10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4" name="Google Shape;74;p108"/>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29222393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Custom Layout 2">
  <p:cSld name="1_Custom Layout 2">
    <p:spTree>
      <p:nvGrpSpPr>
        <p:cNvPr id="1" name="Shape 79"/>
        <p:cNvGrpSpPr/>
        <p:nvPr/>
      </p:nvGrpSpPr>
      <p:grpSpPr>
        <a:xfrm>
          <a:off x="0" y="0"/>
          <a:ext cx="0" cy="0"/>
          <a:chOff x="0" y="0"/>
          <a:chExt cx="0" cy="0"/>
        </a:xfrm>
      </p:grpSpPr>
      <p:sp>
        <p:nvSpPr>
          <p:cNvPr id="80" name="Google Shape;80;p109"/>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1" name="Google Shape;81;p10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2435210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Activity_Blank">
  <p:cSld name="1_Activity_Blank">
    <p:spTree>
      <p:nvGrpSpPr>
        <p:cNvPr id="1" name="Shape 94"/>
        <p:cNvGrpSpPr/>
        <p:nvPr/>
      </p:nvGrpSpPr>
      <p:grpSpPr>
        <a:xfrm>
          <a:off x="0" y="0"/>
          <a:ext cx="0" cy="0"/>
          <a:chOff x="0" y="0"/>
          <a:chExt cx="0" cy="0"/>
        </a:xfrm>
      </p:grpSpPr>
      <p:sp>
        <p:nvSpPr>
          <p:cNvPr id="96" name="Google Shape;96;p111"/>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97" name="Google Shape;97;p111"/>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3472733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097854332"/>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a:t>Reference</a:t>
            </a:r>
          </a:p>
        </p:txBody>
      </p:sp>
    </p:spTree>
    <p:extLst>
      <p:ext uri="{BB962C8B-B14F-4D97-AF65-F5344CB8AC3E}">
        <p14:creationId xmlns:p14="http://schemas.microsoft.com/office/powerpoint/2010/main" val="1465016561"/>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396646095"/>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a:ln>
                  <a:noFill/>
                </a:ln>
                <a:solidFill>
                  <a:prstClr val="black"/>
                </a:solidFill>
                <a:effectLst/>
                <a:uLnTx/>
                <a:uFillTx/>
                <a:latin typeface="Franklin Gothic Medium"/>
                <a:ea typeface="+mj-ea"/>
                <a:cs typeface="+mj-cs"/>
              </a:rPr>
              <a:t>Key</a:t>
            </a:r>
            <a:endParaRPr lang="en-US"/>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a:solidFill>
                            <a:schemeClr val="tx1"/>
                          </a:solidFill>
                        </a:rPr>
                        <a:t>Icon</a:t>
                      </a:r>
                      <a:endParaRPr b="1">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a:solidFill>
                            <a:schemeClr val="tx1"/>
                          </a:solidFill>
                        </a:rPr>
                        <a:t>Use</a:t>
                      </a:r>
                      <a:endParaRPr b="1">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Objectives </a:t>
                      </a:r>
                      <a:r>
                        <a:rPr lang="en-US" sz="2000" b="0">
                          <a:solidFill>
                            <a:schemeClr val="dk1"/>
                          </a:solidFill>
                          <a:latin typeface="Arial"/>
                          <a:ea typeface="Arial"/>
                          <a:cs typeface="Arial"/>
                          <a:sym typeface="Arial"/>
                        </a:rPr>
                        <a:t>of</a:t>
                      </a:r>
                      <a:r>
                        <a:rPr lang="en-US" sz="2000">
                          <a:solidFill>
                            <a:schemeClr val="dk1"/>
                          </a:solidFill>
                          <a:latin typeface="Arial"/>
                          <a:ea typeface="Arial"/>
                          <a:cs typeface="Arial"/>
                          <a:sym typeface="Arial"/>
                        </a:rPr>
                        <a:t> the lesson</a:t>
                      </a:r>
                      <a:endParaRPr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Discovery Dialogue </a:t>
                      </a:r>
                      <a:r>
                        <a:rPr lang="en-US" sz="2000">
                          <a:solidFill>
                            <a:schemeClr val="dk1"/>
                          </a:solidFill>
                          <a:latin typeface="Arial"/>
                          <a:ea typeface="Arial"/>
                          <a:cs typeface="Arial"/>
                          <a:sym typeface="Arial"/>
                        </a:rPr>
                        <a:t>invites sharing of ideas and experiences</a:t>
                      </a:r>
                      <a:endParaRPr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a:solidFill>
                            <a:schemeClr val="dk1"/>
                          </a:solidFill>
                          <a:latin typeface="Arial"/>
                          <a:ea typeface="Arial"/>
                          <a:cs typeface="Arial"/>
                          <a:sym typeface="Arial"/>
                        </a:rPr>
                        <a:t>Activity </a:t>
                      </a:r>
                      <a:r>
                        <a:rPr lang="en-US" sz="2000" b="0">
                          <a:solidFill>
                            <a:schemeClr val="dk1"/>
                          </a:solidFill>
                          <a:latin typeface="Arial"/>
                          <a:ea typeface="Arial"/>
                          <a:cs typeface="Arial"/>
                          <a:sym typeface="Arial"/>
                        </a:rPr>
                        <a:t>completed by </a:t>
                      </a:r>
                      <a:r>
                        <a:rPr lang="en-US" sz="2000">
                          <a:solidFill>
                            <a:schemeClr val="dk1"/>
                          </a:solidFill>
                          <a:latin typeface="Arial"/>
                          <a:ea typeface="Arial"/>
                          <a:cs typeface="Arial"/>
                          <a:sym typeface="Arial"/>
                        </a:rPr>
                        <a:t>individual or group</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a:solidFill>
                            <a:schemeClr val="dk1"/>
                          </a:solidFill>
                          <a:latin typeface="Arial"/>
                          <a:ea typeface="Arial"/>
                          <a:cs typeface="Arial"/>
                          <a:sym typeface="Arial"/>
                        </a:rPr>
                        <a:t>Highlight </a:t>
                      </a:r>
                      <a:r>
                        <a:rPr lang="en-US" sz="2000" b="0">
                          <a:solidFill>
                            <a:schemeClr val="dk1"/>
                          </a:solidFill>
                          <a:latin typeface="Arial"/>
                          <a:ea typeface="Arial"/>
                          <a:cs typeface="Arial"/>
                          <a:sym typeface="Arial"/>
                        </a:rPr>
                        <a:t>of </a:t>
                      </a:r>
                      <a:r>
                        <a:rPr lang="en-US" sz="200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46168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396872"/>
            <a:ext cx="7432964" cy="769441"/>
          </a:xfrm>
          <a:prstGeom prst="rect">
            <a:avLst/>
          </a:prstGeom>
          <a:noFill/>
        </p:spPr>
        <p:txBody>
          <a:bodyPr wrap="square">
            <a:spAutoFit/>
          </a:bodyPr>
          <a:lstStyle/>
          <a:p>
            <a:r>
              <a:rPr kumimoji="0" lang="en-US" sz="4400" b="0" i="0" u="none" strike="noStrike" kern="1200" cap="none" spc="0" normalizeH="0" baseline="0" noProof="0">
                <a:ln>
                  <a:noFill/>
                </a:ln>
                <a:solidFill>
                  <a:schemeClr val="tx1"/>
                </a:solidFill>
                <a:effectLst/>
                <a:uLnTx/>
                <a:uFillTx/>
                <a:latin typeface="Franklin Gothic Medium"/>
                <a:ea typeface="+mj-ea"/>
                <a:cs typeface="+mj-cs"/>
              </a:rPr>
              <a:t>Clave de </a:t>
            </a:r>
            <a:r>
              <a:rPr kumimoji="0" lang="en-US" sz="4400" b="0" i="0" u="none" strike="noStrike" kern="1200" cap="none" spc="0" normalizeH="0" baseline="0" noProof="0" err="1">
                <a:ln>
                  <a:noFill/>
                </a:ln>
                <a:solidFill>
                  <a:schemeClr val="tx1"/>
                </a:solidFill>
                <a:effectLst/>
                <a:uLnTx/>
                <a:uFillTx/>
                <a:latin typeface="Franklin Gothic Medium"/>
                <a:ea typeface="+mj-ea"/>
                <a:cs typeface="+mj-cs"/>
              </a:rPr>
              <a:t>los</a:t>
            </a:r>
            <a:r>
              <a:rPr kumimoji="0" lang="en-US" sz="4400" b="0" i="0" u="none" strike="noStrike" kern="1200" cap="none" spc="0" normalizeH="0" baseline="0" noProof="0">
                <a:ln>
                  <a:noFill/>
                </a:ln>
                <a:solidFill>
                  <a:schemeClr val="tx1"/>
                </a:solidFill>
                <a:effectLst/>
                <a:uLnTx/>
                <a:uFillTx/>
                <a:latin typeface="Franklin Gothic Medium"/>
                <a:ea typeface="+mj-ea"/>
                <a:cs typeface="+mj-cs"/>
              </a:rPr>
              <a:t> </a:t>
            </a:r>
            <a:r>
              <a:rPr kumimoji="0" lang="en-US" sz="4400" b="0" i="0" u="none" strike="noStrike" kern="1200" cap="none" spc="0" normalizeH="0" baseline="0" noProof="0" err="1">
                <a:ln>
                  <a:noFill/>
                </a:ln>
                <a:solidFill>
                  <a:schemeClr val="tx1"/>
                </a:solidFill>
                <a:effectLst/>
                <a:uLnTx/>
                <a:uFillTx/>
                <a:latin typeface="Franklin Gothic Medium"/>
                <a:ea typeface="+mj-ea"/>
                <a:cs typeface="+mj-cs"/>
              </a:rPr>
              <a:t>iconos</a:t>
            </a:r>
            <a:r>
              <a:rPr kumimoji="0" lang="en-US" sz="4400" b="0" i="0" u="none" strike="noStrike" kern="1200" cap="none" spc="0" normalizeH="0" baseline="0" noProof="0">
                <a:ln>
                  <a:noFill/>
                </a:ln>
                <a:solidFill>
                  <a:schemeClr val="tx1"/>
                </a:solidFill>
                <a:effectLst/>
                <a:uLnTx/>
                <a:uFillTx/>
                <a:latin typeface="Franklin Gothic Medium"/>
                <a:ea typeface="+mj-ea"/>
                <a:cs typeface="+mj-cs"/>
              </a:rPr>
              <a:t> del </a:t>
            </a:r>
            <a:r>
              <a:rPr kumimoji="0" lang="en-US" sz="4400" b="0" i="0" u="none" strike="noStrike" kern="1200" cap="none" spc="0" normalizeH="0" baseline="0" noProof="0" err="1">
                <a:ln>
                  <a:noFill/>
                </a:ln>
                <a:solidFill>
                  <a:schemeClr val="tx1"/>
                </a:solidFill>
                <a:effectLst/>
                <a:uLnTx/>
                <a:uFillTx/>
                <a:latin typeface="Franklin Gothic Medium"/>
                <a:ea typeface="+mj-ea"/>
                <a:cs typeface="+mj-cs"/>
              </a:rPr>
              <a:t>curso</a:t>
            </a:r>
            <a:r>
              <a:rPr kumimoji="0" lang="en-US" sz="4400" b="0" i="0" u="none" strike="noStrike" kern="1200" cap="none" spc="0" normalizeH="0" baseline="0" noProof="0">
                <a:ln>
                  <a:noFill/>
                </a:ln>
                <a:solidFill>
                  <a:schemeClr val="tx1"/>
                </a:solidFill>
                <a:effectLst/>
                <a:uLnTx/>
                <a:uFillTx/>
                <a:latin typeface="Franklin Gothic Medium"/>
                <a:ea typeface="+mj-ea"/>
                <a:cs typeface="+mj-cs"/>
              </a:rPr>
              <a:t> </a:t>
            </a:r>
            <a:endParaRPr lang="en-US" sz="440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41297973"/>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err="1">
                          <a:solidFill>
                            <a:schemeClr val="tx1"/>
                          </a:solidFill>
                        </a:rPr>
                        <a:t>Icono</a:t>
                      </a:r>
                      <a:endParaRPr b="1">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err="1">
                          <a:solidFill>
                            <a:schemeClr val="tx1"/>
                          </a:solidFill>
                        </a:rPr>
                        <a:t>Uso</a:t>
                      </a:r>
                      <a:endParaRPr b="1">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err="1">
                          <a:solidFill>
                            <a:schemeClr val="dk1"/>
                          </a:solidFill>
                          <a:latin typeface="+mn-lt"/>
                          <a:ea typeface="Arial"/>
                          <a:cs typeface="Arial"/>
                          <a:sym typeface="Arial"/>
                        </a:rPr>
                        <a:t>Objetivos</a:t>
                      </a:r>
                      <a:r>
                        <a:rPr lang="en-US" sz="2000" b="1">
                          <a:solidFill>
                            <a:schemeClr val="dk1"/>
                          </a:solidFill>
                          <a:latin typeface="+mn-lt"/>
                          <a:ea typeface="Arial"/>
                          <a:cs typeface="Arial"/>
                          <a:sym typeface="Arial"/>
                        </a:rPr>
                        <a:t> </a:t>
                      </a:r>
                      <a:r>
                        <a:rPr lang="en-US" sz="2000" b="0">
                          <a:solidFill>
                            <a:schemeClr val="dk1"/>
                          </a:solidFill>
                          <a:latin typeface="+mn-lt"/>
                          <a:ea typeface="Arial"/>
                          <a:cs typeface="Arial"/>
                          <a:sym typeface="Arial"/>
                        </a:rPr>
                        <a:t>de la </a:t>
                      </a:r>
                      <a:r>
                        <a:rPr lang="en-US" sz="2000" b="0" err="1">
                          <a:solidFill>
                            <a:schemeClr val="dk1"/>
                          </a:solidFill>
                          <a:latin typeface="+mn-lt"/>
                          <a:ea typeface="Arial"/>
                          <a:cs typeface="Arial"/>
                          <a:sym typeface="Arial"/>
                        </a:rPr>
                        <a:t>sesión</a:t>
                      </a:r>
                      <a:endParaRPr lang="en-US"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a:solidFill>
                            <a:schemeClr val="dk1"/>
                          </a:solidFill>
                          <a:latin typeface="+mn-lt"/>
                          <a:ea typeface="Arial"/>
                          <a:cs typeface="Arial"/>
                          <a:sym typeface="Arial"/>
                        </a:rPr>
                        <a:t>Diálogo de descubrimiento </a:t>
                      </a:r>
                      <a:r>
                        <a:rPr lang="es-ES" sz="2000" b="0">
                          <a:solidFill>
                            <a:schemeClr val="dk1"/>
                          </a:solidFill>
                          <a:latin typeface="+mn-lt"/>
                          <a:ea typeface="Arial"/>
                          <a:cs typeface="Arial"/>
                          <a:sym typeface="Arial"/>
                        </a:rPr>
                        <a:t>invita a compartir ideas </a:t>
                      </a:r>
                      <a:br>
                        <a:rPr lang="es-ES" sz="2000" b="0">
                          <a:solidFill>
                            <a:schemeClr val="dk1"/>
                          </a:solidFill>
                          <a:latin typeface="+mn-lt"/>
                          <a:ea typeface="Arial"/>
                          <a:cs typeface="Arial"/>
                          <a:sym typeface="Arial"/>
                        </a:rPr>
                      </a:br>
                      <a:r>
                        <a:rPr lang="es-ES" sz="2000" b="0">
                          <a:solidFill>
                            <a:schemeClr val="dk1"/>
                          </a:solidFill>
                          <a:latin typeface="+mn-lt"/>
                          <a:ea typeface="Arial"/>
                          <a:cs typeface="Arial"/>
                          <a:sym typeface="Arial"/>
                        </a:rPr>
                        <a:t>y experiencias</a:t>
                      </a:r>
                      <a:endParaRPr lang="es-ES" sz="2000" b="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a:solidFill>
                            <a:schemeClr val="dk1"/>
                          </a:solidFill>
                          <a:latin typeface="+mn-lt"/>
                          <a:ea typeface="Arial"/>
                          <a:cs typeface="Arial"/>
                          <a:sym typeface="Arial"/>
                        </a:rPr>
                        <a:t>Actividad </a:t>
                      </a:r>
                      <a:r>
                        <a:rPr lang="es-ES" sz="2000" b="0">
                          <a:solidFill>
                            <a:schemeClr val="dk1"/>
                          </a:solidFill>
                          <a:latin typeface="+mn-lt"/>
                          <a:ea typeface="Arial"/>
                          <a:cs typeface="Arial"/>
                          <a:sym typeface="Arial"/>
                        </a:rPr>
                        <a:t>realizada individualmente o en grupo</a:t>
                      </a:r>
                      <a:endParaRPr lang="es-ES" sz="2000" b="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err="1">
                          <a:solidFill>
                            <a:schemeClr val="dk1"/>
                          </a:solidFill>
                          <a:latin typeface="+mn-lt"/>
                          <a:ea typeface="Arial"/>
                          <a:cs typeface="Arial"/>
                          <a:sym typeface="Arial"/>
                        </a:rPr>
                        <a:t>Destaca</a:t>
                      </a:r>
                      <a:r>
                        <a:rPr lang="en-US" sz="2000" b="1">
                          <a:solidFill>
                            <a:schemeClr val="dk1"/>
                          </a:solidFill>
                          <a:latin typeface="+mn-lt"/>
                          <a:ea typeface="Arial"/>
                          <a:cs typeface="Arial"/>
                          <a:sym typeface="Arial"/>
                        </a:rPr>
                        <a:t> </a:t>
                      </a:r>
                      <a:r>
                        <a:rPr lang="en-US" sz="2000" b="0" err="1">
                          <a:solidFill>
                            <a:schemeClr val="dk1"/>
                          </a:solidFill>
                          <a:latin typeface="+mn-lt"/>
                          <a:ea typeface="Arial"/>
                          <a:cs typeface="Arial"/>
                          <a:sym typeface="Arial"/>
                        </a:rPr>
                        <a:t>el</a:t>
                      </a:r>
                      <a:r>
                        <a:rPr lang="en-US" sz="2000" b="0">
                          <a:solidFill>
                            <a:schemeClr val="dk1"/>
                          </a:solidFill>
                          <a:latin typeface="+mn-lt"/>
                          <a:ea typeface="Arial"/>
                          <a:cs typeface="Arial"/>
                          <a:sym typeface="Arial"/>
                        </a:rPr>
                        <a:t> </a:t>
                      </a:r>
                      <a:r>
                        <a:rPr lang="en-US" sz="2000" b="0" err="1">
                          <a:solidFill>
                            <a:schemeClr val="dk1"/>
                          </a:solidFill>
                          <a:latin typeface="+mn-lt"/>
                          <a:ea typeface="Arial"/>
                          <a:cs typeface="Arial"/>
                          <a:sym typeface="Arial"/>
                        </a:rPr>
                        <a:t>enfoque</a:t>
                      </a:r>
                      <a:r>
                        <a:rPr lang="en-US" sz="2000" b="0">
                          <a:solidFill>
                            <a:schemeClr val="dk1"/>
                          </a:solidFill>
                          <a:latin typeface="+mn-lt"/>
                          <a:ea typeface="Arial"/>
                          <a:cs typeface="Arial"/>
                          <a:sym typeface="Arial"/>
                        </a:rPr>
                        <a:t> </a:t>
                      </a:r>
                      <a:r>
                        <a:rPr lang="en-US" sz="2000" b="0" err="1">
                          <a:solidFill>
                            <a:schemeClr val="dk1"/>
                          </a:solidFill>
                          <a:latin typeface="+mn-lt"/>
                          <a:ea typeface="Arial"/>
                          <a:cs typeface="Arial"/>
                          <a:sym typeface="Arial"/>
                        </a:rPr>
                        <a:t>multisectorial</a:t>
                      </a:r>
                      <a:r>
                        <a:rPr lang="en-US" sz="2000" b="0">
                          <a:solidFill>
                            <a:schemeClr val="dk1"/>
                          </a:solidFill>
                          <a:latin typeface="+mn-lt"/>
                          <a:ea typeface="Arial"/>
                          <a:cs typeface="Arial"/>
                          <a:sym typeface="Arial"/>
                        </a:rPr>
                        <a:t> o </a:t>
                      </a:r>
                      <a:r>
                        <a:rPr lang="en-US" sz="2000" b="0" err="1">
                          <a:solidFill>
                            <a:schemeClr val="dk1"/>
                          </a:solidFill>
                          <a:latin typeface="+mn-lt"/>
                          <a:ea typeface="Arial"/>
                          <a:cs typeface="Arial"/>
                          <a:sym typeface="Arial"/>
                        </a:rPr>
                        <a:t>el</a:t>
                      </a:r>
                      <a:r>
                        <a:rPr lang="en-US" sz="2000" b="0">
                          <a:solidFill>
                            <a:schemeClr val="dk1"/>
                          </a:solidFill>
                          <a:latin typeface="+mn-lt"/>
                          <a:ea typeface="Arial"/>
                          <a:cs typeface="Arial"/>
                          <a:sym typeface="Arial"/>
                        </a:rPr>
                        <a:t> </a:t>
                      </a:r>
                      <a:r>
                        <a:rPr lang="en-US" sz="2000" b="0" err="1">
                          <a:solidFill>
                            <a:schemeClr val="dk1"/>
                          </a:solidFill>
                          <a:latin typeface="+mn-lt"/>
                          <a:ea typeface="Arial"/>
                          <a:cs typeface="Arial"/>
                          <a:sym typeface="Arial"/>
                        </a:rPr>
                        <a:t>enfoque</a:t>
                      </a:r>
                      <a:r>
                        <a:rPr lang="en-US" sz="2000" b="0">
                          <a:solidFill>
                            <a:schemeClr val="dk1"/>
                          </a:solidFill>
                          <a:latin typeface="+mn-lt"/>
                          <a:ea typeface="Arial"/>
                          <a:cs typeface="Arial"/>
                          <a:sym typeface="Arial"/>
                        </a:rPr>
                        <a:t> de Una </a:t>
                      </a:r>
                      <a:br>
                        <a:rPr lang="en-US" sz="2000" b="0">
                          <a:solidFill>
                            <a:schemeClr val="dk1"/>
                          </a:solidFill>
                          <a:latin typeface="+mn-lt"/>
                          <a:ea typeface="Arial"/>
                          <a:cs typeface="Arial"/>
                          <a:sym typeface="Arial"/>
                        </a:rPr>
                      </a:br>
                      <a:r>
                        <a:rPr lang="en-US" sz="2000" b="0">
                          <a:solidFill>
                            <a:schemeClr val="dk1"/>
                          </a:solidFill>
                          <a:latin typeface="+mn-lt"/>
                          <a:ea typeface="Arial"/>
                          <a:cs typeface="Arial"/>
                          <a:sym typeface="Arial"/>
                        </a:rPr>
                        <a:t>Sola </a:t>
                      </a:r>
                      <a:r>
                        <a:rPr lang="en-US" sz="2000" b="0" err="1">
                          <a:solidFill>
                            <a:schemeClr val="dk1"/>
                          </a:solidFill>
                          <a:latin typeface="+mn-lt"/>
                          <a:ea typeface="Arial"/>
                          <a:cs typeface="Arial"/>
                          <a:sym typeface="Arial"/>
                        </a:rPr>
                        <a:t>Salud</a:t>
                      </a:r>
                      <a:endParaRPr lang="en-US" sz="2000" b="0">
                        <a:solidFill>
                          <a:schemeClr val="dk1"/>
                        </a:solidFill>
                        <a:latin typeface="+mn-lt"/>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7828425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352927"/>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 id="2147483709" r:id="rId22"/>
    <p:sldLayoutId id="2147483710" r:id="rId23"/>
    <p:sldLayoutId id="2147483711" r:id="rId24"/>
    <p:sldLayoutId id="2147483712" r:id="rId25"/>
    <p:sldLayoutId id="2147483713" r:id="rId26"/>
    <p:sldLayoutId id="2147483714" r:id="rId27"/>
    <p:sldLayoutId id="2147483715" r:id="rId28"/>
    <p:sldLayoutId id="2147483716" r:id="rId29"/>
    <p:sldLayoutId id="2147483717" r:id="rId30"/>
    <p:sldLayoutId id="2147483718" r:id="rId31"/>
    <p:sldLayoutId id="2147483719" r:id="rId32"/>
    <p:sldLayoutId id="2147483720" r:id="rId33"/>
    <p:sldLayoutId id="2147483721" r:id="rId34"/>
    <p:sldLayoutId id="2147483722" r:id="rId35"/>
    <p:sldLayoutId id="2147483723" r:id="rId36"/>
    <p:sldLayoutId id="2147483724" r:id="rId37"/>
    <p:sldLayoutId id="2147483725" r:id="rId38"/>
    <p:sldLayoutId id="2147483726" r:id="rId39"/>
    <p:sldLayoutId id="2147483727" r:id="rId40"/>
    <p:sldLayoutId id="2147483728" r:id="rId41"/>
    <p:sldLayoutId id="2147483729" r:id="rId4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40.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0.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1.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2.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4.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5.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49.png"/></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6.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51.png"/></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7.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8.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9.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38.xml"/><Relationship Id="rId5" Type="http://schemas.openxmlformats.org/officeDocument/2006/relationships/image" Target="../media/image3.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0.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55.png"/></Relationships>
</file>

<file path=ppt/slides/_rels/slide4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1.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57.png"/></Relationships>
</file>

<file path=ppt/slides/_rels/slide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2.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3.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60.png"/></Relationships>
</file>

<file path=ppt/slides/_rels/slide4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4.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5.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63.png"/></Relationships>
</file>

<file path=ppt/slides/_rels/slide4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6.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64.png"/></Relationships>
</file>

<file path=ppt/slides/_rels/slide4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7.xml"/><Relationship Id="rId1" Type="http://schemas.openxmlformats.org/officeDocument/2006/relationships/slideLayout" Target="../slideLayouts/slideLayout41.xml"/><Relationship Id="rId5" Type="http://schemas.openxmlformats.org/officeDocument/2006/relationships/image" Target="../media/image3.png"/><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3.png"/><Relationship Id="rId2" Type="http://schemas.openxmlformats.org/officeDocument/2006/relationships/notesSlide" Target="../notesSlides/notesSlide48.xml"/><Relationship Id="rId1" Type="http://schemas.openxmlformats.org/officeDocument/2006/relationships/slideLayout" Target="../slideLayouts/slideLayout40.xml"/><Relationship Id="rId6" Type="http://schemas.openxmlformats.org/officeDocument/2006/relationships/image" Target="../media/image4.png"/><Relationship Id="rId5" Type="http://schemas.openxmlformats.org/officeDocument/2006/relationships/image" Target="../media/image67.png"/><Relationship Id="rId4" Type="http://schemas.openxmlformats.org/officeDocument/2006/relationships/image" Target="../media/image66.png"/></Relationships>
</file>

<file path=ppt/slides/_rels/slide4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9.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6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40.xml"/><Relationship Id="rId4" Type="http://schemas.openxmlformats.org/officeDocument/2006/relationships/image" Target="../media/image3.png"/></Relationships>
</file>

<file path=ppt/slides/_rels/slide5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1.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70.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42.xml"/><Relationship Id="rId4" Type="http://schemas.openxmlformats.org/officeDocument/2006/relationships/image" Target="../media/image3.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5.xml"/><Relationship Id="rId1" Type="http://schemas.openxmlformats.org/officeDocument/2006/relationships/slideLayout" Target="../slideLayouts/slideLayout42.xml"/><Relationship Id="rId5" Type="http://schemas.openxmlformats.org/officeDocument/2006/relationships/image" Target="../media/image3.png"/><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6.xml"/><Relationship Id="rId1" Type="http://schemas.openxmlformats.org/officeDocument/2006/relationships/slideLayout" Target="../slideLayouts/slideLayout42.xml"/><Relationship Id="rId5" Type="http://schemas.openxmlformats.org/officeDocument/2006/relationships/image" Target="../media/image3.png"/><Relationship Id="rId4" Type="http://schemas.openxmlformats.org/officeDocument/2006/relationships/image" Target="../media/image4.png"/></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40.xml"/><Relationship Id="rId4" Type="http://schemas.openxmlformats.org/officeDocument/2006/relationships/image" Target="../media/image3.png"/></Relationships>
</file>

<file path=ppt/slides/_rels/slide5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8.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5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9.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9.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0.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6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1.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6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2.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6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3.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6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4.xml"/><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image" Target="../media/image4.png"/></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40.xml"/><Relationship Id="rId4" Type="http://schemas.openxmlformats.org/officeDocument/2006/relationships/image" Target="../media/image3.png"/></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6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67.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40.xml"/><Relationship Id="rId4" Type="http://schemas.openxmlformats.org/officeDocument/2006/relationships/image" Target="../media/image3.png"/></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40.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0.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7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1.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79.png"/></Relationships>
</file>

<file path=ppt/slides/_rels/slide7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2.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81.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9.xml"/></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4.xml"/><Relationship Id="rId1" Type="http://schemas.openxmlformats.org/officeDocument/2006/relationships/slideLayout" Target="../slideLayouts/slideLayout20.xml"/><Relationship Id="rId4" Type="http://schemas.openxmlformats.org/officeDocument/2006/relationships/image" Target="../media/image3.png"/></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5.xml"/><Relationship Id="rId1" Type="http://schemas.openxmlformats.org/officeDocument/2006/relationships/slideLayout" Target="../slideLayouts/slideLayout42.xml"/><Relationship Id="rId4" Type="http://schemas.openxmlformats.org/officeDocument/2006/relationships/image" Target="../media/image3.png"/></Relationships>
</file>

<file path=ppt/slides/_rels/slide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6.xml"/><Relationship Id="rId1" Type="http://schemas.openxmlformats.org/officeDocument/2006/relationships/slideLayout" Target="../slideLayouts/slideLayout40.xml"/><Relationship Id="rId4" Type="http://schemas.openxmlformats.org/officeDocument/2006/relationships/image" Target="../media/image3.png"/></Relationships>
</file>

<file path=ppt/slides/_rels/slide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7.xml"/><Relationship Id="rId1" Type="http://schemas.openxmlformats.org/officeDocument/2006/relationships/slideLayout" Target="../slideLayouts/slideLayout40.xml"/><Relationship Id="rId4" Type="http://schemas.openxmlformats.org/officeDocument/2006/relationships/image" Target="../media/image3.png"/></Relationships>
</file>

<file path=ppt/slides/_rels/slide7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8.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7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9.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38.xml"/><Relationship Id="rId5" Type="http://schemas.openxmlformats.org/officeDocument/2006/relationships/image" Target="../media/image3.png"/><Relationship Id="rId4" Type="http://schemas.openxmlformats.org/officeDocument/2006/relationships/image" Target="../media/image4.png"/></Relationships>
</file>

<file path=ppt/slides/_rels/slide8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0.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8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1.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84.png"/></Relationships>
</file>

<file path=ppt/slides/_rels/slide8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82.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86.png"/></Relationships>
</file>

<file path=ppt/slides/_rels/slide8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3.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9.xml"/></Relationships>
</file>

<file path=ppt/slides/_rels/slide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5.xml"/><Relationship Id="rId1" Type="http://schemas.openxmlformats.org/officeDocument/2006/relationships/slideLayout" Target="../slideLayouts/slideLayout42.xml"/><Relationship Id="rId4" Type="http://schemas.openxmlformats.org/officeDocument/2006/relationships/image" Target="../media/image3.png"/></Relationships>
</file>

<file path=ppt/slides/_rels/slide8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6.xml"/><Relationship Id="rId1" Type="http://schemas.openxmlformats.org/officeDocument/2006/relationships/slideLayout" Target="../slideLayouts/slideLayout40.xml"/><Relationship Id="rId4" Type="http://schemas.openxmlformats.org/officeDocument/2006/relationships/image" Target="../media/image3.png"/></Relationships>
</file>

<file path=ppt/slides/_rels/slide8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7.xml"/><Relationship Id="rId1" Type="http://schemas.openxmlformats.org/officeDocument/2006/relationships/slideLayout" Target="../slideLayouts/slideLayout23.xml"/></Relationships>
</file>

<file path=ppt/slides/_rels/slide8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8.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89.png"/></Relationships>
</file>

<file path=ppt/slides/_rels/slide8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9.xml"/><Relationship Id="rId1" Type="http://schemas.openxmlformats.org/officeDocument/2006/relationships/slideLayout" Target="../slideLayouts/slideLayout40.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91.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4.png"/></Relationships>
</file>

<file path=ppt/slides/_rels/slide9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0.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93.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9.xml"/></Relationships>
</file>

<file path=ppt/slides/_rels/slide9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92.xml"/><Relationship Id="rId1" Type="http://schemas.openxmlformats.org/officeDocument/2006/relationships/slideLayout" Target="../slideLayouts/slideLayout42.xml"/><Relationship Id="rId5" Type="http://schemas.openxmlformats.org/officeDocument/2006/relationships/image" Target="../media/image3.png"/><Relationship Id="rId4" Type="http://schemas.openxmlformats.org/officeDocument/2006/relationships/image" Target="../media/image4.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9.xml"/></Relationships>
</file>

<file path=ppt/slides/_rels/slide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4.xml"/><Relationship Id="rId1" Type="http://schemas.openxmlformats.org/officeDocument/2006/relationships/slideLayout" Target="../slideLayouts/slideLayout42.xml"/><Relationship Id="rId4" Type="http://schemas.openxmlformats.org/officeDocument/2006/relationships/image" Target="../media/image3.png"/></Relationships>
</file>

<file path=ppt/slides/_rels/slide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5.xml"/><Relationship Id="rId1" Type="http://schemas.openxmlformats.org/officeDocument/2006/relationships/slideLayout" Target="../slideLayouts/slideLayout40.xml"/><Relationship Id="rId4" Type="http://schemas.openxmlformats.org/officeDocument/2006/relationships/image" Target="../media/image3.png"/></Relationships>
</file>

<file path=ppt/slides/_rels/slide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6.xml"/><Relationship Id="rId1" Type="http://schemas.openxmlformats.org/officeDocument/2006/relationships/slideLayout" Target="../slideLayouts/slideLayout40.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4" name="Google Shape;304;p1"/>
          <p:cNvSpPr txBox="1">
            <a:spLocks noGrp="1"/>
          </p:cNvSpPr>
          <p:nvPr>
            <p:ph type="body" sz="quarter" idx="17"/>
          </p:nvPr>
        </p:nvSpPr>
        <p:spPr>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1"/>
              </a:buClr>
              <a:buSzPts val="5400"/>
              <a:buNone/>
            </a:pPr>
            <a:r>
              <a:rPr lang="es-ES">
                <a:latin typeface="Franklin Gothic Medium" panose="020B0603020102020204" pitchFamily="34" charset="0"/>
              </a:rPr>
              <a:t>Introducción a </a:t>
            </a:r>
            <a:br>
              <a:rPr lang="es-ES">
                <a:latin typeface="Franklin Gothic Medium" panose="020B0603020102020204" pitchFamily="34" charset="0"/>
              </a:rPr>
            </a:br>
            <a:r>
              <a:rPr lang="es-ES">
                <a:latin typeface="Franklin Gothic Medium" panose="020B0603020102020204" pitchFamily="34" charset="0"/>
              </a:rPr>
              <a:t>Microsoft Excel</a:t>
            </a:r>
          </a:p>
        </p:txBody>
      </p:sp>
      <p:sp>
        <p:nvSpPr>
          <p:cNvPr id="303" name="Google Shape;303;p1"/>
          <p:cNvSpPr txBox="1">
            <a:spLocks noGrp="1"/>
          </p:cNvSpPr>
          <p:nvPr>
            <p:ph type="body" sz="quarter" idx="16"/>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5400"/>
              <a:buNone/>
            </a:pPr>
            <a:r>
              <a:rPr lang="es-ES"/>
              <a:t>Taller 1</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pic>
        <p:nvPicPr>
          <p:cNvPr id="3" name="Imagen 2">
            <a:extLst>
              <a:ext uri="{FF2B5EF4-FFF2-40B4-BE49-F238E27FC236}">
                <a16:creationId xmlns:a16="http://schemas.microsoft.com/office/drawing/2014/main" id="{75EFC9A5-918E-A771-2F7B-1CAD55CE3A14}"/>
              </a:ext>
            </a:extLst>
          </p:cNvPr>
          <p:cNvPicPr>
            <a:picLocks noChangeAspect="1"/>
          </p:cNvPicPr>
          <p:nvPr/>
        </p:nvPicPr>
        <p:blipFill>
          <a:blip r:embed="rId3"/>
          <a:srcRect r="14732"/>
          <a:stretch/>
        </p:blipFill>
        <p:spPr>
          <a:xfrm>
            <a:off x="5432288" y="1326776"/>
            <a:ext cx="4464747" cy="5367047"/>
          </a:xfrm>
          <a:prstGeom prst="rect">
            <a:avLst/>
          </a:prstGeom>
          <a:ln>
            <a:solidFill>
              <a:schemeClr val="tx1"/>
            </a:solidFill>
          </a:ln>
        </p:spPr>
      </p:pic>
      <p:sp>
        <p:nvSpPr>
          <p:cNvPr id="382" name="Google Shape;382;p10"/>
          <p:cNvSpPr txBox="1">
            <a:spLocks noGrp="1"/>
          </p:cNvSpPr>
          <p:nvPr>
            <p:ph type="body" idx="1"/>
          </p:nvPr>
        </p:nvSpPr>
        <p:spPr>
          <a:xfrm>
            <a:off x="838200" y="1478857"/>
            <a:ext cx="4573385"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s-ES" sz="2800"/>
              <a:t>Consta de: </a:t>
            </a:r>
            <a:endParaRPr/>
          </a:p>
          <a:p>
            <a:pPr marL="228600" lvl="0" indent="-228600" algn="l" rtl="0">
              <a:lnSpc>
                <a:spcPct val="100000"/>
              </a:lnSpc>
              <a:spcBef>
                <a:spcPts val="1000"/>
              </a:spcBef>
              <a:spcAft>
                <a:spcPts val="0"/>
              </a:spcAft>
              <a:buClr>
                <a:srgbClr val="000000"/>
              </a:buClr>
              <a:buSzPts val="2800"/>
              <a:buFont typeface="Arial"/>
              <a:buChar char="•"/>
            </a:pPr>
            <a:r>
              <a:rPr lang="es-ES" sz="2800">
                <a:solidFill>
                  <a:srgbClr val="000000"/>
                </a:solidFill>
              </a:rPr>
              <a:t>Una letra de columna </a:t>
            </a:r>
            <a:endParaRPr/>
          </a:p>
          <a:p>
            <a:pPr marL="228600" lvl="0" indent="-228600" algn="l" rtl="0">
              <a:lnSpc>
                <a:spcPct val="100000"/>
              </a:lnSpc>
              <a:spcBef>
                <a:spcPts val="1000"/>
              </a:spcBef>
              <a:spcAft>
                <a:spcPts val="0"/>
              </a:spcAft>
              <a:buClr>
                <a:schemeClr val="dk1"/>
              </a:buClr>
              <a:buSzPts val="2800"/>
              <a:buFont typeface="Arial"/>
              <a:buChar char="•"/>
            </a:pPr>
            <a:r>
              <a:rPr lang="es-ES" sz="2800"/>
              <a:t>Un número de </a:t>
            </a:r>
            <a:r>
              <a:rPr lang="es-ES" sz="2800">
                <a:solidFill>
                  <a:srgbClr val="000000"/>
                </a:solidFill>
              </a:rPr>
              <a:t>fila</a:t>
            </a:r>
            <a:endParaRPr/>
          </a:p>
          <a:p>
            <a:pPr marL="0" lvl="0" indent="0" algn="l" rtl="0">
              <a:lnSpc>
                <a:spcPct val="100000"/>
              </a:lnSpc>
              <a:spcBef>
                <a:spcPts val="1000"/>
              </a:spcBef>
              <a:spcAft>
                <a:spcPts val="0"/>
              </a:spcAft>
              <a:buClr>
                <a:schemeClr val="dk1"/>
              </a:buClr>
              <a:buSzPts val="2800"/>
              <a:buNone/>
            </a:pPr>
            <a:endParaRPr sz="2800"/>
          </a:p>
          <a:p>
            <a:pPr marL="0" lvl="0" indent="0" algn="l" rtl="0">
              <a:lnSpc>
                <a:spcPct val="100000"/>
              </a:lnSpc>
              <a:spcBef>
                <a:spcPts val="1000"/>
              </a:spcBef>
              <a:spcAft>
                <a:spcPts val="0"/>
              </a:spcAft>
              <a:buClr>
                <a:schemeClr val="dk1"/>
              </a:buClr>
              <a:buSzPts val="2800"/>
              <a:buNone/>
            </a:pPr>
            <a:r>
              <a:rPr lang="es-ES" b="1"/>
              <a:t>Practique:</a:t>
            </a:r>
            <a:endParaRPr sz="2800" b="1"/>
          </a:p>
          <a:p>
            <a:pPr marL="0" lvl="0" indent="0" algn="l" rtl="0">
              <a:lnSpc>
                <a:spcPct val="100000"/>
              </a:lnSpc>
              <a:spcBef>
                <a:spcPts val="1000"/>
              </a:spcBef>
              <a:spcAft>
                <a:spcPts val="0"/>
              </a:spcAft>
              <a:buClr>
                <a:schemeClr val="dk1"/>
              </a:buClr>
              <a:buSzPts val="2800"/>
              <a:buNone/>
            </a:pPr>
            <a:r>
              <a:rPr lang="es-ES" sz="2800"/>
              <a:t>¿Cuál es la dirección de la celda de la casilla marcada en verde?</a:t>
            </a:r>
            <a:endParaRPr/>
          </a:p>
          <a:p>
            <a:pPr marL="0" lvl="0" indent="0" algn="l" rtl="0">
              <a:lnSpc>
                <a:spcPct val="100000"/>
              </a:lnSpc>
              <a:spcBef>
                <a:spcPts val="1000"/>
              </a:spcBef>
              <a:spcAft>
                <a:spcPts val="0"/>
              </a:spcAft>
              <a:buClr>
                <a:srgbClr val="00953A"/>
              </a:buClr>
              <a:buSzPts val="2400"/>
              <a:buNone/>
            </a:pPr>
            <a:r>
              <a:rPr lang="es-ES" sz="2400" b="1">
                <a:solidFill>
                  <a:srgbClr val="00953A"/>
                </a:solidFill>
              </a:rPr>
              <a:t>Dirección de la celda = </a:t>
            </a:r>
            <a:r>
              <a:rPr lang="es-ES" sz="2400" b="1" i="1">
                <a:solidFill>
                  <a:srgbClr val="00953A"/>
                </a:solidFill>
              </a:rPr>
              <a:t>C7</a:t>
            </a:r>
            <a:endParaRPr/>
          </a:p>
          <a:p>
            <a:pPr marL="0" lvl="0" indent="0" algn="l" rtl="0">
              <a:lnSpc>
                <a:spcPct val="100000"/>
              </a:lnSpc>
              <a:spcBef>
                <a:spcPts val="1000"/>
              </a:spcBef>
              <a:spcAft>
                <a:spcPts val="0"/>
              </a:spcAft>
              <a:buClr>
                <a:schemeClr val="dk1"/>
              </a:buClr>
              <a:buSzPts val="2800"/>
              <a:buNone/>
            </a:pPr>
            <a:endParaRPr/>
          </a:p>
        </p:txBody>
      </p:sp>
      <p:sp>
        <p:nvSpPr>
          <p:cNvPr id="383" name="Google Shape;383;p1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Dirección de la celda</a:t>
            </a:r>
            <a:endParaRPr>
              <a:latin typeface="+mj-lt"/>
            </a:endParaRPr>
          </a:p>
        </p:txBody>
      </p:sp>
      <p:grpSp>
        <p:nvGrpSpPr>
          <p:cNvPr id="384" name="Google Shape;384;p10"/>
          <p:cNvGrpSpPr/>
          <p:nvPr/>
        </p:nvGrpSpPr>
        <p:grpSpPr>
          <a:xfrm>
            <a:off x="6036235" y="4315720"/>
            <a:ext cx="2413366" cy="1646591"/>
            <a:chOff x="6513689" y="4301067"/>
            <a:chExt cx="2413366" cy="1671668"/>
          </a:xfrm>
        </p:grpSpPr>
        <p:sp>
          <p:nvSpPr>
            <p:cNvPr id="386" name="Google Shape;386;p10"/>
            <p:cNvSpPr/>
            <p:nvPr/>
          </p:nvSpPr>
          <p:spPr>
            <a:xfrm>
              <a:off x="8104095" y="5731435"/>
              <a:ext cx="822960" cy="241300"/>
            </a:xfrm>
            <a:prstGeom prst="rect">
              <a:avLst/>
            </a:prstGeom>
            <a:noFill/>
            <a:ln w="5715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387" name="Google Shape;387;p10"/>
            <p:cNvCxnSpPr/>
            <p:nvPr/>
          </p:nvCxnSpPr>
          <p:spPr>
            <a:xfrm rot="10800000">
              <a:off x="8501239" y="4301067"/>
              <a:ext cx="0" cy="1581912"/>
            </a:xfrm>
            <a:prstGeom prst="straightConnector1">
              <a:avLst/>
            </a:prstGeom>
            <a:noFill/>
            <a:ln w="57150" cap="flat" cmpd="sng">
              <a:solidFill>
                <a:srgbClr val="00953A"/>
              </a:solidFill>
              <a:prstDash val="solid"/>
              <a:miter lim="800000"/>
              <a:headEnd type="none" w="sm" len="sm"/>
              <a:tailEnd type="triangle" w="med" len="med"/>
            </a:ln>
          </p:spPr>
        </p:cxnSp>
        <p:cxnSp>
          <p:nvCxnSpPr>
            <p:cNvPr id="388" name="Google Shape;388;p10"/>
            <p:cNvCxnSpPr/>
            <p:nvPr/>
          </p:nvCxnSpPr>
          <p:spPr>
            <a:xfrm rot="10800000">
              <a:off x="6513689" y="5861049"/>
              <a:ext cx="2014361" cy="0"/>
            </a:xfrm>
            <a:prstGeom prst="straightConnector1">
              <a:avLst/>
            </a:prstGeom>
            <a:noFill/>
            <a:ln w="57150" cap="flat" cmpd="sng">
              <a:solidFill>
                <a:srgbClr val="00953A"/>
              </a:solidFill>
              <a:prstDash val="solid"/>
              <a:miter lim="800000"/>
              <a:headEnd type="none" w="sm" len="sm"/>
              <a:tailEnd type="triangle" w="med" len="med"/>
            </a:ln>
          </p:spPr>
        </p:cxnSp>
      </p:grpSp>
      <p:sp>
        <p:nvSpPr>
          <p:cNvPr id="2" name="Rectangle 1">
            <a:extLst>
              <a:ext uri="{FF2B5EF4-FFF2-40B4-BE49-F238E27FC236}">
                <a16:creationId xmlns:a16="http://schemas.microsoft.com/office/drawing/2014/main" id="{63B996D7-ACED-31FE-DC45-ECE6C0953C5E}"/>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A66F49E5-32D2-7686-894C-EAA76A8DA3C4}"/>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7DBD16C-6F54-C98E-A138-BA0237BDB685}"/>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2">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8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pic>
        <p:nvPicPr>
          <p:cNvPr id="3" name="Imagen 2">
            <a:extLst>
              <a:ext uri="{FF2B5EF4-FFF2-40B4-BE49-F238E27FC236}">
                <a16:creationId xmlns:a16="http://schemas.microsoft.com/office/drawing/2014/main" id="{ECDBF531-3798-E226-6F80-AB48740F58AC}"/>
              </a:ext>
            </a:extLst>
          </p:cNvPr>
          <p:cNvPicPr>
            <a:picLocks noChangeAspect="1"/>
          </p:cNvPicPr>
          <p:nvPr/>
        </p:nvPicPr>
        <p:blipFill>
          <a:blip r:embed="rId3"/>
          <a:stretch>
            <a:fillRect/>
          </a:stretch>
        </p:blipFill>
        <p:spPr>
          <a:xfrm>
            <a:off x="4510735" y="1343856"/>
            <a:ext cx="5863034" cy="3568803"/>
          </a:xfrm>
          <a:prstGeom prst="rect">
            <a:avLst/>
          </a:prstGeom>
          <a:ln>
            <a:solidFill>
              <a:schemeClr val="tx1"/>
            </a:solidFill>
          </a:ln>
        </p:spPr>
      </p:pic>
      <p:sp>
        <p:nvSpPr>
          <p:cNvPr id="394" name="Google Shape;394;p11"/>
          <p:cNvSpPr txBox="1">
            <a:spLocks noGrp="1"/>
          </p:cNvSpPr>
          <p:nvPr>
            <p:ph type="body" idx="1"/>
          </p:nvPr>
        </p:nvSpPr>
        <p:spPr>
          <a:xfrm>
            <a:off x="838200" y="1478857"/>
            <a:ext cx="3498286"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endParaRPr sz="2800">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a:p>
          <a:p>
            <a:pPr marL="0" lvl="0" indent="0" algn="l" rtl="0">
              <a:lnSpc>
                <a:spcPct val="100000"/>
              </a:lnSpc>
              <a:spcBef>
                <a:spcPts val="1000"/>
              </a:spcBef>
              <a:spcAft>
                <a:spcPts val="0"/>
              </a:spcAft>
              <a:buClr>
                <a:schemeClr val="dk1"/>
              </a:buClr>
              <a:buSzPts val="2800"/>
              <a:buNone/>
            </a:pPr>
            <a:r>
              <a:rPr lang="es-ES" sz="2800">
                <a:latin typeface="Arial"/>
                <a:ea typeface="Arial"/>
                <a:cs typeface="Arial"/>
                <a:sym typeface="Arial"/>
              </a:rPr>
              <a:t>Muestre la dirección actual de la celda (actualmente </a:t>
            </a:r>
            <a:r>
              <a:rPr lang="es-ES" sz="2800" i="1">
                <a:latin typeface="Arial"/>
                <a:ea typeface="Arial"/>
                <a:cs typeface="Arial"/>
                <a:sym typeface="Arial"/>
              </a:rPr>
              <a:t>D6)</a:t>
            </a:r>
            <a:endParaRPr sz="2800" i="1">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a:p>
        </p:txBody>
      </p:sp>
      <p:sp>
        <p:nvSpPr>
          <p:cNvPr id="395" name="Google Shape;395;p1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Nombre de celda (dirección actual)</a:t>
            </a:r>
            <a:endParaRPr>
              <a:latin typeface="+mj-lt"/>
            </a:endParaRPr>
          </a:p>
        </p:txBody>
      </p:sp>
      <p:sp>
        <p:nvSpPr>
          <p:cNvPr id="397" name="Google Shape;397;p11"/>
          <p:cNvSpPr txBox="1"/>
          <p:nvPr/>
        </p:nvSpPr>
        <p:spPr>
          <a:xfrm>
            <a:off x="4516671" y="2825411"/>
            <a:ext cx="915941" cy="369291"/>
          </a:xfrm>
          <a:prstGeom prst="rect">
            <a:avLst/>
          </a:prstGeom>
          <a:noFill/>
          <a:ln w="63500"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00" name="Google Shape;400;p11"/>
          <p:cNvSpPr/>
          <p:nvPr/>
        </p:nvSpPr>
        <p:spPr>
          <a:xfrm>
            <a:off x="6712244" y="4215186"/>
            <a:ext cx="640080" cy="241300"/>
          </a:xfrm>
          <a:prstGeom prst="rect">
            <a:avLst/>
          </a:prstGeom>
          <a:noFill/>
          <a:ln w="5715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401" name="Google Shape;401;p11"/>
          <p:cNvCxnSpPr>
            <a:cxnSpLocks/>
          </p:cNvCxnSpPr>
          <p:nvPr/>
        </p:nvCxnSpPr>
        <p:spPr>
          <a:xfrm flipV="1">
            <a:off x="7046632" y="3393142"/>
            <a:ext cx="0" cy="784411"/>
          </a:xfrm>
          <a:prstGeom prst="straightConnector1">
            <a:avLst/>
          </a:prstGeom>
          <a:noFill/>
          <a:ln w="57150" cap="flat" cmpd="sng">
            <a:solidFill>
              <a:srgbClr val="00953A"/>
            </a:solidFill>
            <a:prstDash val="solid"/>
            <a:miter lim="800000"/>
            <a:headEnd type="none" w="sm" len="sm"/>
            <a:tailEnd type="triangle" w="med" len="med"/>
          </a:ln>
        </p:spPr>
      </p:cxnSp>
      <p:cxnSp>
        <p:nvCxnSpPr>
          <p:cNvPr id="402" name="Google Shape;402;p11"/>
          <p:cNvCxnSpPr/>
          <p:nvPr/>
        </p:nvCxnSpPr>
        <p:spPr>
          <a:xfrm rot="10800000">
            <a:off x="4718423" y="4335839"/>
            <a:ext cx="2011680" cy="0"/>
          </a:xfrm>
          <a:prstGeom prst="straightConnector1">
            <a:avLst/>
          </a:prstGeom>
          <a:noFill/>
          <a:ln w="57150" cap="flat" cmpd="sng">
            <a:solidFill>
              <a:srgbClr val="00953A"/>
            </a:solidFill>
            <a:prstDash val="solid"/>
            <a:miter lim="800000"/>
            <a:headEnd type="none" w="sm" len="sm"/>
            <a:tailEnd type="triangle" w="med" len="med"/>
          </a:ln>
        </p:spPr>
      </p:cxnSp>
      <p:pic>
        <p:nvPicPr>
          <p:cNvPr id="6" name="Imagen 5">
            <a:extLst>
              <a:ext uri="{FF2B5EF4-FFF2-40B4-BE49-F238E27FC236}">
                <a16:creationId xmlns:a16="http://schemas.microsoft.com/office/drawing/2014/main" id="{6430BD0E-0BB9-A5F4-21C1-731DDE9FE8A3}"/>
              </a:ext>
            </a:extLst>
          </p:cNvPr>
          <p:cNvPicPr>
            <a:picLocks noChangeAspect="1"/>
          </p:cNvPicPr>
          <p:nvPr/>
        </p:nvPicPr>
        <p:blipFill>
          <a:blip r:embed="rId4"/>
          <a:stretch>
            <a:fillRect/>
          </a:stretch>
        </p:blipFill>
        <p:spPr>
          <a:xfrm>
            <a:off x="7464849" y="3757758"/>
            <a:ext cx="3286584" cy="1924319"/>
          </a:xfrm>
          <a:prstGeom prst="rect">
            <a:avLst/>
          </a:prstGeom>
          <a:ln>
            <a:solidFill>
              <a:schemeClr val="tx1"/>
            </a:solidFill>
          </a:ln>
        </p:spPr>
      </p:pic>
      <p:sp>
        <p:nvSpPr>
          <p:cNvPr id="399" name="Google Shape;399;p11"/>
          <p:cNvSpPr txBox="1"/>
          <p:nvPr/>
        </p:nvSpPr>
        <p:spPr>
          <a:xfrm>
            <a:off x="7478318" y="3806778"/>
            <a:ext cx="1005840" cy="274320"/>
          </a:xfrm>
          <a:prstGeom prst="rect">
            <a:avLst/>
          </a:prstGeom>
          <a:noFill/>
          <a:ln w="63500"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 name="Rectangle 1">
            <a:extLst>
              <a:ext uri="{FF2B5EF4-FFF2-40B4-BE49-F238E27FC236}">
                <a16:creationId xmlns:a16="http://schemas.microsoft.com/office/drawing/2014/main" id="{92629B9B-07B9-BCA2-C53D-A5946C796130}"/>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749959D0-50C4-EB42-0EA7-85A19B1FA4DF}"/>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D2CCF46C-7DC7-223F-37F7-9A3AAF39CC25}"/>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12"/>
          <p:cNvSpPr txBox="1">
            <a:spLocks noGrp="1"/>
          </p:cNvSpPr>
          <p:nvPr>
            <p:ph type="body" idx="1"/>
          </p:nvPr>
        </p:nvSpPr>
        <p:spPr>
          <a:xfrm>
            <a:off x="838200" y="1478857"/>
            <a:ext cx="113538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s-ES"/>
              <a:t>Muestra </a:t>
            </a:r>
            <a:r>
              <a:rPr lang="es-ES" sz="2800">
                <a:latin typeface="Arial"/>
                <a:ea typeface="Arial"/>
                <a:cs typeface="Arial"/>
                <a:sym typeface="Arial"/>
              </a:rPr>
              <a:t>la fórmula o el valor de la celda actualmente seleccionada </a:t>
            </a:r>
            <a:endParaRPr sz="2800">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a:p>
        </p:txBody>
      </p:sp>
      <p:sp>
        <p:nvSpPr>
          <p:cNvPr id="409" name="Google Shape;409;p1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Barra de fórmulas</a:t>
            </a:r>
            <a:endParaRPr>
              <a:latin typeface="+mj-lt"/>
            </a:endParaRPr>
          </a:p>
        </p:txBody>
      </p:sp>
      <p:pic>
        <p:nvPicPr>
          <p:cNvPr id="3" name="Imagen 2">
            <a:extLst>
              <a:ext uri="{FF2B5EF4-FFF2-40B4-BE49-F238E27FC236}">
                <a16:creationId xmlns:a16="http://schemas.microsoft.com/office/drawing/2014/main" id="{41CA0BB8-2E43-A40C-1742-6F12C3ADA85F}"/>
              </a:ext>
            </a:extLst>
          </p:cNvPr>
          <p:cNvPicPr>
            <a:picLocks noChangeAspect="1"/>
          </p:cNvPicPr>
          <p:nvPr/>
        </p:nvPicPr>
        <p:blipFill>
          <a:blip r:embed="rId3"/>
          <a:srcRect r="23085"/>
          <a:stretch/>
        </p:blipFill>
        <p:spPr>
          <a:xfrm>
            <a:off x="274203" y="2741407"/>
            <a:ext cx="11717874" cy="3349428"/>
          </a:xfrm>
          <a:prstGeom prst="rect">
            <a:avLst/>
          </a:prstGeom>
          <a:ln>
            <a:solidFill>
              <a:schemeClr val="tx1"/>
            </a:solidFill>
          </a:ln>
        </p:spPr>
      </p:pic>
      <p:grpSp>
        <p:nvGrpSpPr>
          <p:cNvPr id="410" name="Google Shape;410;p12"/>
          <p:cNvGrpSpPr/>
          <p:nvPr/>
        </p:nvGrpSpPr>
        <p:grpSpPr>
          <a:xfrm>
            <a:off x="2960176" y="4448014"/>
            <a:ext cx="9004516" cy="646290"/>
            <a:chOff x="4189414" y="4295140"/>
            <a:chExt cx="6630986" cy="795723"/>
          </a:xfrm>
        </p:grpSpPr>
        <p:sp>
          <p:nvSpPr>
            <p:cNvPr id="412" name="Google Shape;412;p12"/>
            <p:cNvSpPr txBox="1"/>
            <p:nvPr/>
          </p:nvSpPr>
          <p:spPr>
            <a:xfrm>
              <a:off x="4189414" y="4295140"/>
              <a:ext cx="6630986" cy="795723"/>
            </a:xfrm>
            <a:prstGeom prst="rect">
              <a:avLst/>
            </a:prstGeom>
            <a:noFill/>
            <a:ln w="63500"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a:solidFill>
                    <a:schemeClr val="dk1"/>
                  </a:solidFill>
                  <a:latin typeface="Arial"/>
                  <a:ea typeface="Arial"/>
                  <a:cs typeface="Arial"/>
                  <a:sym typeface="Arial"/>
                </a:rPr>
                <a:t> </a:t>
              </a:r>
              <a:endParaRPr sz="1800">
                <a:solidFill>
                  <a:schemeClr val="accent2"/>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13" name="Google Shape;413;p12"/>
            <p:cNvSpPr txBox="1"/>
            <p:nvPr/>
          </p:nvSpPr>
          <p:spPr>
            <a:xfrm>
              <a:off x="6610435" y="4438071"/>
              <a:ext cx="2082800" cy="45467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accent2"/>
                  </a:solidFill>
                  <a:latin typeface="Arial"/>
                  <a:ea typeface="Arial"/>
                  <a:cs typeface="Arial"/>
                  <a:sym typeface="Arial"/>
                </a:rPr>
                <a:t>BARRA DE FÓRMULAS</a:t>
              </a:r>
              <a:endParaRPr sz="1800">
                <a:solidFill>
                  <a:schemeClr val="dk1"/>
                </a:solidFill>
                <a:latin typeface="Arial"/>
                <a:ea typeface="Arial"/>
                <a:cs typeface="Arial"/>
                <a:sym typeface="Arial"/>
              </a:endParaRPr>
            </a:p>
          </p:txBody>
        </p:sp>
      </p:grpSp>
      <p:sp>
        <p:nvSpPr>
          <p:cNvPr id="2" name="Rectangle 1">
            <a:extLst>
              <a:ext uri="{FF2B5EF4-FFF2-40B4-BE49-F238E27FC236}">
                <a16:creationId xmlns:a16="http://schemas.microsoft.com/office/drawing/2014/main" id="{534F921C-E45F-F0DC-F50E-B5A3183D9CF1}"/>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F65E143-1256-9374-5912-688E131694E3}"/>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82A33EBD-D57D-DC60-55C4-4A8229E7A798}"/>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13"/>
          <p:cNvSpPr txBox="1">
            <a:spLocks noGrp="1"/>
          </p:cNvSpPr>
          <p:nvPr>
            <p:ph type="body" idx="1"/>
          </p:nvPr>
        </p:nvSpPr>
        <p:spPr>
          <a:xfrm>
            <a:off x="838200" y="1478857"/>
            <a:ext cx="3657600" cy="4639309"/>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2800"/>
              <a:buNone/>
            </a:pPr>
            <a:r>
              <a:rPr lang="es-ES" sz="2800"/>
              <a:t>La celda seleccionada en la que se introducen los datos al empezar a escribir</a:t>
            </a:r>
            <a:endParaRPr sz="2800"/>
          </a:p>
          <a:p>
            <a:pPr marL="0" lvl="0" indent="0" algn="l" rtl="0">
              <a:lnSpc>
                <a:spcPct val="100000"/>
              </a:lnSpc>
              <a:spcBef>
                <a:spcPts val="1000"/>
              </a:spcBef>
              <a:spcAft>
                <a:spcPts val="0"/>
              </a:spcAft>
              <a:buClr>
                <a:schemeClr val="dk1"/>
              </a:buClr>
              <a:buSzPts val="2800"/>
              <a:buNone/>
            </a:pPr>
            <a:endParaRPr/>
          </a:p>
        </p:txBody>
      </p:sp>
      <p:sp>
        <p:nvSpPr>
          <p:cNvPr id="420" name="Google Shape;420;p1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Célula activa</a:t>
            </a:r>
            <a:endParaRPr>
              <a:latin typeface="+mj-lt"/>
            </a:endParaRPr>
          </a:p>
        </p:txBody>
      </p:sp>
      <p:sp>
        <p:nvSpPr>
          <p:cNvPr id="421" name="Google Shape;421;p13"/>
          <p:cNvSpPr txBox="1"/>
          <p:nvPr/>
        </p:nvSpPr>
        <p:spPr>
          <a:xfrm>
            <a:off x="1082944" y="1478858"/>
            <a:ext cx="10026112" cy="132633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endParaRPr sz="2800">
              <a:solidFill>
                <a:schemeClr val="dk1"/>
              </a:solidFill>
              <a:latin typeface="Arial"/>
              <a:ea typeface="Arial"/>
              <a:cs typeface="Arial"/>
              <a:sym typeface="Arial"/>
            </a:endParaRPr>
          </a:p>
        </p:txBody>
      </p:sp>
      <p:pic>
        <p:nvPicPr>
          <p:cNvPr id="3" name="Imagen 2">
            <a:extLst>
              <a:ext uri="{FF2B5EF4-FFF2-40B4-BE49-F238E27FC236}">
                <a16:creationId xmlns:a16="http://schemas.microsoft.com/office/drawing/2014/main" id="{3A3E63C4-D07F-FC9C-5F95-BCDAD897BD47}"/>
              </a:ext>
            </a:extLst>
          </p:cNvPr>
          <p:cNvPicPr>
            <a:picLocks noChangeAspect="1"/>
          </p:cNvPicPr>
          <p:nvPr/>
        </p:nvPicPr>
        <p:blipFill>
          <a:blip r:embed="rId3"/>
          <a:stretch>
            <a:fillRect/>
          </a:stretch>
        </p:blipFill>
        <p:spPr>
          <a:xfrm>
            <a:off x="4735824" y="1916658"/>
            <a:ext cx="7213613" cy="3383761"/>
          </a:xfrm>
          <a:prstGeom prst="rect">
            <a:avLst/>
          </a:prstGeom>
          <a:ln>
            <a:solidFill>
              <a:schemeClr val="tx1"/>
            </a:solidFill>
          </a:ln>
        </p:spPr>
      </p:pic>
      <p:sp>
        <p:nvSpPr>
          <p:cNvPr id="2" name="Rectangle 1">
            <a:extLst>
              <a:ext uri="{FF2B5EF4-FFF2-40B4-BE49-F238E27FC236}">
                <a16:creationId xmlns:a16="http://schemas.microsoft.com/office/drawing/2014/main" id="{F92090CF-28E5-4345-19DC-833EE54F0800}"/>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7AC439F2-1E4A-5DFC-789D-D078309919CC}"/>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38F0A804-7160-BAF6-1DEF-CA3CB3713B61}"/>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2" name="Rectangle 1">
            <a:extLst>
              <a:ext uri="{FF2B5EF4-FFF2-40B4-BE49-F238E27FC236}">
                <a16:creationId xmlns:a16="http://schemas.microsoft.com/office/drawing/2014/main" id="{D68DC888-EAF4-6D2E-2C5F-D2046AD20F39}"/>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8" name="Google Shape;428;p1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a:t>Alineación vertical</a:t>
            </a:r>
            <a:endParaRPr/>
          </a:p>
          <a:p>
            <a:pPr marL="228600" lvl="0" indent="-228600" algn="l" rtl="0">
              <a:lnSpc>
                <a:spcPct val="100000"/>
              </a:lnSpc>
              <a:spcBef>
                <a:spcPts val="1000"/>
              </a:spcBef>
              <a:spcAft>
                <a:spcPts val="0"/>
              </a:spcAft>
              <a:buClr>
                <a:schemeClr val="dk1"/>
              </a:buClr>
              <a:buSzPts val="2800"/>
              <a:buChar char="•"/>
            </a:pPr>
            <a:r>
              <a:rPr lang="es-ES"/>
              <a:t>Etiquetado A-XFD</a:t>
            </a:r>
            <a:endParaRPr/>
          </a:p>
          <a:p>
            <a:pPr marL="228600" lvl="0" indent="-228600" algn="l" rtl="0">
              <a:lnSpc>
                <a:spcPct val="100000"/>
              </a:lnSpc>
              <a:spcBef>
                <a:spcPts val="1000"/>
              </a:spcBef>
              <a:spcAft>
                <a:spcPts val="0"/>
              </a:spcAft>
              <a:buClr>
                <a:schemeClr val="dk1"/>
              </a:buClr>
              <a:buSzPts val="2800"/>
              <a:buChar char="•"/>
            </a:pPr>
            <a:r>
              <a:rPr lang="es-ES"/>
              <a:t>16,384 columnas</a:t>
            </a:r>
            <a:endParaRPr/>
          </a:p>
          <a:p>
            <a:pPr marL="228600" lvl="0" indent="-50800" algn="l" rtl="0">
              <a:lnSpc>
                <a:spcPct val="100000"/>
              </a:lnSpc>
              <a:spcBef>
                <a:spcPts val="1000"/>
              </a:spcBef>
              <a:spcAft>
                <a:spcPts val="0"/>
              </a:spcAft>
              <a:buClr>
                <a:schemeClr val="dk1"/>
              </a:buClr>
              <a:buSzPts val="2800"/>
              <a:buNone/>
            </a:pPr>
            <a:endParaRPr/>
          </a:p>
        </p:txBody>
      </p:sp>
      <p:sp>
        <p:nvSpPr>
          <p:cNvPr id="429" name="Google Shape;429;p1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Columnas</a:t>
            </a:r>
            <a:endParaRPr>
              <a:latin typeface="+mj-lt"/>
            </a:endParaRPr>
          </a:p>
        </p:txBody>
      </p:sp>
      <p:pic>
        <p:nvPicPr>
          <p:cNvPr id="5" name="Imagen 4">
            <a:extLst>
              <a:ext uri="{FF2B5EF4-FFF2-40B4-BE49-F238E27FC236}">
                <a16:creationId xmlns:a16="http://schemas.microsoft.com/office/drawing/2014/main" id="{B0CEEB07-AE66-B2D6-9F5C-3DD2F450D30C}"/>
              </a:ext>
            </a:extLst>
          </p:cNvPr>
          <p:cNvPicPr>
            <a:picLocks noChangeAspect="1"/>
          </p:cNvPicPr>
          <p:nvPr/>
        </p:nvPicPr>
        <p:blipFill>
          <a:blip r:embed="rId3"/>
          <a:stretch>
            <a:fillRect/>
          </a:stretch>
        </p:blipFill>
        <p:spPr>
          <a:xfrm>
            <a:off x="4188357" y="1362995"/>
            <a:ext cx="5734384" cy="5115072"/>
          </a:xfrm>
          <a:prstGeom prst="rect">
            <a:avLst/>
          </a:prstGeom>
          <a:ln w="12700" cmpd="sng">
            <a:solidFill>
              <a:schemeClr val="tx1"/>
            </a:solidFill>
            <a:miter lim="800000"/>
          </a:ln>
          <a:effectLst>
            <a:outerShdw blurRad="50800" dist="50800" dir="5400000" algn="ctr" rotWithShape="0">
              <a:schemeClr val="bg1"/>
            </a:outerShdw>
          </a:effectLst>
        </p:spPr>
      </p:pic>
      <p:sp>
        <p:nvSpPr>
          <p:cNvPr id="432" name="Google Shape;432;p14"/>
          <p:cNvSpPr txBox="1"/>
          <p:nvPr/>
        </p:nvSpPr>
        <p:spPr>
          <a:xfrm>
            <a:off x="8158025" y="3892784"/>
            <a:ext cx="894944" cy="2585283"/>
          </a:xfrm>
          <a:prstGeom prst="rect">
            <a:avLst/>
          </a:prstGeom>
          <a:noFill/>
          <a:ln w="63500"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lang="en-US" sz="1800">
              <a:solidFill>
                <a:schemeClr val="dk1"/>
              </a:solidFill>
              <a:latin typeface="Arial"/>
              <a:ea typeface="Arial"/>
              <a:cs typeface="Arial"/>
              <a:sym typeface="Arial"/>
            </a:endParaRPr>
          </a:p>
          <a:p>
            <a:pPr marL="0" marR="0" lvl="0" indent="0" algn="l" rtl="0">
              <a:spcBef>
                <a:spcPts val="0"/>
              </a:spcBef>
              <a:spcAft>
                <a:spcPts val="0"/>
              </a:spcAft>
              <a:buNone/>
            </a:pPr>
            <a:endParaRPr lang="es-GT" sz="1800">
              <a:solidFill>
                <a:schemeClr val="dk1"/>
              </a:solidFill>
            </a:endParaRPr>
          </a:p>
          <a:p>
            <a:pPr marL="0" marR="0" lvl="0" indent="0" algn="l" rtl="0">
              <a:spcBef>
                <a:spcPts val="0"/>
              </a:spcBef>
              <a:spcAft>
                <a:spcPts val="0"/>
              </a:spcAft>
              <a:buNone/>
            </a:pPr>
            <a:endParaRPr lang="es-GT" sz="1800">
              <a:solidFill>
                <a:schemeClr val="dk1"/>
              </a:solidFill>
              <a:latin typeface="Arial"/>
              <a:ea typeface="Arial"/>
              <a:cs typeface="Arial"/>
              <a:sym typeface="Arial"/>
            </a:endParaRPr>
          </a:p>
          <a:p>
            <a:pPr marL="0" marR="0" lvl="0" indent="0" algn="l" rtl="0">
              <a:spcBef>
                <a:spcPts val="0"/>
              </a:spcBef>
              <a:spcAft>
                <a:spcPts val="0"/>
              </a:spcAft>
              <a:buNone/>
            </a:pPr>
            <a:endParaRPr lang="es-GT" sz="1800">
              <a:solidFill>
                <a:schemeClr val="dk1"/>
              </a:solidFill>
            </a:endParaRPr>
          </a:p>
          <a:p>
            <a:pPr marL="0" marR="0" lvl="0" indent="0" algn="l" rtl="0">
              <a:spcBef>
                <a:spcPts val="0"/>
              </a:spcBef>
              <a:spcAft>
                <a:spcPts val="0"/>
              </a:spcAft>
              <a:buNone/>
            </a:pPr>
            <a:endParaRPr lang="es-GT"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3" name="Picture 2">
            <a:extLst>
              <a:ext uri="{FF2B5EF4-FFF2-40B4-BE49-F238E27FC236}">
                <a16:creationId xmlns:a16="http://schemas.microsoft.com/office/drawing/2014/main" id="{2EAFDCD4-E95E-5680-687D-5DB174625D1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9F45033E-6C3E-811A-7037-AE6277820808}"/>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2" name="Rectangle 1">
            <a:extLst>
              <a:ext uri="{FF2B5EF4-FFF2-40B4-BE49-F238E27FC236}">
                <a16:creationId xmlns:a16="http://schemas.microsoft.com/office/drawing/2014/main" id="{4C120F04-4697-4CA1-4C92-251EBD417D1D}"/>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a:extLst>
              <a:ext uri="{FF2B5EF4-FFF2-40B4-BE49-F238E27FC236}">
                <a16:creationId xmlns:a16="http://schemas.microsoft.com/office/drawing/2014/main" id="{9EE3E0EA-3A4F-D919-A95F-3ADF4C7EE83E}"/>
              </a:ext>
            </a:extLst>
          </p:cNvPr>
          <p:cNvPicPr>
            <a:picLocks noChangeAspect="1"/>
          </p:cNvPicPr>
          <p:nvPr/>
        </p:nvPicPr>
        <p:blipFill>
          <a:blip r:embed="rId3"/>
          <a:stretch>
            <a:fillRect/>
          </a:stretch>
        </p:blipFill>
        <p:spPr>
          <a:xfrm>
            <a:off x="992221" y="3028392"/>
            <a:ext cx="8814009" cy="3643124"/>
          </a:xfrm>
          <a:prstGeom prst="rect">
            <a:avLst/>
          </a:prstGeom>
          <a:ln>
            <a:solidFill>
              <a:schemeClr val="tx1"/>
            </a:solidFill>
          </a:ln>
        </p:spPr>
      </p:pic>
      <p:sp>
        <p:nvSpPr>
          <p:cNvPr id="438" name="Google Shape;438;p15"/>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a:t>Línea horizontal de celdas </a:t>
            </a:r>
            <a:endParaRPr/>
          </a:p>
          <a:p>
            <a:pPr marL="228600" lvl="0" indent="-228600" algn="l" rtl="0">
              <a:lnSpc>
                <a:spcPct val="100000"/>
              </a:lnSpc>
              <a:spcBef>
                <a:spcPts val="1000"/>
              </a:spcBef>
              <a:spcAft>
                <a:spcPts val="0"/>
              </a:spcAft>
              <a:buClr>
                <a:schemeClr val="dk1"/>
              </a:buClr>
              <a:buSzPts val="2800"/>
              <a:buChar char="•"/>
            </a:pPr>
            <a:r>
              <a:rPr lang="es-ES"/>
              <a:t>Recorre la hoja de cálculo de izquierda a derecha</a:t>
            </a:r>
            <a:endParaRPr/>
          </a:p>
          <a:p>
            <a:pPr marL="228600" lvl="0" indent="-228600" algn="l" rtl="0">
              <a:lnSpc>
                <a:spcPct val="100000"/>
              </a:lnSpc>
              <a:spcBef>
                <a:spcPts val="1000"/>
              </a:spcBef>
              <a:spcAft>
                <a:spcPts val="0"/>
              </a:spcAft>
              <a:buClr>
                <a:schemeClr val="dk1"/>
              </a:buClr>
              <a:buSzPts val="2800"/>
              <a:buChar char="•"/>
            </a:pPr>
            <a:r>
              <a:rPr lang="es-ES"/>
              <a:t>Numeradas de 1 – 1,048,576</a:t>
            </a:r>
            <a:endParaRPr/>
          </a:p>
        </p:txBody>
      </p:sp>
      <p:sp>
        <p:nvSpPr>
          <p:cNvPr id="439" name="Google Shape;439;p15"/>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ea typeface="Libre Franklin Medium"/>
                <a:cs typeface="Libre Franklin Medium"/>
                <a:sym typeface="Libre Franklin Medium"/>
              </a:rPr>
              <a:t>Filas</a:t>
            </a:r>
            <a:endParaRPr>
              <a:latin typeface="+mj-lt"/>
            </a:endParaRPr>
          </a:p>
        </p:txBody>
      </p:sp>
      <p:sp>
        <p:nvSpPr>
          <p:cNvPr id="442" name="Google Shape;442;p15"/>
          <p:cNvSpPr/>
          <p:nvPr/>
        </p:nvSpPr>
        <p:spPr>
          <a:xfrm>
            <a:off x="914400" y="5725878"/>
            <a:ext cx="8852170" cy="285816"/>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 name="Picture 2">
            <a:extLst>
              <a:ext uri="{FF2B5EF4-FFF2-40B4-BE49-F238E27FC236}">
                <a16:creationId xmlns:a16="http://schemas.microsoft.com/office/drawing/2014/main" id="{C484B328-57B4-5D9B-A3E8-14BBBB725559}"/>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DE3349A9-005A-3F1D-4D6A-870FE210F71E}"/>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47">
          <a:extLst>
            <a:ext uri="{FF2B5EF4-FFF2-40B4-BE49-F238E27FC236}">
              <a16:creationId xmlns:a16="http://schemas.microsoft.com/office/drawing/2014/main" id="{9045A0BE-45D1-C8C9-90C0-5C9AD0A48755}"/>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E9E880E0-11EB-D2E5-DAE8-9C097486ABE3}"/>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a:extLst>
              <a:ext uri="{FF2B5EF4-FFF2-40B4-BE49-F238E27FC236}">
                <a16:creationId xmlns:a16="http://schemas.microsoft.com/office/drawing/2014/main" id="{0BB0C286-3E82-C030-DCD5-23A6CB5750B3}"/>
              </a:ext>
            </a:extLst>
          </p:cNvPr>
          <p:cNvPicPr>
            <a:picLocks noChangeAspect="1"/>
          </p:cNvPicPr>
          <p:nvPr/>
        </p:nvPicPr>
        <p:blipFill>
          <a:blip r:embed="rId3"/>
          <a:stretch>
            <a:fillRect/>
          </a:stretch>
        </p:blipFill>
        <p:spPr>
          <a:xfrm>
            <a:off x="4455269" y="1370586"/>
            <a:ext cx="6189830" cy="5039941"/>
          </a:xfrm>
          <a:prstGeom prst="rect">
            <a:avLst/>
          </a:prstGeom>
          <a:ln>
            <a:solidFill>
              <a:schemeClr val="tx1"/>
            </a:solidFill>
          </a:ln>
        </p:spPr>
      </p:pic>
      <p:sp>
        <p:nvSpPr>
          <p:cNvPr id="448" name="Google Shape;448;p16">
            <a:extLst>
              <a:ext uri="{FF2B5EF4-FFF2-40B4-BE49-F238E27FC236}">
                <a16:creationId xmlns:a16="http://schemas.microsoft.com/office/drawing/2014/main" id="{6603E9EA-41D8-590C-92C4-27D7F3620FBE}"/>
              </a:ext>
            </a:extLst>
          </p:cNvPr>
          <p:cNvSpPr txBox="1">
            <a:spLocks noGrp="1"/>
          </p:cNvSpPr>
          <p:nvPr>
            <p:ph type="body" idx="1"/>
          </p:nvPr>
        </p:nvSpPr>
        <p:spPr>
          <a:xfrm>
            <a:off x="661481" y="1478857"/>
            <a:ext cx="3945707"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a:t>Pestaña rectangular situada en la esquina inferior izquierda del cuaderno de Excel</a:t>
            </a:r>
            <a:endParaRPr/>
          </a:p>
          <a:p>
            <a:pPr marL="228600" lvl="0" indent="-228600" algn="l" rtl="0">
              <a:lnSpc>
                <a:spcPct val="100000"/>
              </a:lnSpc>
              <a:spcBef>
                <a:spcPts val="1000"/>
              </a:spcBef>
              <a:spcAft>
                <a:spcPts val="0"/>
              </a:spcAft>
              <a:buClr>
                <a:schemeClr val="dk1"/>
              </a:buClr>
              <a:buSzPts val="2800"/>
              <a:buChar char="•"/>
            </a:pPr>
            <a:r>
              <a:rPr lang="es-ES"/>
              <a:t>Por defecto nombradas </a:t>
            </a:r>
            <a:r>
              <a:rPr lang="es-ES" u="sng"/>
              <a:t>Hoja1</a:t>
            </a:r>
            <a:r>
              <a:rPr lang="es-ES"/>
              <a:t>, </a:t>
            </a:r>
            <a:r>
              <a:rPr lang="es-ES" u="sng"/>
              <a:t>Hoja2</a:t>
            </a:r>
            <a:r>
              <a:rPr lang="es-ES"/>
              <a:t>, </a:t>
            </a:r>
            <a:r>
              <a:rPr lang="es-ES" u="sng"/>
              <a:t>Hoja3</a:t>
            </a:r>
            <a:r>
              <a:rPr lang="es-ES"/>
              <a:t>, etc..</a:t>
            </a:r>
            <a:endParaRPr/>
          </a:p>
          <a:p>
            <a:pPr marL="228600" lvl="0" indent="-228600" algn="l" rtl="0">
              <a:lnSpc>
                <a:spcPct val="100000"/>
              </a:lnSpc>
              <a:spcBef>
                <a:spcPts val="1000"/>
              </a:spcBef>
              <a:spcAft>
                <a:spcPts val="0"/>
              </a:spcAft>
              <a:buClr>
                <a:schemeClr val="dk1"/>
              </a:buClr>
              <a:buSzPts val="2800"/>
              <a:buChar char="•"/>
            </a:pPr>
            <a:r>
              <a:rPr lang="es-ES"/>
              <a:t>Pueden recibir nombres específicos</a:t>
            </a:r>
            <a:endParaRPr/>
          </a:p>
          <a:p>
            <a:pPr marL="228600" lvl="0" indent="-50800" algn="l" rtl="0">
              <a:lnSpc>
                <a:spcPct val="100000"/>
              </a:lnSpc>
              <a:spcBef>
                <a:spcPts val="1000"/>
              </a:spcBef>
              <a:spcAft>
                <a:spcPts val="0"/>
              </a:spcAft>
              <a:buClr>
                <a:schemeClr val="dk1"/>
              </a:buClr>
              <a:buSzPts val="2800"/>
              <a:buNone/>
            </a:pPr>
            <a:endParaRPr/>
          </a:p>
        </p:txBody>
      </p:sp>
      <p:sp>
        <p:nvSpPr>
          <p:cNvPr id="449" name="Google Shape;449;p16">
            <a:extLst>
              <a:ext uri="{FF2B5EF4-FFF2-40B4-BE49-F238E27FC236}">
                <a16:creationId xmlns:a16="http://schemas.microsoft.com/office/drawing/2014/main" id="{BC46F53D-6521-07D6-C5EB-3CA7759F690A}"/>
              </a:ext>
            </a:extLst>
          </p:cNvPr>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Pestaña de hoja de cálculo</a:t>
            </a:r>
            <a:endParaRPr>
              <a:latin typeface="+mj-lt"/>
            </a:endParaRPr>
          </a:p>
        </p:txBody>
      </p:sp>
      <p:sp>
        <p:nvSpPr>
          <p:cNvPr id="450" name="Google Shape;450;p16">
            <a:extLst>
              <a:ext uri="{FF2B5EF4-FFF2-40B4-BE49-F238E27FC236}">
                <a16:creationId xmlns:a16="http://schemas.microsoft.com/office/drawing/2014/main" id="{B22EFC3C-F0AC-7478-6BB5-1587B7220DE8}"/>
              </a:ext>
            </a:extLst>
          </p:cNvPr>
          <p:cNvSpPr txBox="1"/>
          <p:nvPr/>
        </p:nvSpPr>
        <p:spPr>
          <a:xfrm>
            <a:off x="435244" y="1416864"/>
            <a:ext cx="2813794" cy="2805467"/>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endParaRPr sz="2800">
              <a:solidFill>
                <a:schemeClr val="dk1"/>
              </a:solidFill>
              <a:latin typeface="Arial"/>
              <a:ea typeface="Arial"/>
              <a:cs typeface="Arial"/>
              <a:sym typeface="Arial"/>
            </a:endParaRPr>
          </a:p>
        </p:txBody>
      </p:sp>
      <p:sp>
        <p:nvSpPr>
          <p:cNvPr id="452" name="Google Shape;452;p16">
            <a:extLst>
              <a:ext uri="{FF2B5EF4-FFF2-40B4-BE49-F238E27FC236}">
                <a16:creationId xmlns:a16="http://schemas.microsoft.com/office/drawing/2014/main" id="{9A430EEA-E8DB-FBEC-6575-CB9977885F40}"/>
              </a:ext>
            </a:extLst>
          </p:cNvPr>
          <p:cNvSpPr txBox="1"/>
          <p:nvPr/>
        </p:nvSpPr>
        <p:spPr>
          <a:xfrm>
            <a:off x="5371599" y="6167836"/>
            <a:ext cx="457200" cy="182880"/>
          </a:xfrm>
          <a:prstGeom prst="rect">
            <a:avLst/>
          </a:prstGeom>
          <a:noFill/>
          <a:ln w="63500"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9" name="Imagen 8">
            <a:extLst>
              <a:ext uri="{FF2B5EF4-FFF2-40B4-BE49-F238E27FC236}">
                <a16:creationId xmlns:a16="http://schemas.microsoft.com/office/drawing/2014/main" id="{F6DAB57E-481A-78F9-F2CB-E325678C240A}"/>
              </a:ext>
            </a:extLst>
          </p:cNvPr>
          <p:cNvPicPr>
            <a:picLocks noChangeAspect="1"/>
          </p:cNvPicPr>
          <p:nvPr/>
        </p:nvPicPr>
        <p:blipFill>
          <a:blip r:embed="rId4"/>
          <a:srcRect l="177" t="35656" r="45408"/>
          <a:stretch/>
        </p:blipFill>
        <p:spPr>
          <a:xfrm>
            <a:off x="6186790" y="2924875"/>
            <a:ext cx="4182895" cy="3349466"/>
          </a:xfrm>
          <a:prstGeom prst="rect">
            <a:avLst/>
          </a:prstGeom>
          <a:ln>
            <a:solidFill>
              <a:schemeClr val="tx1"/>
            </a:solidFill>
          </a:ln>
          <a:effectLst>
            <a:outerShdw blurRad="50800" dist="50800" dir="5400000" algn="ctr" rotWithShape="0">
              <a:schemeClr val="tx1"/>
            </a:outerShdw>
          </a:effectLst>
        </p:spPr>
      </p:pic>
      <p:sp>
        <p:nvSpPr>
          <p:cNvPr id="454" name="Google Shape;454;p16">
            <a:extLst>
              <a:ext uri="{FF2B5EF4-FFF2-40B4-BE49-F238E27FC236}">
                <a16:creationId xmlns:a16="http://schemas.microsoft.com/office/drawing/2014/main" id="{FC1E48FD-5A21-B41A-1F2F-DC1DD73F812F}"/>
              </a:ext>
            </a:extLst>
          </p:cNvPr>
          <p:cNvSpPr txBox="1"/>
          <p:nvPr/>
        </p:nvSpPr>
        <p:spPr>
          <a:xfrm>
            <a:off x="7042826" y="5739319"/>
            <a:ext cx="765446" cy="369291"/>
          </a:xfrm>
          <a:prstGeom prst="rect">
            <a:avLst/>
          </a:prstGeom>
          <a:noFill/>
          <a:ln w="63500"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3" name="Picture 2">
            <a:extLst>
              <a:ext uri="{FF2B5EF4-FFF2-40B4-BE49-F238E27FC236}">
                <a16:creationId xmlns:a16="http://schemas.microsoft.com/office/drawing/2014/main" id="{D62D64EE-6207-E38D-C3FE-26BA0392BDFB}"/>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FA65957-39B1-739F-AEA4-E41C7E99C6AC}"/>
              </a:ext>
            </a:extLst>
          </p:cNvPr>
          <p:cNvPicPr>
            <a:picLocks noChangeAspect="1"/>
          </p:cNvPicPr>
          <p:nvPr/>
        </p:nvPicPr>
        <p:blipFill>
          <a:blip r:embed="rId6"/>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2417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4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17"/>
          <p:cNvSpPr txBox="1">
            <a:spLocks noGrp="1"/>
          </p:cNvSpPr>
          <p:nvPr>
            <p:ph type="body" idx="1"/>
          </p:nvPr>
        </p:nvSpPr>
        <p:spPr>
          <a:xfrm>
            <a:off x="589151" y="1407509"/>
            <a:ext cx="11018649"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a:t>Abra el archivo de datos en </a:t>
            </a:r>
            <a:r>
              <a:rPr lang="es-ES" u="sng"/>
              <a:t>la </a:t>
            </a:r>
            <a:r>
              <a:rPr lang="es-ES"/>
              <a:t>hoja de cálculo </a:t>
            </a:r>
            <a:r>
              <a:rPr lang="es-ES" u="sng"/>
              <a:t>Hoja1</a:t>
            </a:r>
            <a:endParaRPr/>
          </a:p>
          <a:p>
            <a:pPr marL="0" lvl="0" indent="0" algn="l" rtl="0">
              <a:lnSpc>
                <a:spcPct val="100000"/>
              </a:lnSpc>
              <a:spcBef>
                <a:spcPts val="1000"/>
              </a:spcBef>
              <a:spcAft>
                <a:spcPts val="0"/>
              </a:spcAft>
              <a:buClr>
                <a:schemeClr val="dk1"/>
              </a:buClr>
              <a:buSzPts val="2400"/>
              <a:buNone/>
            </a:pPr>
            <a:r>
              <a:rPr lang="es-ES" sz="2400"/>
              <a:t>FETPF_WS1_PP13_ES_Ejercicio_Excel.xlsx</a:t>
            </a:r>
            <a:endParaRPr/>
          </a:p>
        </p:txBody>
      </p:sp>
      <p:sp>
        <p:nvSpPr>
          <p:cNvPr id="461" name="Google Shape;461;p17"/>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Navegación por las hojas de cálculo</a:t>
            </a:r>
            <a:endParaRPr>
              <a:latin typeface="+mj-lt"/>
            </a:endParaRPr>
          </a:p>
        </p:txBody>
      </p:sp>
      <p:pic>
        <p:nvPicPr>
          <p:cNvPr id="5" name="Imagen 4">
            <a:extLst>
              <a:ext uri="{FF2B5EF4-FFF2-40B4-BE49-F238E27FC236}">
                <a16:creationId xmlns:a16="http://schemas.microsoft.com/office/drawing/2014/main" id="{621D35BC-A8E7-D3E6-8FD0-616B949A81B1}"/>
              </a:ext>
            </a:extLst>
          </p:cNvPr>
          <p:cNvPicPr>
            <a:picLocks noChangeAspect="1"/>
          </p:cNvPicPr>
          <p:nvPr/>
        </p:nvPicPr>
        <p:blipFill>
          <a:blip r:embed="rId3"/>
          <a:stretch>
            <a:fillRect/>
          </a:stretch>
        </p:blipFill>
        <p:spPr>
          <a:xfrm>
            <a:off x="2140084" y="2506465"/>
            <a:ext cx="6653719" cy="4157668"/>
          </a:xfrm>
          <a:prstGeom prst="rect">
            <a:avLst/>
          </a:prstGeom>
          <a:ln w="19050">
            <a:solidFill>
              <a:schemeClr val="tx1"/>
            </a:solidFill>
          </a:ln>
        </p:spPr>
      </p:pic>
      <p:sp>
        <p:nvSpPr>
          <p:cNvPr id="2" name="Rectangle 1">
            <a:extLst>
              <a:ext uri="{FF2B5EF4-FFF2-40B4-BE49-F238E27FC236}">
                <a16:creationId xmlns:a16="http://schemas.microsoft.com/office/drawing/2014/main" id="{F1DA26E7-7414-48C4-B953-D4AD4626FAB9}"/>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DD4793E3-AFF0-49C0-89DE-43F72C81E3EA}"/>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24A80786-E55E-9077-48CF-1BE05D31DCA0}"/>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18"/>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es-ES">
                <a:latin typeface="Arial"/>
                <a:ea typeface="Arial"/>
                <a:cs typeface="Arial"/>
                <a:sym typeface="Arial"/>
              </a:rPr>
              <a:t>Mueva el ratón para desplazar el cursor a la celda A1  </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latin typeface="Arial"/>
                <a:ea typeface="Arial"/>
                <a:cs typeface="Arial"/>
                <a:sym typeface="Arial"/>
              </a:rPr>
              <a:t>Pulse o haga clic con el botón izquierdo</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latin typeface="Arial"/>
                <a:ea typeface="Arial"/>
                <a:cs typeface="Arial"/>
                <a:sym typeface="Arial"/>
              </a:rPr>
              <a:t>El borde (fila y columna) de A1 se resaltará como se muestra:</a:t>
            </a:r>
            <a:endParaRPr/>
          </a:p>
          <a:p>
            <a:pPr marL="342900" lvl="0" indent="-165100" algn="l" rtl="0">
              <a:lnSpc>
                <a:spcPct val="100000"/>
              </a:lnSpc>
              <a:spcBef>
                <a:spcPts val="1000"/>
              </a:spcBef>
              <a:spcAft>
                <a:spcPts val="0"/>
              </a:spcAft>
              <a:buClr>
                <a:schemeClr val="dk1"/>
              </a:buClr>
              <a:buSzPts val="2800"/>
              <a:buFont typeface="Libre Franklin Medium"/>
              <a:buNone/>
            </a:pPr>
            <a:endParaRPr>
              <a:latin typeface="Arial"/>
              <a:ea typeface="Arial"/>
              <a:cs typeface="Arial"/>
              <a:sym typeface="Arial"/>
            </a:endParaRPr>
          </a:p>
          <a:p>
            <a:pPr marL="342900" lvl="0" indent="-165100" algn="l" rtl="0">
              <a:lnSpc>
                <a:spcPct val="100000"/>
              </a:lnSpc>
              <a:spcBef>
                <a:spcPts val="1000"/>
              </a:spcBef>
              <a:spcAft>
                <a:spcPts val="0"/>
              </a:spcAft>
              <a:buClr>
                <a:schemeClr val="dk1"/>
              </a:buClr>
              <a:buSzPts val="2800"/>
              <a:buFont typeface="Libre Franklin Medium"/>
              <a:buNone/>
            </a:pPr>
            <a:endParaRPr>
              <a:latin typeface="Arial"/>
              <a:ea typeface="Arial"/>
              <a:cs typeface="Arial"/>
              <a:sym typeface="Arial"/>
            </a:endParaRPr>
          </a:p>
          <a:p>
            <a:pPr marL="342900" lvl="0" indent="-165100" algn="l" rtl="0">
              <a:lnSpc>
                <a:spcPct val="100000"/>
              </a:lnSpc>
              <a:spcBef>
                <a:spcPts val="1000"/>
              </a:spcBef>
              <a:spcAft>
                <a:spcPts val="0"/>
              </a:spcAft>
              <a:buClr>
                <a:schemeClr val="dk1"/>
              </a:buClr>
              <a:buSzPts val="2800"/>
              <a:buFont typeface="Libre Franklin Medium"/>
              <a:buNone/>
            </a:pPr>
            <a:endParaRPr>
              <a:latin typeface="Arial"/>
              <a:ea typeface="Arial"/>
              <a:cs typeface="Arial"/>
              <a:sym typeface="Arial"/>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latin typeface="Arial"/>
                <a:ea typeface="Arial"/>
                <a:cs typeface="Arial"/>
                <a:sym typeface="Arial"/>
              </a:rPr>
              <a:t>Escriba </a:t>
            </a:r>
            <a:r>
              <a:rPr lang="es-ES" sz="2800">
                <a:latin typeface="Arial"/>
                <a:ea typeface="Arial"/>
                <a:cs typeface="Arial"/>
                <a:sym typeface="Arial"/>
              </a:rPr>
              <a:t>para ingresar datos en la celda</a:t>
            </a:r>
            <a:endParaRPr sz="2800"/>
          </a:p>
        </p:txBody>
      </p:sp>
      <p:sp>
        <p:nvSpPr>
          <p:cNvPr id="471" name="Google Shape;471;p18"/>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Apuntar y hacer clic</a:t>
            </a:r>
            <a:endParaRPr>
              <a:latin typeface="+mj-lt"/>
            </a:endParaRPr>
          </a:p>
        </p:txBody>
      </p:sp>
      <p:pic>
        <p:nvPicPr>
          <p:cNvPr id="472" name="Google Shape;472;p18"/>
          <p:cNvPicPr preferRelativeResize="0"/>
          <p:nvPr/>
        </p:nvPicPr>
        <p:blipFill rotWithShape="1">
          <a:blip r:embed="rId3">
            <a:alphaModFix/>
          </a:blip>
          <a:srcRect/>
          <a:stretch/>
        </p:blipFill>
        <p:spPr>
          <a:xfrm>
            <a:off x="7799333" y="1914731"/>
            <a:ext cx="485975" cy="662693"/>
          </a:xfrm>
          <a:prstGeom prst="rect">
            <a:avLst/>
          </a:prstGeom>
          <a:noFill/>
          <a:ln>
            <a:noFill/>
          </a:ln>
        </p:spPr>
      </p:pic>
      <p:pic>
        <p:nvPicPr>
          <p:cNvPr id="473" name="Google Shape;473;p18"/>
          <p:cNvPicPr preferRelativeResize="0"/>
          <p:nvPr/>
        </p:nvPicPr>
        <p:blipFill rotWithShape="1">
          <a:blip r:embed="rId4">
            <a:alphaModFix/>
          </a:blip>
          <a:srcRect t="8861"/>
          <a:stretch/>
        </p:blipFill>
        <p:spPr>
          <a:xfrm>
            <a:off x="2729458" y="3189816"/>
            <a:ext cx="2315264" cy="1420369"/>
          </a:xfrm>
          <a:prstGeom prst="rect">
            <a:avLst/>
          </a:prstGeom>
          <a:noFill/>
          <a:ln w="9525" cap="flat" cmpd="sng">
            <a:solidFill>
              <a:schemeClr val="dk1"/>
            </a:solidFill>
            <a:prstDash val="solid"/>
            <a:round/>
            <a:headEnd type="none" w="sm" len="sm"/>
            <a:tailEnd type="none" w="sm" len="sm"/>
          </a:ln>
          <a:effectLst>
            <a:outerShdw blurRad="50800" dist="38100" dir="2700000" algn="tl" rotWithShape="0">
              <a:srgbClr val="000000">
                <a:alpha val="40000"/>
              </a:srgbClr>
            </a:outerShdw>
          </a:effectLst>
        </p:spPr>
      </p:pic>
      <p:sp>
        <p:nvSpPr>
          <p:cNvPr id="2" name="Rectangle 1">
            <a:extLst>
              <a:ext uri="{FF2B5EF4-FFF2-40B4-BE49-F238E27FC236}">
                <a16:creationId xmlns:a16="http://schemas.microsoft.com/office/drawing/2014/main" id="{07617841-5109-7C97-2E5E-D5213BCC5FF6}"/>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8878547-B7F6-DAA3-35A7-581DEBC04E7F}"/>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5C6DEC25-54EC-2FFC-3B61-35219CE79A40}"/>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Google Shape;479;p19"/>
          <p:cNvSpPr txBox="1">
            <a:spLocks noGrp="1"/>
          </p:cNvSpPr>
          <p:nvPr>
            <p:ph type="body" idx="1"/>
          </p:nvPr>
        </p:nvSpPr>
        <p:spPr>
          <a:xfrm>
            <a:off x="838200" y="1478857"/>
            <a:ext cx="7891272"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s-ES" sz="2800"/>
              <a:t>Las teclas de flecha apuntan arriba, abajo, </a:t>
            </a:r>
            <a:br>
              <a:rPr lang="es-ES" sz="2800"/>
            </a:br>
            <a:r>
              <a:rPr lang="es-ES" sz="2800"/>
              <a:t>izquierda y derecha</a:t>
            </a:r>
            <a:endParaRPr/>
          </a:p>
          <a:p>
            <a:pPr marL="285750" lvl="0" indent="-107950" algn="l" rtl="0">
              <a:lnSpc>
                <a:spcPct val="100000"/>
              </a:lnSpc>
              <a:spcBef>
                <a:spcPts val="1000"/>
              </a:spcBef>
              <a:spcAft>
                <a:spcPts val="0"/>
              </a:spcAft>
              <a:buClr>
                <a:schemeClr val="dk1"/>
              </a:buClr>
              <a:buSzPts val="2800"/>
              <a:buFont typeface="Arial"/>
              <a:buNone/>
            </a:pPr>
            <a:endParaRPr sz="2800"/>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Localizar las teclas de flecha del teclado</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Pulsar cualquier tecla de flecha varias veces</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Mantener pulsada cualquier tecla de flecha durante unos segundos</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Pulsar </a:t>
            </a:r>
            <a:r>
              <a:rPr lang="es-ES" sz="2800" b="1" err="1"/>
              <a:t>Ctrl+FLECHA</a:t>
            </a:r>
            <a:r>
              <a:rPr lang="es-ES" sz="2800" b="1"/>
              <a:t> </a:t>
            </a:r>
            <a:r>
              <a:rPr lang="es-ES"/>
              <a:t>e </a:t>
            </a:r>
            <a:r>
              <a:rPr lang="es-ES" sz="2800"/>
              <a:t>intentar cada dirección</a:t>
            </a:r>
            <a:endParaRPr sz="2800"/>
          </a:p>
          <a:p>
            <a:pPr marL="0" lvl="0" indent="0" algn="l" rtl="0">
              <a:lnSpc>
                <a:spcPct val="100000"/>
              </a:lnSpc>
              <a:spcBef>
                <a:spcPts val="1000"/>
              </a:spcBef>
              <a:spcAft>
                <a:spcPts val="0"/>
              </a:spcAft>
              <a:buClr>
                <a:schemeClr val="dk1"/>
              </a:buClr>
              <a:buSzPts val="2800"/>
              <a:buNone/>
            </a:pPr>
            <a:endParaRPr/>
          </a:p>
        </p:txBody>
      </p:sp>
      <p:sp>
        <p:nvSpPr>
          <p:cNvPr id="480" name="Google Shape;480;p19"/>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Teclas de flecha</a:t>
            </a:r>
            <a:endParaRPr>
              <a:latin typeface="+mj-lt"/>
            </a:endParaRPr>
          </a:p>
        </p:txBody>
      </p:sp>
      <p:pic>
        <p:nvPicPr>
          <p:cNvPr id="481" name="Google Shape;481;p19" descr="What is arrow keys?"/>
          <p:cNvPicPr preferRelativeResize="0"/>
          <p:nvPr/>
        </p:nvPicPr>
        <p:blipFill rotWithShape="1">
          <a:blip r:embed="rId3">
            <a:alphaModFix/>
          </a:blip>
          <a:srcRect t="14667" b="12139"/>
          <a:stretch/>
        </p:blipFill>
        <p:spPr>
          <a:xfrm>
            <a:off x="8510723" y="1999718"/>
            <a:ext cx="2924644" cy="2140649"/>
          </a:xfrm>
          <a:prstGeom prst="rect">
            <a:avLst/>
          </a:prstGeom>
          <a:noFill/>
          <a:ln>
            <a:noFill/>
          </a:ln>
        </p:spPr>
      </p:pic>
      <p:sp>
        <p:nvSpPr>
          <p:cNvPr id="2" name="Rectangle 1">
            <a:extLst>
              <a:ext uri="{FF2B5EF4-FFF2-40B4-BE49-F238E27FC236}">
                <a16:creationId xmlns:a16="http://schemas.microsoft.com/office/drawing/2014/main" id="{C081170B-1696-353E-8829-EF11809BC8FB}"/>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BE5C97AC-5C43-5235-BD6B-5E7A92938FC4}"/>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DAFD7591-0F81-4EDF-8ED1-600DAF03BC1A}"/>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7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79">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86"/>
        <p:cNvGrpSpPr/>
        <p:nvPr/>
      </p:nvGrpSpPr>
      <p:grpSpPr>
        <a:xfrm>
          <a:off x="0" y="0"/>
          <a:ext cx="0" cy="0"/>
          <a:chOff x="0" y="0"/>
          <a:chExt cx="0" cy="0"/>
        </a:xfrm>
      </p:grpSpPr>
      <p:sp>
        <p:nvSpPr>
          <p:cNvPr id="487" name="Google Shape;487;p20"/>
          <p:cNvSpPr txBox="1">
            <a:spLocks noGrp="1"/>
          </p:cNvSpPr>
          <p:nvPr>
            <p:ph type="body" idx="1"/>
          </p:nvPr>
        </p:nvSpPr>
        <p:spPr>
          <a:xfrm>
            <a:off x="2596444" y="1478857"/>
            <a:ext cx="8757356"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s-ES" sz="2800"/>
              <a:t>Las teclas </a:t>
            </a:r>
            <a:r>
              <a:rPr lang="es-ES" sz="2800" b="1"/>
              <a:t>Re Pág </a:t>
            </a:r>
            <a:r>
              <a:rPr lang="es-ES" sz="2800"/>
              <a:t>y </a:t>
            </a:r>
            <a:r>
              <a:rPr lang="es-ES" sz="2800" b="1"/>
              <a:t>Av Pág </a:t>
            </a:r>
            <a:r>
              <a:rPr lang="es-ES" sz="2800">
                <a:latin typeface="Arial"/>
                <a:ea typeface="Arial"/>
                <a:cs typeface="Arial"/>
                <a:sym typeface="Arial"/>
              </a:rPr>
              <a:t>envían el cursor, por incrementos, hacia arriba y hacia abajo en la hoja de cálculo.</a:t>
            </a:r>
            <a:endParaRPr sz="2800" i="1"/>
          </a:p>
          <a:p>
            <a:pPr marL="228600" lvl="0" indent="-50800" algn="l" rtl="0">
              <a:lnSpc>
                <a:spcPct val="100000"/>
              </a:lnSpc>
              <a:spcBef>
                <a:spcPts val="1000"/>
              </a:spcBef>
              <a:spcAft>
                <a:spcPts val="0"/>
              </a:spcAft>
              <a:buClr>
                <a:schemeClr val="dk1"/>
              </a:buClr>
              <a:buSzPts val="2800"/>
              <a:buNone/>
            </a:pPr>
            <a:endParaRPr/>
          </a:p>
          <a:p>
            <a:pPr marL="342900" marR="0" lvl="0" indent="-342900" algn="l" rtl="0">
              <a:lnSpc>
                <a:spcPct val="115000"/>
              </a:lnSpc>
              <a:spcBef>
                <a:spcPts val="500"/>
              </a:spcBef>
              <a:spcAft>
                <a:spcPts val="0"/>
              </a:spcAft>
              <a:buClr>
                <a:schemeClr val="dk1"/>
              </a:buClr>
              <a:buSzPts val="2800"/>
              <a:buFont typeface="Libre Franklin Medium"/>
              <a:buAutoNum type="arabicPeriod"/>
            </a:pPr>
            <a:r>
              <a:rPr lang="es-ES" sz="2800">
                <a:latin typeface="Arial"/>
                <a:ea typeface="Arial"/>
                <a:cs typeface="Arial"/>
                <a:sym typeface="Arial"/>
              </a:rPr>
              <a:t>Pulse varias veces la tecla </a:t>
            </a:r>
            <a:r>
              <a:rPr lang="es-ES" sz="2800" b="1">
                <a:latin typeface="Arial"/>
                <a:ea typeface="Arial"/>
                <a:cs typeface="Arial"/>
                <a:sym typeface="Arial"/>
              </a:rPr>
              <a:t>Av Pág.</a:t>
            </a:r>
            <a:endParaRPr/>
          </a:p>
          <a:p>
            <a:pPr marL="342900" marR="0" lvl="0" indent="-342900" algn="l" rtl="0">
              <a:lnSpc>
                <a:spcPct val="115000"/>
              </a:lnSpc>
              <a:spcBef>
                <a:spcPts val="1200"/>
              </a:spcBef>
              <a:spcAft>
                <a:spcPts val="0"/>
              </a:spcAft>
              <a:buClr>
                <a:schemeClr val="dk1"/>
              </a:buClr>
              <a:buSzPts val="2800"/>
              <a:buFont typeface="Libre Franklin Medium"/>
              <a:buAutoNum type="arabicPeriod"/>
            </a:pPr>
            <a:r>
              <a:rPr lang="es-ES" sz="2800">
                <a:latin typeface="Arial"/>
                <a:ea typeface="Arial"/>
                <a:cs typeface="Arial"/>
                <a:sym typeface="Arial"/>
              </a:rPr>
              <a:t>Pulse la tecla </a:t>
            </a:r>
            <a:r>
              <a:rPr lang="es-ES" sz="2800" b="1">
                <a:latin typeface="Arial"/>
                <a:ea typeface="Arial"/>
                <a:cs typeface="Arial"/>
                <a:sym typeface="Arial"/>
              </a:rPr>
              <a:t>Re Pág </a:t>
            </a:r>
            <a:r>
              <a:rPr lang="es-ES" sz="2800">
                <a:latin typeface="Arial"/>
                <a:ea typeface="Arial"/>
                <a:cs typeface="Arial"/>
                <a:sym typeface="Arial"/>
              </a:rPr>
              <a:t>para volver al principio de la hoja de cálculo.</a:t>
            </a:r>
            <a:endParaRPr sz="2800">
              <a:latin typeface="Times New Roman"/>
              <a:ea typeface="Times New Roman"/>
              <a:cs typeface="Times New Roman"/>
              <a:sym typeface="Times New Roman"/>
            </a:endParaRPr>
          </a:p>
          <a:p>
            <a:pPr marL="228600" lvl="0" indent="-50800" algn="l" rtl="0">
              <a:lnSpc>
                <a:spcPct val="100000"/>
              </a:lnSpc>
              <a:spcBef>
                <a:spcPts val="1700"/>
              </a:spcBef>
              <a:spcAft>
                <a:spcPts val="0"/>
              </a:spcAft>
              <a:buClr>
                <a:schemeClr val="dk1"/>
              </a:buClr>
              <a:buSzPts val="2800"/>
              <a:buNone/>
            </a:pPr>
            <a:endParaRPr/>
          </a:p>
        </p:txBody>
      </p:sp>
      <p:sp>
        <p:nvSpPr>
          <p:cNvPr id="488" name="Google Shape;488;p2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Avance y retroceso de página</a:t>
            </a:r>
            <a:endParaRPr>
              <a:latin typeface="+mj-lt"/>
            </a:endParaRPr>
          </a:p>
        </p:txBody>
      </p:sp>
      <p:pic>
        <p:nvPicPr>
          <p:cNvPr id="489" name="Google Shape;489;p20" descr="MS Word: Navigate to page » For Fluk3 Sake"/>
          <p:cNvPicPr preferRelativeResize="0"/>
          <p:nvPr/>
        </p:nvPicPr>
        <p:blipFill rotWithShape="1">
          <a:blip r:embed="rId3">
            <a:alphaModFix/>
          </a:blip>
          <a:srcRect/>
          <a:stretch/>
        </p:blipFill>
        <p:spPr>
          <a:xfrm>
            <a:off x="838200" y="1612670"/>
            <a:ext cx="1414346" cy="2874687"/>
          </a:xfrm>
          <a:prstGeom prst="rect">
            <a:avLst/>
          </a:prstGeom>
          <a:noFill/>
          <a:ln>
            <a:noFill/>
          </a:ln>
        </p:spPr>
      </p:pic>
      <p:sp>
        <p:nvSpPr>
          <p:cNvPr id="490" name="Google Shape;490;p20"/>
          <p:cNvSpPr txBox="1"/>
          <p:nvPr/>
        </p:nvSpPr>
        <p:spPr>
          <a:xfrm>
            <a:off x="1060084" y="1893177"/>
            <a:ext cx="854060" cy="646331"/>
          </a:xfrm>
          <a:prstGeom prst="rect">
            <a:avLst/>
          </a:prstGeom>
          <a:solidFill>
            <a:srgbClr val="B3B3B3"/>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1800">
                <a:solidFill>
                  <a:schemeClr val="dk1"/>
                </a:solidFill>
                <a:latin typeface="Arial"/>
                <a:ea typeface="Arial"/>
                <a:cs typeface="Arial"/>
                <a:sym typeface="Arial"/>
              </a:rPr>
              <a:t>Re Pág</a:t>
            </a:r>
            <a:endParaRPr sz="1800">
              <a:solidFill>
                <a:schemeClr val="dk1"/>
              </a:solidFill>
              <a:latin typeface="Arial"/>
              <a:ea typeface="Arial"/>
              <a:cs typeface="Arial"/>
              <a:sym typeface="Arial"/>
            </a:endParaRPr>
          </a:p>
        </p:txBody>
      </p:sp>
      <p:sp>
        <p:nvSpPr>
          <p:cNvPr id="491" name="Google Shape;491;p20"/>
          <p:cNvSpPr txBox="1"/>
          <p:nvPr/>
        </p:nvSpPr>
        <p:spPr>
          <a:xfrm>
            <a:off x="1066490" y="3336846"/>
            <a:ext cx="854060" cy="646331"/>
          </a:xfrm>
          <a:prstGeom prst="rect">
            <a:avLst/>
          </a:prstGeom>
          <a:solidFill>
            <a:srgbClr val="B3B3B3"/>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1800">
                <a:solidFill>
                  <a:schemeClr val="dk1"/>
                </a:solidFill>
                <a:latin typeface="Arial"/>
                <a:ea typeface="Arial"/>
                <a:cs typeface="Arial"/>
                <a:sym typeface="Arial"/>
              </a:rPr>
              <a:t>Av Pág</a:t>
            </a:r>
            <a:endParaRPr sz="1800">
              <a:solidFill>
                <a:schemeClr val="dk1"/>
              </a:solidFill>
              <a:latin typeface="Arial"/>
              <a:ea typeface="Arial"/>
              <a:cs typeface="Arial"/>
              <a:sym typeface="Arial"/>
            </a:endParaRPr>
          </a:p>
        </p:txBody>
      </p:sp>
      <p:sp>
        <p:nvSpPr>
          <p:cNvPr id="2" name="Rectangle 1">
            <a:extLst>
              <a:ext uri="{FF2B5EF4-FFF2-40B4-BE49-F238E27FC236}">
                <a16:creationId xmlns:a16="http://schemas.microsoft.com/office/drawing/2014/main" id="{D3C8726A-16D0-1750-2127-7B1813B21141}"/>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9D8FFBF-0B81-9A3C-4B50-BBC8B63DB972}"/>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DB812AA6-6809-34BA-4011-44EE8A95592F}"/>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8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21"/>
          <p:cNvSpPr txBox="1">
            <a:spLocks noGrp="1"/>
          </p:cNvSpPr>
          <p:nvPr>
            <p:ph type="body" idx="1"/>
          </p:nvPr>
        </p:nvSpPr>
        <p:spPr>
          <a:xfrm>
            <a:off x="838200" y="1478857"/>
            <a:ext cx="5737615"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s-ES" sz="2800">
                <a:latin typeface="Arial"/>
                <a:ea typeface="Arial"/>
                <a:cs typeface="Arial"/>
                <a:sym typeface="Arial"/>
              </a:rPr>
              <a:t>Tecla de control del teclado que devuelve el cursor a la línea inicial del texto</a:t>
            </a:r>
            <a:endParaRPr/>
          </a:p>
          <a:p>
            <a:pPr marL="0" lvl="0" indent="0" algn="l" rtl="0">
              <a:lnSpc>
                <a:spcPct val="100000"/>
              </a:lnSpc>
              <a:spcBef>
                <a:spcPts val="1000"/>
              </a:spcBef>
              <a:spcAft>
                <a:spcPts val="0"/>
              </a:spcAft>
              <a:buClr>
                <a:schemeClr val="dk1"/>
              </a:buClr>
              <a:buSzPts val="2800"/>
              <a:buNone/>
            </a:pPr>
            <a:endParaRPr sz="2800">
              <a:latin typeface="Arial"/>
              <a:ea typeface="Arial"/>
              <a:cs typeface="Arial"/>
              <a:sym typeface="Arial"/>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latin typeface="Arial"/>
                <a:ea typeface="Arial"/>
                <a:cs typeface="Arial"/>
                <a:sym typeface="Arial"/>
              </a:rPr>
              <a:t>Pulse la tecla Inicio</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latin typeface="Arial"/>
                <a:ea typeface="Arial"/>
                <a:cs typeface="Arial"/>
                <a:sym typeface="Arial"/>
              </a:rPr>
              <a:t>Pulse </a:t>
            </a:r>
            <a:r>
              <a:rPr lang="es-ES" b="1" err="1">
                <a:latin typeface="Arial"/>
                <a:ea typeface="Arial"/>
                <a:cs typeface="Arial"/>
                <a:sym typeface="Arial"/>
              </a:rPr>
              <a:t>Ctrl+Inicio</a:t>
            </a:r>
            <a:r>
              <a:rPr lang="es-ES" b="1">
                <a:latin typeface="Arial"/>
                <a:ea typeface="Arial"/>
                <a:cs typeface="Arial"/>
                <a:sym typeface="Arial"/>
              </a:rPr>
              <a:t> </a:t>
            </a:r>
            <a:r>
              <a:rPr lang="es-ES">
                <a:latin typeface="Arial"/>
                <a:ea typeface="Arial"/>
                <a:cs typeface="Arial"/>
                <a:sym typeface="Arial"/>
              </a:rPr>
              <a:t>para enviar el cursor </a:t>
            </a:r>
            <a:r>
              <a:rPr lang="es-ES"/>
              <a:t>a la celda </a:t>
            </a:r>
            <a:r>
              <a:rPr lang="es-ES" i="1"/>
              <a:t>A1</a:t>
            </a:r>
            <a:endParaRPr i="1"/>
          </a:p>
          <a:p>
            <a:pPr marL="0" lvl="0" indent="0" algn="l" rtl="0">
              <a:lnSpc>
                <a:spcPct val="100000"/>
              </a:lnSpc>
              <a:spcBef>
                <a:spcPts val="1000"/>
              </a:spcBef>
              <a:spcAft>
                <a:spcPts val="0"/>
              </a:spcAft>
              <a:buClr>
                <a:schemeClr val="dk1"/>
              </a:buClr>
              <a:buSzPts val="2800"/>
              <a:buNone/>
            </a:pPr>
            <a:endParaRPr/>
          </a:p>
          <a:p>
            <a:pPr marL="0" lvl="0" indent="0" algn="l" rtl="0">
              <a:lnSpc>
                <a:spcPct val="100000"/>
              </a:lnSpc>
              <a:spcBef>
                <a:spcPts val="1000"/>
              </a:spcBef>
              <a:spcAft>
                <a:spcPts val="0"/>
              </a:spcAft>
              <a:buClr>
                <a:schemeClr val="dk1"/>
              </a:buClr>
              <a:buSzPts val="2800"/>
              <a:buNone/>
            </a:pPr>
            <a:endParaRPr sz="2800">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a:p>
        </p:txBody>
      </p:sp>
      <p:sp>
        <p:nvSpPr>
          <p:cNvPr id="498" name="Google Shape;498;p2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Inicio</a:t>
            </a:r>
            <a:endParaRPr>
              <a:latin typeface="+mj-lt"/>
            </a:endParaRPr>
          </a:p>
        </p:txBody>
      </p:sp>
      <p:pic>
        <p:nvPicPr>
          <p:cNvPr id="3" name="Imagen 2">
            <a:extLst>
              <a:ext uri="{FF2B5EF4-FFF2-40B4-BE49-F238E27FC236}">
                <a16:creationId xmlns:a16="http://schemas.microsoft.com/office/drawing/2014/main" id="{FE29315E-18AC-E8C2-F746-7384C7B6B344}"/>
              </a:ext>
            </a:extLst>
          </p:cNvPr>
          <p:cNvPicPr>
            <a:picLocks noChangeAspect="1"/>
          </p:cNvPicPr>
          <p:nvPr/>
        </p:nvPicPr>
        <p:blipFill>
          <a:blip r:embed="rId3"/>
          <a:stretch>
            <a:fillRect/>
          </a:stretch>
        </p:blipFill>
        <p:spPr>
          <a:xfrm>
            <a:off x="7299874" y="2443512"/>
            <a:ext cx="4353862" cy="2653782"/>
          </a:xfrm>
          <a:prstGeom prst="rect">
            <a:avLst/>
          </a:prstGeom>
          <a:ln>
            <a:solidFill>
              <a:schemeClr val="tx1"/>
            </a:solidFill>
          </a:ln>
        </p:spPr>
      </p:pic>
      <p:sp>
        <p:nvSpPr>
          <p:cNvPr id="2" name="Rectangle 1">
            <a:extLst>
              <a:ext uri="{FF2B5EF4-FFF2-40B4-BE49-F238E27FC236}">
                <a16:creationId xmlns:a16="http://schemas.microsoft.com/office/drawing/2014/main" id="{FAC3F34B-3835-D2D9-6ED5-30318EC58C88}"/>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4982A8E-1EE9-D110-19A9-30FDF1923E08}"/>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83616B62-BA86-D44A-3507-072B99531AF3}"/>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9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sp>
        <p:nvSpPr>
          <p:cNvPr id="512" name="Google Shape;512;p2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Práctica de uso de herramientas </a:t>
            </a:r>
            <a:br>
              <a:rPr lang="es-ES">
                <a:latin typeface="+mj-lt"/>
              </a:rPr>
            </a:br>
            <a:r>
              <a:rPr lang="es-ES">
                <a:latin typeface="+mj-lt"/>
              </a:rPr>
              <a:t>de interfaz</a:t>
            </a:r>
            <a:endParaRPr>
              <a:latin typeface="+mj-lt"/>
            </a:endParaRPr>
          </a:p>
        </p:txBody>
      </p:sp>
      <p:sp>
        <p:nvSpPr>
          <p:cNvPr id="511" name="Google Shape;511;p22"/>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es-ES" sz="2800"/>
              <a:t>Introduzca "</a:t>
            </a:r>
            <a:r>
              <a:rPr lang="es-ES">
                <a:latin typeface="Arial"/>
                <a:ea typeface="Arial"/>
                <a:cs typeface="Arial"/>
                <a:sym typeface="Arial"/>
              </a:rPr>
              <a:t>G100" en la celda de nombre</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latin typeface="Arial"/>
                <a:ea typeface="Arial"/>
                <a:cs typeface="Arial"/>
                <a:sym typeface="Arial"/>
              </a:rPr>
              <a:t>Pulse </a:t>
            </a:r>
            <a:r>
              <a:rPr lang="es-ES" b="1" err="1">
                <a:latin typeface="Arial"/>
                <a:ea typeface="Arial"/>
                <a:cs typeface="Arial"/>
                <a:sym typeface="Arial"/>
              </a:rPr>
              <a:t>Intro</a:t>
            </a:r>
            <a:endParaRPr b="1">
              <a:latin typeface="Arial"/>
              <a:ea typeface="Arial"/>
              <a:cs typeface="Arial"/>
              <a:sym typeface="Arial"/>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latin typeface="Arial"/>
                <a:ea typeface="Arial"/>
                <a:cs typeface="Arial"/>
                <a:sym typeface="Arial"/>
              </a:rPr>
              <a:t>El cursor debe </a:t>
            </a:r>
            <a:r>
              <a:rPr lang="es-ES" sz="2800"/>
              <a:t>desplazarse a </a:t>
            </a:r>
            <a:r>
              <a:rPr lang="es-ES" sz="2800" i="1"/>
              <a:t>G100</a:t>
            </a:r>
            <a:endParaRPr/>
          </a:p>
          <a:p>
            <a:pPr marL="285750" lvl="0" indent="-107950" algn="l" rtl="0">
              <a:lnSpc>
                <a:spcPct val="100000"/>
              </a:lnSpc>
              <a:spcBef>
                <a:spcPts val="1000"/>
              </a:spcBef>
              <a:spcAft>
                <a:spcPts val="0"/>
              </a:spcAft>
              <a:buClr>
                <a:schemeClr val="dk1"/>
              </a:buClr>
              <a:buSzPts val="2800"/>
              <a:buFont typeface="Arial"/>
              <a:buNone/>
            </a:pPr>
            <a:endParaRPr/>
          </a:p>
          <a:p>
            <a:pPr marL="0" lvl="0" indent="0" algn="l" rtl="0">
              <a:lnSpc>
                <a:spcPct val="100000"/>
              </a:lnSpc>
              <a:spcBef>
                <a:spcPts val="1000"/>
              </a:spcBef>
              <a:spcAft>
                <a:spcPts val="0"/>
              </a:spcAft>
              <a:buClr>
                <a:schemeClr val="dk1"/>
              </a:buClr>
              <a:buSzPts val="2800"/>
              <a:buNone/>
            </a:pPr>
            <a:r>
              <a:rPr lang="es-ES" sz="2800"/>
              <a:t>¿Cómo volverías a la celda </a:t>
            </a:r>
            <a:r>
              <a:rPr lang="es-ES" sz="2800" i="1"/>
              <a:t>A1</a:t>
            </a:r>
            <a:r>
              <a:rPr lang="es-ES" sz="2800"/>
              <a:t>?</a:t>
            </a:r>
            <a:endParaRPr/>
          </a:p>
          <a:p>
            <a:pPr marL="0" lvl="0" indent="0" algn="l" rtl="0">
              <a:lnSpc>
                <a:spcPct val="100000"/>
              </a:lnSpc>
              <a:spcBef>
                <a:spcPts val="1000"/>
              </a:spcBef>
              <a:spcAft>
                <a:spcPts val="0"/>
              </a:spcAft>
              <a:buClr>
                <a:srgbClr val="00953A"/>
              </a:buClr>
              <a:buSzPts val="2800"/>
              <a:buNone/>
            </a:pPr>
            <a:r>
              <a:rPr lang="es-ES" sz="2800">
                <a:solidFill>
                  <a:srgbClr val="00953A"/>
                </a:solidFill>
                <a:latin typeface="Arial"/>
                <a:ea typeface="Arial"/>
                <a:cs typeface="Arial"/>
                <a:sym typeface="Arial"/>
              </a:rPr>
              <a:t>Pulsa </a:t>
            </a:r>
            <a:r>
              <a:rPr lang="es-ES" sz="2800" b="1" i="0" u="none" strike="noStrike" cap="none" err="1">
                <a:solidFill>
                  <a:srgbClr val="00953A"/>
                </a:solidFill>
                <a:latin typeface="Arial"/>
                <a:ea typeface="Arial"/>
                <a:cs typeface="Arial"/>
                <a:sym typeface="Arial"/>
              </a:rPr>
              <a:t>Ctrl+Inicio</a:t>
            </a:r>
            <a:endParaRPr sz="2800" i="1">
              <a:solidFill>
                <a:srgbClr val="00953A"/>
              </a:solidFill>
            </a:endParaRPr>
          </a:p>
          <a:p>
            <a:pPr marL="0" lvl="0" indent="0" algn="l" rtl="0">
              <a:lnSpc>
                <a:spcPct val="100000"/>
              </a:lnSpc>
              <a:spcBef>
                <a:spcPts val="1000"/>
              </a:spcBef>
              <a:spcAft>
                <a:spcPts val="0"/>
              </a:spcAft>
              <a:buClr>
                <a:schemeClr val="dk1"/>
              </a:buClr>
              <a:buSzPts val="2800"/>
              <a:buNone/>
            </a:pPr>
            <a:endParaRPr/>
          </a:p>
        </p:txBody>
      </p:sp>
      <p:pic>
        <p:nvPicPr>
          <p:cNvPr id="5" name="Imagen 4">
            <a:extLst>
              <a:ext uri="{FF2B5EF4-FFF2-40B4-BE49-F238E27FC236}">
                <a16:creationId xmlns:a16="http://schemas.microsoft.com/office/drawing/2014/main" id="{88F14380-8087-CD69-FE84-26B79FD1F38C}"/>
              </a:ext>
            </a:extLst>
          </p:cNvPr>
          <p:cNvPicPr>
            <a:picLocks noChangeAspect="1"/>
          </p:cNvPicPr>
          <p:nvPr/>
        </p:nvPicPr>
        <p:blipFill>
          <a:blip r:embed="rId3"/>
          <a:srcRect t="3547"/>
          <a:stretch/>
        </p:blipFill>
        <p:spPr>
          <a:xfrm>
            <a:off x="8362219" y="2015177"/>
            <a:ext cx="2013012" cy="3566668"/>
          </a:xfrm>
          <a:prstGeom prst="rect">
            <a:avLst/>
          </a:prstGeom>
          <a:ln>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1">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23"/>
          <p:cNvSpPr txBox="1">
            <a:spLocks noGrp="1"/>
          </p:cNvSpPr>
          <p:nvPr>
            <p:ph type="body" idx="1"/>
          </p:nvPr>
        </p:nvSpPr>
        <p:spPr>
          <a:xfrm>
            <a:off x="789432" y="1527625"/>
            <a:ext cx="6401562" cy="4921943"/>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rgbClr val="00953A"/>
              </a:buClr>
              <a:buSzPts val="2600"/>
              <a:buChar char="•"/>
            </a:pPr>
            <a:r>
              <a:rPr lang="es-ES" sz="2600" b="1">
                <a:solidFill>
                  <a:srgbClr val="00953A"/>
                </a:solidFill>
              </a:rPr>
              <a:t>Base de datos</a:t>
            </a:r>
            <a:r>
              <a:rPr lang="es-ES" sz="2600" b="1"/>
              <a:t>: </a:t>
            </a:r>
            <a:r>
              <a:rPr lang="es-ES" sz="2600"/>
              <a:t>recopilación sistemática de datos almacenados electrónicamente</a:t>
            </a:r>
            <a:endParaRPr/>
          </a:p>
          <a:p>
            <a:pPr marL="228600" lvl="0" indent="-228600" algn="l" rtl="0">
              <a:lnSpc>
                <a:spcPct val="100000"/>
              </a:lnSpc>
              <a:spcBef>
                <a:spcPts val="1000"/>
              </a:spcBef>
              <a:spcAft>
                <a:spcPts val="0"/>
              </a:spcAft>
              <a:buClr>
                <a:srgbClr val="00953A"/>
              </a:buClr>
              <a:buSzPts val="2600"/>
              <a:buChar char="•"/>
            </a:pPr>
            <a:r>
              <a:rPr lang="es-ES" sz="2600" b="1">
                <a:solidFill>
                  <a:srgbClr val="00953A"/>
                </a:solidFill>
              </a:rPr>
              <a:t>Valor: </a:t>
            </a:r>
            <a:r>
              <a:rPr lang="es-ES" sz="2600"/>
              <a:t>se refiere a números, texto, fechas, códigos</a:t>
            </a:r>
            <a:endParaRPr/>
          </a:p>
          <a:p>
            <a:pPr marL="228600" lvl="0" indent="-228600" algn="l" rtl="0">
              <a:lnSpc>
                <a:spcPct val="100000"/>
              </a:lnSpc>
              <a:spcBef>
                <a:spcPts val="1000"/>
              </a:spcBef>
              <a:spcAft>
                <a:spcPts val="0"/>
              </a:spcAft>
              <a:buClr>
                <a:srgbClr val="00953A"/>
              </a:buClr>
              <a:buSzPts val="2600"/>
              <a:buChar char="•"/>
            </a:pPr>
            <a:r>
              <a:rPr lang="es-ES" sz="2600" b="1">
                <a:solidFill>
                  <a:srgbClr val="00953A"/>
                </a:solidFill>
              </a:rPr>
              <a:t>Ingreso de datos: </a:t>
            </a:r>
            <a:r>
              <a:rPr lang="es-ES" sz="2600"/>
              <a:t>proceso de ingresar valores en una hoja de cálculo</a:t>
            </a:r>
            <a:endParaRPr/>
          </a:p>
          <a:p>
            <a:pPr marL="228600" lvl="0" indent="-228600" algn="l" rtl="0">
              <a:lnSpc>
                <a:spcPct val="100000"/>
              </a:lnSpc>
              <a:spcBef>
                <a:spcPts val="1000"/>
              </a:spcBef>
              <a:spcAft>
                <a:spcPts val="0"/>
              </a:spcAft>
              <a:buClr>
                <a:schemeClr val="dk1"/>
              </a:buClr>
              <a:buSzPts val="2600"/>
              <a:buChar char="•"/>
            </a:pPr>
            <a:r>
              <a:rPr lang="es-ES" sz="2600"/>
              <a:t>Para producir análisis eficaces, los valores deben ser</a:t>
            </a:r>
            <a:r>
              <a:rPr lang="es-ES"/>
              <a:t>:</a:t>
            </a:r>
            <a:endParaRPr/>
          </a:p>
          <a:p>
            <a:pPr marL="685800" lvl="1" indent="-228600" algn="l" rtl="0">
              <a:lnSpc>
                <a:spcPct val="100000"/>
              </a:lnSpc>
              <a:spcBef>
                <a:spcPts val="1000"/>
              </a:spcBef>
              <a:spcAft>
                <a:spcPts val="0"/>
              </a:spcAft>
              <a:buSzPts val="2200"/>
              <a:buChar char="▪"/>
            </a:pPr>
            <a:r>
              <a:rPr lang="es-ES" sz="2200"/>
              <a:t>Organizados</a:t>
            </a:r>
            <a:endParaRPr/>
          </a:p>
          <a:p>
            <a:pPr marL="685800" lvl="1" indent="-228600" algn="l" rtl="0">
              <a:lnSpc>
                <a:spcPct val="100000"/>
              </a:lnSpc>
              <a:spcBef>
                <a:spcPts val="1000"/>
              </a:spcBef>
              <a:spcAft>
                <a:spcPts val="0"/>
              </a:spcAft>
              <a:buSzPts val="2200"/>
              <a:buChar char="▪"/>
            </a:pPr>
            <a:r>
              <a:rPr lang="es-ES" sz="2200"/>
              <a:t>Formateados</a:t>
            </a:r>
            <a:endParaRPr/>
          </a:p>
        </p:txBody>
      </p:sp>
      <p:sp>
        <p:nvSpPr>
          <p:cNvPr id="519" name="Google Shape;519;p2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Base de datos y valores en Excel</a:t>
            </a:r>
            <a:endParaRPr>
              <a:latin typeface="+mj-lt"/>
            </a:endParaRPr>
          </a:p>
        </p:txBody>
      </p:sp>
      <p:pic>
        <p:nvPicPr>
          <p:cNvPr id="520" name="Google Shape;520;p23" descr="COVID-19 US States Current"/>
          <p:cNvPicPr preferRelativeResize="0"/>
          <p:nvPr/>
        </p:nvPicPr>
        <p:blipFill rotWithShape="1">
          <a:blip r:embed="rId3">
            <a:alphaModFix/>
          </a:blip>
          <a:srcRect l="1" r="35065"/>
          <a:stretch/>
        </p:blipFill>
        <p:spPr>
          <a:xfrm>
            <a:off x="7132320" y="1840992"/>
            <a:ext cx="4848446" cy="4266661"/>
          </a:xfrm>
          <a:prstGeom prst="rect">
            <a:avLst/>
          </a:prstGeom>
          <a:noFill/>
          <a:ln w="9525" cap="flat" cmpd="sng">
            <a:solidFill>
              <a:schemeClr val="dk1"/>
            </a:solidFill>
            <a:prstDash val="solid"/>
            <a:round/>
            <a:headEnd type="none" w="sm" len="sm"/>
            <a:tailEnd type="none" w="sm" len="sm"/>
          </a:ln>
        </p:spPr>
      </p:pic>
      <p:sp>
        <p:nvSpPr>
          <p:cNvPr id="521" name="Google Shape;521;p23"/>
          <p:cNvSpPr txBox="1"/>
          <p:nvPr/>
        </p:nvSpPr>
        <p:spPr>
          <a:xfrm>
            <a:off x="7744366" y="3164788"/>
            <a:ext cx="509618" cy="215444"/>
          </a:xfrm>
          <a:prstGeom prst="rect">
            <a:avLst/>
          </a:prstGeom>
          <a:solidFill>
            <a:srgbClr val="D9E1F2"/>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800">
                <a:solidFill>
                  <a:schemeClr val="dk1"/>
                </a:solidFill>
                <a:latin typeface="Arial"/>
                <a:ea typeface="Arial"/>
                <a:cs typeface="Arial"/>
                <a:sym typeface="Arial"/>
              </a:rPr>
              <a:t>estado</a:t>
            </a:r>
            <a:endParaRPr/>
          </a:p>
        </p:txBody>
      </p:sp>
      <p:sp>
        <p:nvSpPr>
          <p:cNvPr id="522" name="Google Shape;522;p23"/>
          <p:cNvSpPr txBox="1"/>
          <p:nvPr/>
        </p:nvSpPr>
        <p:spPr>
          <a:xfrm>
            <a:off x="8439912" y="3176980"/>
            <a:ext cx="571500" cy="215444"/>
          </a:xfrm>
          <a:prstGeom prst="rect">
            <a:avLst/>
          </a:prstGeom>
          <a:solidFill>
            <a:srgbClr val="D9E1F2"/>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800">
                <a:solidFill>
                  <a:schemeClr val="dk1"/>
                </a:solidFill>
                <a:latin typeface="Arial"/>
                <a:ea typeface="Arial"/>
                <a:cs typeface="Arial"/>
                <a:sym typeface="Arial"/>
              </a:rPr>
              <a:t>positivo</a:t>
            </a:r>
            <a:endParaRPr/>
          </a:p>
        </p:txBody>
      </p:sp>
      <p:sp>
        <p:nvSpPr>
          <p:cNvPr id="523" name="Google Shape;523;p23"/>
          <p:cNvSpPr txBox="1"/>
          <p:nvPr/>
        </p:nvSpPr>
        <p:spPr>
          <a:xfrm>
            <a:off x="9156954" y="3176980"/>
            <a:ext cx="571500" cy="215444"/>
          </a:xfrm>
          <a:prstGeom prst="rect">
            <a:avLst/>
          </a:prstGeom>
          <a:solidFill>
            <a:srgbClr val="D9E1F2"/>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800">
                <a:solidFill>
                  <a:schemeClr val="dk1"/>
                </a:solidFill>
                <a:latin typeface="Arial"/>
                <a:ea typeface="Arial"/>
                <a:cs typeface="Arial"/>
                <a:sym typeface="Arial"/>
              </a:rPr>
              <a:t>muertes</a:t>
            </a:r>
            <a:endParaRPr/>
          </a:p>
        </p:txBody>
      </p:sp>
      <p:sp>
        <p:nvSpPr>
          <p:cNvPr id="524" name="Google Shape;524;p23"/>
          <p:cNvSpPr txBox="1"/>
          <p:nvPr/>
        </p:nvSpPr>
        <p:spPr>
          <a:xfrm>
            <a:off x="9847325" y="3176980"/>
            <a:ext cx="720853" cy="215444"/>
          </a:xfrm>
          <a:prstGeom prst="rect">
            <a:avLst/>
          </a:prstGeom>
          <a:solidFill>
            <a:srgbClr val="D9E1F2"/>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800">
                <a:solidFill>
                  <a:schemeClr val="dk1"/>
                </a:solidFill>
                <a:latin typeface="Arial"/>
                <a:ea typeface="Arial"/>
                <a:cs typeface="Arial"/>
                <a:sym typeface="Arial"/>
              </a:rPr>
              <a:t>modificado</a:t>
            </a:r>
            <a:endParaRPr/>
          </a:p>
        </p:txBody>
      </p:sp>
      <p:sp>
        <p:nvSpPr>
          <p:cNvPr id="525" name="Google Shape;525;p23"/>
          <p:cNvSpPr txBox="1"/>
          <p:nvPr/>
        </p:nvSpPr>
        <p:spPr>
          <a:xfrm>
            <a:off x="9835133" y="1961310"/>
            <a:ext cx="1393699" cy="246221"/>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000">
                <a:solidFill>
                  <a:schemeClr val="dk1"/>
                </a:solidFill>
                <a:latin typeface="Arial"/>
                <a:ea typeface="Arial"/>
                <a:cs typeface="Arial"/>
                <a:sym typeface="Arial"/>
              </a:rPr>
              <a:t>=SUM(estados[total])</a:t>
            </a:r>
            <a:endParaRPr/>
          </a:p>
        </p:txBody>
      </p:sp>
      <p:sp>
        <p:nvSpPr>
          <p:cNvPr id="526" name="Google Shape;526;p23"/>
          <p:cNvSpPr txBox="1"/>
          <p:nvPr/>
        </p:nvSpPr>
        <p:spPr>
          <a:xfrm>
            <a:off x="7744366" y="2706624"/>
            <a:ext cx="2301842"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900" b="1">
                <a:solidFill>
                  <a:schemeClr val="dk1"/>
                </a:solidFill>
                <a:latin typeface="Arial"/>
                <a:ea typeface="Arial"/>
                <a:cs typeface="Arial"/>
                <a:sym typeface="Arial"/>
              </a:rPr>
              <a:t>COVID-19 EE.UU. por Estado - actual</a:t>
            </a:r>
            <a:endParaRPr/>
          </a:p>
        </p:txBody>
      </p:sp>
      <p:sp>
        <p:nvSpPr>
          <p:cNvPr id="2" name="Rectangle 1">
            <a:extLst>
              <a:ext uri="{FF2B5EF4-FFF2-40B4-BE49-F238E27FC236}">
                <a16:creationId xmlns:a16="http://schemas.microsoft.com/office/drawing/2014/main" id="{8CC1EFB6-4154-B60F-2064-89CAF74ADD48}"/>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95977CAB-F48A-F124-402D-93A5E0782817}"/>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69BA014-0F0D-467E-D470-51E6559A223B}"/>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8">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18">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18">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1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2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es-ES" sz="2800"/>
              <a:t>Escriba texto en la celda</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sz="2800"/>
              <a:t>Pulse la tecla </a:t>
            </a:r>
            <a:r>
              <a:rPr lang="es-ES" sz="2800" b="1"/>
              <a:t>Intro para </a:t>
            </a:r>
            <a:r>
              <a:rPr lang="es-ES" sz="2800"/>
              <a:t>desplazar el cursor hacia abajo</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sz="2800"/>
              <a:t>Pulse la tecla </a:t>
            </a:r>
            <a:r>
              <a:rPr lang="es-ES" sz="2800" b="1"/>
              <a:t>Tab </a:t>
            </a:r>
            <a:r>
              <a:rPr lang="es-ES" sz="2800"/>
              <a:t>para desplazar el cursor hacia la derecha</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sz="2800"/>
              <a:t>Pulse las teclas de flecha para mover el cursor hacia la derecha, izquierda, arriba y abajo</a:t>
            </a:r>
            <a:endParaRPr sz="2800"/>
          </a:p>
          <a:p>
            <a:pPr marL="0" lvl="0" indent="0" algn="l" rtl="0">
              <a:lnSpc>
                <a:spcPct val="100000"/>
              </a:lnSpc>
              <a:spcBef>
                <a:spcPts val="1000"/>
              </a:spcBef>
              <a:spcAft>
                <a:spcPts val="0"/>
              </a:spcAft>
              <a:buClr>
                <a:schemeClr val="dk1"/>
              </a:buClr>
              <a:buSzPts val="2800"/>
              <a:buNone/>
            </a:pPr>
            <a:endParaRPr/>
          </a:p>
        </p:txBody>
      </p:sp>
      <p:sp>
        <p:nvSpPr>
          <p:cNvPr id="533" name="Google Shape;533;p2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Ingreso de datos en Excel</a:t>
            </a:r>
            <a:endParaRPr>
              <a:latin typeface="+mj-lt"/>
            </a:endParaRPr>
          </a:p>
        </p:txBody>
      </p:sp>
      <p:pic>
        <p:nvPicPr>
          <p:cNvPr id="3" name="Imagen 2">
            <a:extLst>
              <a:ext uri="{FF2B5EF4-FFF2-40B4-BE49-F238E27FC236}">
                <a16:creationId xmlns:a16="http://schemas.microsoft.com/office/drawing/2014/main" id="{B3934774-DE60-74B5-E4FC-2A2DA65845AF}"/>
              </a:ext>
            </a:extLst>
          </p:cNvPr>
          <p:cNvPicPr>
            <a:picLocks noChangeAspect="1"/>
          </p:cNvPicPr>
          <p:nvPr/>
        </p:nvPicPr>
        <p:blipFill>
          <a:blip r:embed="rId3"/>
          <a:stretch>
            <a:fillRect/>
          </a:stretch>
        </p:blipFill>
        <p:spPr>
          <a:xfrm>
            <a:off x="2859049" y="4160395"/>
            <a:ext cx="5370552" cy="2488792"/>
          </a:xfrm>
          <a:prstGeom prst="rect">
            <a:avLst/>
          </a:prstGeom>
          <a:ln w="15875">
            <a:solidFill>
              <a:schemeClr val="tx1"/>
            </a:solidFill>
          </a:ln>
        </p:spPr>
      </p:pic>
      <p:sp>
        <p:nvSpPr>
          <p:cNvPr id="2" name="Rectangle 1">
            <a:extLst>
              <a:ext uri="{FF2B5EF4-FFF2-40B4-BE49-F238E27FC236}">
                <a16:creationId xmlns:a16="http://schemas.microsoft.com/office/drawing/2014/main" id="{0AE0A7B1-1433-592B-189D-2764A244BC48}"/>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7D00DB3A-9CF0-3420-149E-5415DA6A3812}"/>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E71CC107-D4D7-CC52-CBBE-4295D66A769B}"/>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542" name="Google Shape;542;p25"/>
          <p:cNvSpPr txBox="1">
            <a:spLocks noGrp="1"/>
          </p:cNvSpPr>
          <p:nvPr>
            <p:ph type="body" idx="1"/>
          </p:nvPr>
        </p:nvSpPr>
        <p:spPr>
          <a:xfrm>
            <a:off x="565827" y="1537223"/>
            <a:ext cx="6662194" cy="492194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es-ES"/>
              <a:t>En la celda </a:t>
            </a:r>
            <a:r>
              <a:rPr lang="es-ES" i="1"/>
              <a:t>A1</a:t>
            </a:r>
            <a:r>
              <a:rPr lang="es-ES"/>
              <a:t>, escriba "Fecha de inicio"; a continuación, pulse la </a:t>
            </a:r>
            <a:br>
              <a:rPr lang="es-ES"/>
            </a:br>
            <a:r>
              <a:rPr lang="es-ES"/>
              <a:t>tecla </a:t>
            </a:r>
            <a:r>
              <a:rPr lang="es-ES" b="1"/>
              <a:t>Tabulador</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En la celda </a:t>
            </a:r>
            <a:r>
              <a:rPr lang="es-ES" i="1"/>
              <a:t>B1</a:t>
            </a:r>
            <a:r>
              <a:rPr lang="es-ES"/>
              <a:t>, escriba "Personal" (sólo en mayúsculas la primera letra); a continuación, pulse la </a:t>
            </a:r>
            <a:br>
              <a:rPr lang="es-ES"/>
            </a:br>
            <a:r>
              <a:rPr lang="es-ES"/>
              <a:t>tecla </a:t>
            </a:r>
            <a:r>
              <a:rPr lang="es-ES" b="1"/>
              <a:t>Tabulador </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En la celda </a:t>
            </a:r>
            <a:r>
              <a:rPr lang="es-ES" i="1"/>
              <a:t>C1</a:t>
            </a:r>
            <a:r>
              <a:rPr lang="es-ES"/>
              <a:t>, escriba "Comunidad"; a continuación, pulse la tecla </a:t>
            </a:r>
            <a:r>
              <a:rPr lang="es-ES" b="1" err="1"/>
              <a:t>Intro</a:t>
            </a:r>
            <a:endParaRPr b="1"/>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Ingrese los valores de las columnas A, B y C </a:t>
            </a:r>
            <a:r>
              <a:rPr lang="es-ES" sz="2800"/>
              <a:t>según el ejemplo de la derecha </a:t>
            </a:r>
            <a:endParaRPr/>
          </a:p>
          <a:p>
            <a:pPr marL="228600" lvl="0" indent="-228600" algn="l" rtl="0">
              <a:lnSpc>
                <a:spcPct val="100000"/>
              </a:lnSpc>
              <a:spcBef>
                <a:spcPts val="1000"/>
              </a:spcBef>
              <a:spcAft>
                <a:spcPts val="0"/>
              </a:spcAft>
              <a:buClr>
                <a:schemeClr val="dk1"/>
              </a:buClr>
              <a:buSzPts val="2800"/>
              <a:buNone/>
            </a:pPr>
            <a:endParaRPr/>
          </a:p>
        </p:txBody>
      </p:sp>
      <p:sp>
        <p:nvSpPr>
          <p:cNvPr id="543" name="Google Shape;543;p25"/>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en ingreso de datos en Excel</a:t>
            </a:r>
            <a:endParaRPr>
              <a:latin typeface="+mj-lt"/>
            </a:endParaRPr>
          </a:p>
        </p:txBody>
      </p:sp>
      <p:pic>
        <p:nvPicPr>
          <p:cNvPr id="5" name="Imagen 4">
            <a:extLst>
              <a:ext uri="{FF2B5EF4-FFF2-40B4-BE49-F238E27FC236}">
                <a16:creationId xmlns:a16="http://schemas.microsoft.com/office/drawing/2014/main" id="{EABBB569-C121-B34B-14FE-DFB70D06CD96}"/>
              </a:ext>
            </a:extLst>
          </p:cNvPr>
          <p:cNvPicPr>
            <a:picLocks noChangeAspect="1"/>
          </p:cNvPicPr>
          <p:nvPr/>
        </p:nvPicPr>
        <p:blipFill>
          <a:blip r:embed="rId3"/>
          <a:stretch>
            <a:fillRect/>
          </a:stretch>
        </p:blipFill>
        <p:spPr>
          <a:xfrm>
            <a:off x="7131706" y="1580039"/>
            <a:ext cx="4821804" cy="3709080"/>
          </a:xfrm>
          <a:prstGeom prst="rect">
            <a:avLst/>
          </a:prstGeom>
          <a:ln w="15875">
            <a:solidFill>
              <a:schemeClr val="dk1"/>
            </a:solidFill>
          </a:ln>
        </p:spPr>
      </p:pic>
      <p:pic>
        <p:nvPicPr>
          <p:cNvPr id="7" name="Imagen 6">
            <a:extLst>
              <a:ext uri="{FF2B5EF4-FFF2-40B4-BE49-F238E27FC236}">
                <a16:creationId xmlns:a16="http://schemas.microsoft.com/office/drawing/2014/main" id="{5BDA428B-7E3D-1E18-82CC-D641C788D1F6}"/>
              </a:ext>
            </a:extLst>
          </p:cNvPr>
          <p:cNvPicPr>
            <a:picLocks noChangeAspect="1"/>
          </p:cNvPicPr>
          <p:nvPr/>
        </p:nvPicPr>
        <p:blipFill>
          <a:blip r:embed="rId4"/>
          <a:stretch>
            <a:fillRect/>
          </a:stretch>
        </p:blipFill>
        <p:spPr>
          <a:xfrm>
            <a:off x="7612640" y="5480023"/>
            <a:ext cx="1743318" cy="1162212"/>
          </a:xfrm>
          <a:prstGeom prst="rect">
            <a:avLst/>
          </a:prstGeom>
          <a:ln>
            <a:solidFill>
              <a:schemeClr val="tx1"/>
            </a:solidFill>
          </a:ln>
        </p:spPr>
      </p:pic>
      <p:sp>
        <p:nvSpPr>
          <p:cNvPr id="2" name="Rectangle 1">
            <a:extLst>
              <a:ext uri="{FF2B5EF4-FFF2-40B4-BE49-F238E27FC236}">
                <a16:creationId xmlns:a16="http://schemas.microsoft.com/office/drawing/2014/main" id="{6E994BF1-3529-061A-E126-8FFB01D61F90}"/>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B63589C2-56F4-416D-A81F-77AAF59B0208}"/>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FC0E36C-09D0-C0FD-EF76-A448AFE1D0A9}"/>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3" name="Google Shape;553;p26"/>
          <p:cNvSpPr txBox="1">
            <a:spLocks noGrp="1"/>
          </p:cNvSpPr>
          <p:nvPr>
            <p:ph sz="half" idx="2"/>
          </p:nvPr>
        </p:nvSpPr>
        <p:spPr>
          <a:xfrm>
            <a:off x="838200" y="1382605"/>
            <a:ext cx="6165716" cy="463930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es-ES"/>
              <a:t>Sitúe el cursor sobre la </a:t>
            </a:r>
            <a:r>
              <a:rPr lang="es-ES" u="sng"/>
              <a:t>Hoja1</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Haga clic con el botón derecho </a:t>
            </a:r>
            <a:br>
              <a:rPr lang="es-ES"/>
            </a:br>
            <a:r>
              <a:rPr lang="es-ES"/>
              <a:t>del ratón en</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Seleccione </a:t>
            </a:r>
            <a:r>
              <a:rPr lang="es-ES" b="1"/>
              <a:t>Renombrar </a:t>
            </a:r>
            <a:r>
              <a:rPr lang="es-ES"/>
              <a:t>en el </a:t>
            </a:r>
            <a:br>
              <a:rPr lang="es-ES"/>
            </a:br>
            <a:r>
              <a:rPr lang="es-ES"/>
              <a:t>menú desplegable</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Escriba “marzo 2024"</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Pulse la tecla </a:t>
            </a:r>
            <a:r>
              <a:rPr lang="es-ES" b="1" err="1"/>
              <a:t>Intro</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Guarde su trabajo haciendo clic en el ícono          </a:t>
            </a:r>
            <a:r>
              <a:rPr lang="es-ES" b="1"/>
              <a:t>Guardar </a:t>
            </a:r>
            <a:r>
              <a:rPr lang="es-ES"/>
              <a:t>situado en la parte superior izquierda de </a:t>
            </a:r>
            <a:br>
              <a:rPr lang="es-ES"/>
            </a:br>
            <a:r>
              <a:rPr lang="es-ES"/>
              <a:t>la pantalla </a:t>
            </a:r>
            <a:endParaRPr/>
          </a:p>
          <a:p>
            <a:pPr marL="228600" lvl="0" indent="-50800" algn="l" rtl="0">
              <a:lnSpc>
                <a:spcPct val="100000"/>
              </a:lnSpc>
              <a:spcBef>
                <a:spcPts val="1000"/>
              </a:spcBef>
              <a:spcAft>
                <a:spcPts val="0"/>
              </a:spcAft>
              <a:buClr>
                <a:schemeClr val="dk1"/>
              </a:buClr>
              <a:buSzPts val="2800"/>
              <a:buNone/>
            </a:pPr>
            <a:endParaRPr/>
          </a:p>
          <a:p>
            <a:pPr marL="228600" lvl="0" indent="-50800" algn="l" rtl="0">
              <a:lnSpc>
                <a:spcPct val="100000"/>
              </a:lnSpc>
              <a:spcBef>
                <a:spcPts val="1000"/>
              </a:spcBef>
              <a:spcAft>
                <a:spcPts val="0"/>
              </a:spcAft>
              <a:buClr>
                <a:schemeClr val="dk1"/>
              </a:buClr>
              <a:buSzPts val="2800"/>
              <a:buNone/>
            </a:pPr>
            <a:endParaRPr/>
          </a:p>
        </p:txBody>
      </p:sp>
      <p:sp>
        <p:nvSpPr>
          <p:cNvPr id="554" name="Google Shape;554;p2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Renombrar una hoja de cálculo</a:t>
            </a:r>
            <a:endParaRPr>
              <a:latin typeface="+mj-lt"/>
            </a:endParaRPr>
          </a:p>
        </p:txBody>
      </p:sp>
      <p:pic>
        <p:nvPicPr>
          <p:cNvPr id="555" name="Google Shape;555;p26" descr="The screen capture shows the Save icon. " title="Save Icon"/>
          <p:cNvPicPr preferRelativeResize="0"/>
          <p:nvPr/>
        </p:nvPicPr>
        <p:blipFill rotWithShape="1">
          <a:blip r:embed="rId3">
            <a:alphaModFix/>
          </a:blip>
          <a:srcRect l="579" t="15215" r="97935" b="82317"/>
          <a:stretch/>
        </p:blipFill>
        <p:spPr>
          <a:xfrm>
            <a:off x="2710522" y="5442080"/>
            <a:ext cx="553510" cy="553510"/>
          </a:xfrm>
          <a:prstGeom prst="rect">
            <a:avLst/>
          </a:prstGeom>
          <a:noFill/>
          <a:ln>
            <a:solidFill>
              <a:schemeClr val="tx1"/>
            </a:solidFill>
          </a:ln>
          <a:effectLst>
            <a:outerShdw blurRad="50800" dist="38100" dir="2700000" algn="tl" rotWithShape="0">
              <a:srgbClr val="000000">
                <a:alpha val="40000"/>
              </a:srgbClr>
            </a:outerShdw>
          </a:effectLst>
        </p:spPr>
      </p:pic>
      <p:grpSp>
        <p:nvGrpSpPr>
          <p:cNvPr id="4" name="Grupo 3">
            <a:extLst>
              <a:ext uri="{FF2B5EF4-FFF2-40B4-BE49-F238E27FC236}">
                <a16:creationId xmlns:a16="http://schemas.microsoft.com/office/drawing/2014/main" id="{6706B6F6-3E50-E76A-3801-C9D7D8237630}"/>
              </a:ext>
            </a:extLst>
          </p:cNvPr>
          <p:cNvGrpSpPr/>
          <p:nvPr/>
        </p:nvGrpSpPr>
        <p:grpSpPr>
          <a:xfrm>
            <a:off x="7003916" y="1225685"/>
            <a:ext cx="4649820" cy="4980562"/>
            <a:chOff x="7003916" y="1225685"/>
            <a:chExt cx="4649820" cy="4980562"/>
          </a:xfrm>
        </p:grpSpPr>
        <p:pic>
          <p:nvPicPr>
            <p:cNvPr id="3" name="Imagen 2">
              <a:extLst>
                <a:ext uri="{FF2B5EF4-FFF2-40B4-BE49-F238E27FC236}">
                  <a16:creationId xmlns:a16="http://schemas.microsoft.com/office/drawing/2014/main" id="{942B2207-FD1F-DAEC-F13C-0E14D2DC1507}"/>
                </a:ext>
              </a:extLst>
            </p:cNvPr>
            <p:cNvPicPr>
              <a:picLocks noChangeAspect="1"/>
            </p:cNvPicPr>
            <p:nvPr/>
          </p:nvPicPr>
          <p:blipFill>
            <a:blip r:embed="rId4"/>
            <a:srcRect r="12667" b="1719"/>
            <a:stretch/>
          </p:blipFill>
          <p:spPr>
            <a:xfrm>
              <a:off x="7003916" y="1225685"/>
              <a:ext cx="4649820" cy="4980562"/>
            </a:xfrm>
            <a:prstGeom prst="rect">
              <a:avLst/>
            </a:prstGeom>
          </p:spPr>
        </p:pic>
        <p:cxnSp>
          <p:nvCxnSpPr>
            <p:cNvPr id="558" name="Google Shape;558;p26"/>
            <p:cNvCxnSpPr/>
            <p:nvPr/>
          </p:nvCxnSpPr>
          <p:spPr>
            <a:xfrm flipH="1">
              <a:off x="9227635" y="3863360"/>
              <a:ext cx="713655" cy="231586"/>
            </a:xfrm>
            <a:prstGeom prst="straightConnector1">
              <a:avLst/>
            </a:prstGeom>
            <a:noFill/>
            <a:ln w="57150" cap="flat" cmpd="sng">
              <a:solidFill>
                <a:srgbClr val="F7941D"/>
              </a:solidFill>
              <a:prstDash val="solid"/>
              <a:miter lim="800000"/>
              <a:headEnd type="none" w="sm" len="sm"/>
              <a:tailEnd type="triangle" w="med" len="med"/>
            </a:ln>
          </p:spPr>
        </p:cxnSp>
      </p:grpSp>
      <p:sp>
        <p:nvSpPr>
          <p:cNvPr id="561" name="Google Shape;561;p26"/>
          <p:cNvSpPr txBox="1"/>
          <p:nvPr/>
        </p:nvSpPr>
        <p:spPr>
          <a:xfrm>
            <a:off x="8058912" y="1962912"/>
            <a:ext cx="876893" cy="369332"/>
          </a:xfrm>
          <a:prstGeom prst="rect">
            <a:avLst/>
          </a:prstGeom>
          <a:solidFill>
            <a:schemeClr val="lt1">
              <a:alpha val="75686"/>
            </a:schemeClr>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566" name="Google Shape;566;p26"/>
          <p:cNvSpPr txBox="1"/>
          <p:nvPr/>
        </p:nvSpPr>
        <p:spPr>
          <a:xfrm rot="5400000">
            <a:off x="8917078" y="1837574"/>
            <a:ext cx="184731"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 name="Rectangle 1">
            <a:extLst>
              <a:ext uri="{FF2B5EF4-FFF2-40B4-BE49-F238E27FC236}">
                <a16:creationId xmlns:a16="http://schemas.microsoft.com/office/drawing/2014/main" id="{AFB86B60-E417-55C9-19BB-542F4CD6D773}"/>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79C8A659-4BA5-3B4D-20FD-EF410AC7D367}"/>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7F402550-F673-F044-E8FE-9058FD51D5B0}"/>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Google Shape;572;p27"/>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s-ES" sz="2800">
                <a:latin typeface="Arial"/>
                <a:ea typeface="Arial"/>
                <a:cs typeface="Arial"/>
                <a:sym typeface="Arial"/>
              </a:rPr>
              <a:t>Cuatro formas de editar valores en una celda específica</a:t>
            </a:r>
            <a:endParaRPr sz="2800"/>
          </a:p>
          <a:p>
            <a:pPr marL="0" lvl="0" indent="0" algn="l" rtl="0">
              <a:lnSpc>
                <a:spcPct val="100000"/>
              </a:lnSpc>
              <a:spcBef>
                <a:spcPts val="1000"/>
              </a:spcBef>
              <a:spcAft>
                <a:spcPts val="0"/>
              </a:spcAft>
              <a:buClr>
                <a:schemeClr val="dk1"/>
              </a:buClr>
              <a:buSzPts val="2800"/>
              <a:buNone/>
            </a:pPr>
            <a:endParaRPr/>
          </a:p>
        </p:txBody>
      </p:sp>
      <p:sp>
        <p:nvSpPr>
          <p:cNvPr id="573" name="Google Shape;573;p27"/>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Editar valores</a:t>
            </a:r>
            <a:endParaRPr>
              <a:latin typeface="+mj-lt"/>
            </a:endParaRPr>
          </a:p>
        </p:txBody>
      </p:sp>
      <p:sp>
        <p:nvSpPr>
          <p:cNvPr id="574" name="Google Shape;574;p27"/>
          <p:cNvSpPr txBox="1"/>
          <p:nvPr/>
        </p:nvSpPr>
        <p:spPr>
          <a:xfrm>
            <a:off x="740780" y="2006075"/>
            <a:ext cx="5647828" cy="2626320"/>
          </a:xfrm>
          <a:prstGeom prst="rect">
            <a:avLst/>
          </a:prstGeom>
          <a:noFill/>
          <a:ln w="50800"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228600" marR="0" lvl="0" indent="-228600" algn="ctr" rtl="0">
              <a:spcBef>
                <a:spcPts val="0"/>
              </a:spcBef>
              <a:spcAft>
                <a:spcPts val="0"/>
              </a:spcAft>
              <a:buNone/>
            </a:pPr>
            <a:r>
              <a:rPr lang="es-ES" sz="2800" b="1">
                <a:solidFill>
                  <a:schemeClr val="dk1"/>
                </a:solidFill>
                <a:latin typeface="Arial"/>
                <a:ea typeface="Arial"/>
                <a:cs typeface="Arial"/>
                <a:sym typeface="Arial"/>
              </a:rPr>
              <a:t>Tecla Supr o Retroceso</a:t>
            </a:r>
            <a:endParaRPr/>
          </a:p>
          <a:p>
            <a:pPr marL="228600" marR="0" lvl="0" indent="-228600" algn="l" rtl="0">
              <a:spcBef>
                <a:spcPts val="1000"/>
              </a:spcBef>
              <a:spcAft>
                <a:spcPts val="0"/>
              </a:spcAft>
              <a:buClr>
                <a:schemeClr val="dk1"/>
              </a:buClr>
              <a:buSzPts val="2400"/>
              <a:buFont typeface="Arial"/>
              <a:buChar char="•"/>
            </a:pPr>
            <a:r>
              <a:rPr lang="es-ES" sz="2400">
                <a:solidFill>
                  <a:schemeClr val="dk1"/>
                </a:solidFill>
                <a:latin typeface="Arial"/>
                <a:ea typeface="Arial"/>
                <a:cs typeface="Arial"/>
                <a:sym typeface="Arial"/>
              </a:rPr>
              <a:t>Borra los datos y deja la celda vacía</a:t>
            </a:r>
            <a:endParaRPr/>
          </a:p>
          <a:p>
            <a:pPr marL="228600" marR="0" lvl="0" indent="-228600" algn="l" rtl="0">
              <a:spcBef>
                <a:spcPts val="1000"/>
              </a:spcBef>
              <a:spcAft>
                <a:spcPts val="0"/>
              </a:spcAft>
              <a:buClr>
                <a:schemeClr val="dk1"/>
              </a:buClr>
              <a:buSzPts val="2400"/>
              <a:buFont typeface="Arial"/>
              <a:buChar char="•"/>
            </a:pPr>
            <a:r>
              <a:rPr lang="es-ES" sz="2400">
                <a:solidFill>
                  <a:schemeClr val="dk1"/>
                </a:solidFill>
                <a:latin typeface="Arial"/>
                <a:ea typeface="Arial"/>
                <a:cs typeface="Arial"/>
                <a:sym typeface="Arial"/>
              </a:rPr>
              <a:t>Lo borrado se guarda automáticamente si se pulsa la tecla</a:t>
            </a:r>
            <a:r>
              <a:rPr lang="es-ES" sz="2400" b="1">
                <a:solidFill>
                  <a:schemeClr val="dk1"/>
                </a:solidFill>
                <a:latin typeface="Arial"/>
                <a:ea typeface="Arial"/>
                <a:cs typeface="Arial"/>
                <a:sym typeface="Arial"/>
              </a:rPr>
              <a:t> </a:t>
            </a:r>
            <a:r>
              <a:rPr lang="es-ES" sz="2400" b="1" err="1">
                <a:solidFill>
                  <a:schemeClr val="dk1"/>
                </a:solidFill>
                <a:latin typeface="Arial"/>
                <a:ea typeface="Arial"/>
                <a:cs typeface="Arial"/>
                <a:sym typeface="Arial"/>
              </a:rPr>
              <a:t>Intro</a:t>
            </a:r>
            <a:r>
              <a:rPr lang="es-ES" sz="2400">
                <a:solidFill>
                  <a:schemeClr val="dk1"/>
                </a:solidFill>
                <a:latin typeface="Arial"/>
                <a:ea typeface="Arial"/>
                <a:cs typeface="Arial"/>
                <a:sym typeface="Arial"/>
              </a:rPr>
              <a:t>, y no se guarda si se pulsa la tecla </a:t>
            </a:r>
            <a:r>
              <a:rPr lang="es-ES" sz="2400" b="1">
                <a:solidFill>
                  <a:schemeClr val="dk1"/>
                </a:solidFill>
                <a:sym typeface="Arial"/>
              </a:rPr>
              <a:t>ESC</a:t>
            </a:r>
            <a:endParaRPr b="1"/>
          </a:p>
        </p:txBody>
      </p:sp>
      <p:sp>
        <p:nvSpPr>
          <p:cNvPr id="575" name="Google Shape;575;p27"/>
          <p:cNvSpPr txBox="1"/>
          <p:nvPr/>
        </p:nvSpPr>
        <p:spPr>
          <a:xfrm>
            <a:off x="6559296" y="2014762"/>
            <a:ext cx="4782312" cy="2318543"/>
          </a:xfrm>
          <a:prstGeom prst="rect">
            <a:avLst/>
          </a:prstGeom>
          <a:noFill/>
          <a:ln w="50800"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228600" marR="0" lvl="0" indent="-228600" algn="ctr" rtl="0">
              <a:spcBef>
                <a:spcPts val="0"/>
              </a:spcBef>
              <a:spcAft>
                <a:spcPts val="0"/>
              </a:spcAft>
              <a:buNone/>
            </a:pPr>
            <a:r>
              <a:rPr lang="es-ES" sz="2800" b="1">
                <a:solidFill>
                  <a:schemeClr val="dk1"/>
                </a:solidFill>
                <a:latin typeface="Arial"/>
                <a:ea typeface="Arial"/>
                <a:cs typeface="Arial"/>
                <a:sym typeface="Arial"/>
              </a:rPr>
              <a:t>Sobrescribir ingresando nuevos datos</a:t>
            </a:r>
            <a:endParaRPr/>
          </a:p>
          <a:p>
            <a:pPr marL="228600" marR="0" lvl="0" indent="-228600" algn="l" rtl="0">
              <a:spcBef>
                <a:spcPts val="1000"/>
              </a:spcBef>
              <a:spcAft>
                <a:spcPts val="0"/>
              </a:spcAft>
              <a:buClr>
                <a:schemeClr val="dk1"/>
              </a:buClr>
              <a:buSzPts val="2400"/>
              <a:buFont typeface="Arial"/>
              <a:buChar char="•"/>
            </a:pPr>
            <a:r>
              <a:rPr lang="es-ES" sz="2400">
                <a:solidFill>
                  <a:schemeClr val="dk1"/>
                </a:solidFill>
                <a:latin typeface="Arial"/>
                <a:ea typeface="Arial"/>
                <a:cs typeface="Arial"/>
                <a:sym typeface="Arial"/>
              </a:rPr>
              <a:t>Sustituye los valores existentes por otros nuevos</a:t>
            </a:r>
            <a:endParaRPr/>
          </a:p>
          <a:p>
            <a:pPr marL="228600" marR="0" lvl="0" indent="-76200" algn="l" rtl="0">
              <a:spcBef>
                <a:spcPts val="1000"/>
              </a:spcBef>
              <a:spcAft>
                <a:spcPts val="0"/>
              </a:spcAft>
              <a:buClr>
                <a:schemeClr val="dk1"/>
              </a:buClr>
              <a:buSzPts val="2400"/>
              <a:buFont typeface="Arial"/>
              <a:buNone/>
            </a:pPr>
            <a:endParaRPr sz="2400">
              <a:solidFill>
                <a:schemeClr val="dk1"/>
              </a:solidFill>
              <a:latin typeface="Arial"/>
              <a:ea typeface="Arial"/>
              <a:cs typeface="Arial"/>
              <a:sym typeface="Arial"/>
            </a:endParaRPr>
          </a:p>
        </p:txBody>
      </p:sp>
      <p:sp>
        <p:nvSpPr>
          <p:cNvPr id="576" name="Google Shape;576;p27"/>
          <p:cNvSpPr txBox="1"/>
          <p:nvPr/>
        </p:nvSpPr>
        <p:spPr>
          <a:xfrm>
            <a:off x="740780" y="4823257"/>
            <a:ext cx="5647827" cy="1325964"/>
          </a:xfrm>
          <a:prstGeom prst="rect">
            <a:avLst/>
          </a:prstGeom>
          <a:noFill/>
          <a:ln w="50800"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800" b="1">
                <a:solidFill>
                  <a:schemeClr val="dk1"/>
                </a:solidFill>
                <a:latin typeface="Arial"/>
                <a:ea typeface="Arial"/>
                <a:cs typeface="Arial"/>
                <a:sym typeface="Arial"/>
              </a:rPr>
              <a:t>Botones Deshacer o Rehacer</a:t>
            </a:r>
            <a:endParaRPr/>
          </a:p>
          <a:p>
            <a:pPr marL="228600" marR="0" lvl="0" indent="-228600" algn="l" rtl="0">
              <a:spcBef>
                <a:spcPts val="500"/>
              </a:spcBef>
              <a:spcAft>
                <a:spcPts val="0"/>
              </a:spcAft>
              <a:buClr>
                <a:schemeClr val="dk1"/>
              </a:buClr>
              <a:buSzPts val="2400"/>
              <a:buFont typeface="Arial"/>
              <a:buChar char="•"/>
            </a:pPr>
            <a:r>
              <a:rPr lang="es-ES" sz="2400">
                <a:solidFill>
                  <a:schemeClr val="dk1"/>
                </a:solidFill>
                <a:latin typeface="Arial"/>
                <a:ea typeface="Arial"/>
                <a:cs typeface="Arial"/>
                <a:sym typeface="Arial"/>
              </a:rPr>
              <a:t>Retroceder a un ingreso anterior o recuperar valor después de retroceder</a:t>
            </a:r>
            <a:endParaRPr sz="2800" b="1" u="sng">
              <a:solidFill>
                <a:schemeClr val="dk1"/>
              </a:solidFill>
              <a:latin typeface="Arial"/>
              <a:ea typeface="Arial"/>
              <a:cs typeface="Arial"/>
              <a:sym typeface="Arial"/>
            </a:endParaRPr>
          </a:p>
        </p:txBody>
      </p:sp>
      <p:sp>
        <p:nvSpPr>
          <p:cNvPr id="577" name="Google Shape;577;p27"/>
          <p:cNvSpPr txBox="1"/>
          <p:nvPr/>
        </p:nvSpPr>
        <p:spPr>
          <a:xfrm>
            <a:off x="6544056" y="4458323"/>
            <a:ext cx="4809744" cy="1695336"/>
          </a:xfrm>
          <a:prstGeom prst="rect">
            <a:avLst/>
          </a:prstGeom>
          <a:noFill/>
          <a:ln w="50800"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800" b="1">
                <a:solidFill>
                  <a:schemeClr val="dk1"/>
                </a:solidFill>
                <a:latin typeface="Arial"/>
                <a:ea typeface="Arial"/>
                <a:cs typeface="Arial"/>
                <a:sym typeface="Arial"/>
              </a:rPr>
              <a:t>Barra de fórmulas</a:t>
            </a:r>
            <a:endParaRPr/>
          </a:p>
          <a:p>
            <a:pPr marL="228600" marR="0" lvl="0" indent="-228600" algn="l" rtl="0">
              <a:spcBef>
                <a:spcPts val="500"/>
              </a:spcBef>
              <a:spcAft>
                <a:spcPts val="0"/>
              </a:spcAft>
              <a:buClr>
                <a:schemeClr val="dk1"/>
              </a:buClr>
              <a:buSzPts val="2400"/>
              <a:buFont typeface="Arial"/>
              <a:buChar char="•"/>
            </a:pPr>
            <a:r>
              <a:rPr lang="es-ES" sz="2400">
                <a:solidFill>
                  <a:schemeClr val="dk1"/>
                </a:solidFill>
                <a:latin typeface="Arial"/>
                <a:ea typeface="Arial"/>
                <a:cs typeface="Arial"/>
                <a:sym typeface="Arial"/>
              </a:rPr>
              <a:t>Editar datos dentro de la celda, después de hacer clic en </a:t>
            </a:r>
            <a:br>
              <a:rPr lang="es-ES" sz="2400">
                <a:solidFill>
                  <a:schemeClr val="dk1"/>
                </a:solidFill>
                <a:latin typeface="Arial"/>
                <a:ea typeface="Arial"/>
                <a:cs typeface="Arial"/>
                <a:sym typeface="Arial"/>
              </a:rPr>
            </a:br>
            <a:r>
              <a:rPr lang="es-ES" sz="2400">
                <a:solidFill>
                  <a:schemeClr val="dk1"/>
                </a:solidFill>
                <a:latin typeface="Arial"/>
                <a:ea typeface="Arial"/>
                <a:cs typeface="Arial"/>
                <a:sym typeface="Arial"/>
              </a:rPr>
              <a:t>la celda</a:t>
            </a:r>
            <a:endParaRPr/>
          </a:p>
        </p:txBody>
      </p:sp>
      <p:sp>
        <p:nvSpPr>
          <p:cNvPr id="2" name="Rectangle 1">
            <a:extLst>
              <a:ext uri="{FF2B5EF4-FFF2-40B4-BE49-F238E27FC236}">
                <a16:creationId xmlns:a16="http://schemas.microsoft.com/office/drawing/2014/main" id="{5DBF3DFB-C5C8-8A5A-E19E-A3A284666065}"/>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D24FDF33-709E-E7BC-8735-7222735E7AA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4A2F61BF-B89C-6B60-2E9E-85A247694447}"/>
              </a:ext>
            </a:extLst>
          </p:cNvPr>
          <p:cNvPicPr>
            <a:picLocks noChangeAspect="1"/>
          </p:cNvPicPr>
          <p:nvPr/>
        </p:nvPicPr>
        <p:blipFill>
          <a:blip r:embed="rId4"/>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p28"/>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sz="2800"/>
              <a:t>Ir a la hoja de cálculo </a:t>
            </a:r>
            <a:r>
              <a:rPr lang="es-ES" sz="2800" u="sng"/>
              <a:t>marzo_2024</a:t>
            </a:r>
            <a:endParaRPr/>
          </a:p>
        </p:txBody>
      </p:sp>
      <p:sp>
        <p:nvSpPr>
          <p:cNvPr id="584" name="Google Shape;584;p28"/>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la edición de valores (1/2)</a:t>
            </a:r>
            <a:endParaRPr>
              <a:latin typeface="+mj-lt"/>
            </a:endParaRPr>
          </a:p>
        </p:txBody>
      </p:sp>
      <p:sp>
        <p:nvSpPr>
          <p:cNvPr id="585" name="Google Shape;585;p28"/>
          <p:cNvSpPr txBox="1"/>
          <p:nvPr/>
        </p:nvSpPr>
        <p:spPr>
          <a:xfrm>
            <a:off x="997057" y="2303454"/>
            <a:ext cx="5029200" cy="2398092"/>
          </a:xfrm>
          <a:prstGeom prst="rect">
            <a:avLst/>
          </a:prstGeom>
          <a:noFill/>
          <a:ln w="57150"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800" b="1">
                <a:solidFill>
                  <a:schemeClr val="dk1"/>
                </a:solidFill>
                <a:latin typeface="Arial"/>
                <a:ea typeface="Arial"/>
                <a:cs typeface="Arial"/>
                <a:sym typeface="Arial"/>
              </a:rPr>
              <a:t>Tecla Supr o Retroceso:</a:t>
            </a:r>
            <a:endParaRPr/>
          </a:p>
          <a:p>
            <a:pPr marL="457200" marR="0" lvl="0" indent="-457200" algn="l" rtl="0">
              <a:spcBef>
                <a:spcPts val="1100"/>
              </a:spcBef>
              <a:spcAft>
                <a:spcPts val="0"/>
              </a:spcAft>
              <a:buClr>
                <a:schemeClr val="dk1"/>
              </a:buClr>
              <a:buSzPts val="2400"/>
              <a:buFont typeface="Libre Franklin Medium"/>
              <a:buAutoNum type="arabicPeriod"/>
            </a:pPr>
            <a:r>
              <a:rPr lang="es-ES" sz="2400">
                <a:solidFill>
                  <a:schemeClr val="dk1"/>
                </a:solidFill>
                <a:latin typeface="Arial"/>
                <a:ea typeface="Arial"/>
                <a:cs typeface="Arial"/>
                <a:sym typeface="Arial"/>
              </a:rPr>
              <a:t>Seleccione la celda </a:t>
            </a:r>
            <a:r>
              <a:rPr lang="es-ES" sz="2400" i="1">
                <a:solidFill>
                  <a:schemeClr val="dk1"/>
                </a:solidFill>
                <a:latin typeface="Arial"/>
                <a:ea typeface="Arial"/>
                <a:cs typeface="Arial"/>
                <a:sym typeface="Arial"/>
              </a:rPr>
              <a:t>A1</a:t>
            </a:r>
            <a:endParaRPr/>
          </a:p>
          <a:p>
            <a:pPr marL="457200" marR="0" lvl="0" indent="-457200" algn="l" rtl="0">
              <a:spcBef>
                <a:spcPts val="1000"/>
              </a:spcBef>
              <a:spcAft>
                <a:spcPts val="0"/>
              </a:spcAft>
              <a:buClr>
                <a:schemeClr val="dk1"/>
              </a:buClr>
              <a:buSzPts val="2400"/>
              <a:buFont typeface="Libre Franklin Medium"/>
              <a:buAutoNum type="arabicPeriod"/>
            </a:pPr>
            <a:r>
              <a:rPr lang="es-ES" sz="2400">
                <a:solidFill>
                  <a:schemeClr val="dk1"/>
                </a:solidFill>
                <a:latin typeface="Arial"/>
                <a:ea typeface="Arial"/>
                <a:cs typeface="Arial"/>
                <a:sym typeface="Arial"/>
              </a:rPr>
              <a:t>Pulse la tecla </a:t>
            </a:r>
            <a:r>
              <a:rPr lang="es-ES" sz="2400" b="1">
                <a:solidFill>
                  <a:schemeClr val="dk1"/>
                </a:solidFill>
                <a:latin typeface="Arial"/>
                <a:ea typeface="Arial"/>
                <a:cs typeface="Arial"/>
                <a:sym typeface="Arial"/>
              </a:rPr>
              <a:t>Supr</a:t>
            </a:r>
            <a:endParaRPr sz="2400" b="1">
              <a:solidFill>
                <a:schemeClr val="dk1"/>
              </a:solidFill>
              <a:latin typeface="Arial"/>
              <a:ea typeface="Arial"/>
              <a:cs typeface="Arial"/>
              <a:sym typeface="Arial"/>
            </a:endParaRPr>
          </a:p>
          <a:p>
            <a:pPr marL="457200" marR="0" lvl="0" indent="-457200" algn="l" rtl="0">
              <a:spcBef>
                <a:spcPts val="1000"/>
              </a:spcBef>
              <a:spcAft>
                <a:spcPts val="0"/>
              </a:spcAft>
              <a:buClr>
                <a:schemeClr val="dk1"/>
              </a:buClr>
              <a:buSzPts val="2400"/>
              <a:buFont typeface="Libre Franklin Medium"/>
              <a:buAutoNum type="arabicPeriod"/>
            </a:pPr>
            <a:r>
              <a:rPr lang="es-ES" sz="2400">
                <a:solidFill>
                  <a:schemeClr val="dk1"/>
                </a:solidFill>
                <a:latin typeface="Arial"/>
                <a:ea typeface="Arial"/>
                <a:cs typeface="Arial"/>
                <a:sym typeface="Arial"/>
              </a:rPr>
              <a:t>Para deshacer este paso, haga clic en el símbolo </a:t>
            </a:r>
            <a:r>
              <a:rPr lang="es-ES" sz="2400" b="1">
                <a:solidFill>
                  <a:schemeClr val="dk1"/>
                </a:solidFill>
                <a:latin typeface="Arial"/>
                <a:ea typeface="Arial"/>
                <a:cs typeface="Arial"/>
                <a:sym typeface="Arial"/>
              </a:rPr>
              <a:t>deshacer </a:t>
            </a:r>
            <a:endParaRPr/>
          </a:p>
        </p:txBody>
      </p:sp>
      <p:sp>
        <p:nvSpPr>
          <p:cNvPr id="586" name="Google Shape;586;p28"/>
          <p:cNvSpPr txBox="1"/>
          <p:nvPr/>
        </p:nvSpPr>
        <p:spPr>
          <a:xfrm>
            <a:off x="6169481" y="2303454"/>
            <a:ext cx="5029200" cy="2385228"/>
          </a:xfrm>
          <a:prstGeom prst="rect">
            <a:avLst/>
          </a:prstGeom>
          <a:noFill/>
          <a:ln w="57150"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228600" marR="0" lvl="0" indent="-228600" algn="ctr" rtl="0">
              <a:spcBef>
                <a:spcPts val="0"/>
              </a:spcBef>
              <a:spcAft>
                <a:spcPts val="0"/>
              </a:spcAft>
              <a:buNone/>
            </a:pPr>
            <a:r>
              <a:rPr lang="es-ES" sz="2800" b="1">
                <a:solidFill>
                  <a:schemeClr val="dk1"/>
                </a:solidFill>
                <a:latin typeface="Arial"/>
                <a:ea typeface="Arial"/>
                <a:cs typeface="Arial"/>
                <a:sym typeface="Arial"/>
              </a:rPr>
              <a:t>Sobrescribir:</a:t>
            </a:r>
            <a:endParaRPr/>
          </a:p>
          <a:p>
            <a:pPr marL="457200" marR="0" lvl="0" indent="-457200" algn="l" rtl="0">
              <a:spcBef>
                <a:spcPts val="1000"/>
              </a:spcBef>
              <a:spcAft>
                <a:spcPts val="0"/>
              </a:spcAft>
              <a:buClr>
                <a:schemeClr val="dk1"/>
              </a:buClr>
              <a:buSzPts val="2400"/>
              <a:buFont typeface="Libre Franklin Medium"/>
              <a:buAutoNum type="arabicPeriod"/>
            </a:pPr>
            <a:r>
              <a:rPr lang="es-ES" sz="2400">
                <a:solidFill>
                  <a:schemeClr val="dk1"/>
                </a:solidFill>
                <a:latin typeface="Arial"/>
                <a:ea typeface="Arial"/>
                <a:cs typeface="Arial"/>
                <a:sym typeface="Arial"/>
              </a:rPr>
              <a:t>Seleccione la celda </a:t>
            </a:r>
            <a:r>
              <a:rPr lang="es-ES" sz="2400" i="1">
                <a:solidFill>
                  <a:schemeClr val="dk1"/>
                </a:solidFill>
                <a:latin typeface="Arial"/>
                <a:ea typeface="Arial"/>
                <a:cs typeface="Arial"/>
                <a:sym typeface="Arial"/>
              </a:rPr>
              <a:t>B1</a:t>
            </a:r>
            <a:endParaRPr sz="2400">
              <a:solidFill>
                <a:schemeClr val="dk1"/>
              </a:solidFill>
              <a:latin typeface="Arial"/>
              <a:ea typeface="Arial"/>
              <a:cs typeface="Arial"/>
              <a:sym typeface="Arial"/>
            </a:endParaRPr>
          </a:p>
          <a:p>
            <a:pPr marL="457200" marR="0" lvl="0" indent="-457200" algn="l" rtl="0">
              <a:spcBef>
                <a:spcPts val="1000"/>
              </a:spcBef>
              <a:spcAft>
                <a:spcPts val="0"/>
              </a:spcAft>
              <a:buClr>
                <a:schemeClr val="dk1"/>
              </a:buClr>
              <a:buSzPts val="2400"/>
              <a:buFont typeface="Libre Franklin Medium"/>
              <a:buAutoNum type="arabicPeriod"/>
            </a:pPr>
            <a:r>
              <a:rPr lang="es-ES" sz="2400">
                <a:solidFill>
                  <a:schemeClr val="dk1"/>
                </a:solidFill>
                <a:latin typeface="Arial"/>
                <a:ea typeface="Arial"/>
                <a:cs typeface="Arial"/>
                <a:sym typeface="Arial"/>
              </a:rPr>
              <a:t>Escriba “PERSONAL</a:t>
            </a:r>
            <a:r>
              <a:rPr lang="es-ES" sz="2400" i="1">
                <a:solidFill>
                  <a:schemeClr val="dk1"/>
                </a:solidFill>
                <a:latin typeface="Arial"/>
                <a:ea typeface="Arial"/>
                <a:cs typeface="Arial"/>
                <a:sym typeface="Arial"/>
              </a:rPr>
              <a:t>" </a:t>
            </a:r>
            <a:r>
              <a:rPr lang="es-ES" sz="2400">
                <a:solidFill>
                  <a:schemeClr val="dk1"/>
                </a:solidFill>
                <a:latin typeface="Arial"/>
                <a:ea typeface="Arial"/>
                <a:cs typeface="Arial"/>
                <a:sym typeface="Arial"/>
              </a:rPr>
              <a:t>(en mayúsculas)</a:t>
            </a:r>
            <a:endParaRPr/>
          </a:p>
          <a:p>
            <a:pPr marL="457200" marR="0" lvl="0" indent="-457200" algn="l" rtl="0">
              <a:spcBef>
                <a:spcPts val="1000"/>
              </a:spcBef>
              <a:spcAft>
                <a:spcPts val="0"/>
              </a:spcAft>
              <a:buClr>
                <a:schemeClr val="dk1"/>
              </a:buClr>
              <a:buSzPts val="2400"/>
              <a:buFont typeface="Libre Franklin Medium"/>
              <a:buAutoNum type="arabicPeriod"/>
            </a:pPr>
            <a:r>
              <a:rPr lang="es-ES" sz="2400">
                <a:solidFill>
                  <a:schemeClr val="dk1"/>
                </a:solidFill>
                <a:latin typeface="Arial"/>
                <a:ea typeface="Arial"/>
                <a:cs typeface="Arial"/>
                <a:sym typeface="Arial"/>
              </a:rPr>
              <a:t>Pulse la tecla </a:t>
            </a:r>
            <a:r>
              <a:rPr lang="es-ES" sz="2400" b="1" err="1">
                <a:solidFill>
                  <a:schemeClr val="dk1"/>
                </a:solidFill>
                <a:latin typeface="Arial"/>
                <a:ea typeface="Arial"/>
                <a:cs typeface="Arial"/>
                <a:sym typeface="Arial"/>
              </a:rPr>
              <a:t>Intro</a:t>
            </a:r>
            <a:r>
              <a:rPr lang="es-ES" sz="2400" b="1">
                <a:solidFill>
                  <a:schemeClr val="dk1"/>
                </a:solidFill>
                <a:latin typeface="Arial"/>
                <a:ea typeface="Arial"/>
                <a:cs typeface="Arial"/>
                <a:sym typeface="Arial"/>
              </a:rPr>
              <a:t>     </a:t>
            </a:r>
            <a:endParaRPr/>
          </a:p>
        </p:txBody>
      </p:sp>
      <p:pic>
        <p:nvPicPr>
          <p:cNvPr id="587" name="Google Shape;587;p28"/>
          <p:cNvPicPr preferRelativeResize="0"/>
          <p:nvPr/>
        </p:nvPicPr>
        <p:blipFill rotWithShape="1">
          <a:blip r:embed="rId3">
            <a:alphaModFix/>
          </a:blip>
          <a:srcRect t="12632"/>
          <a:stretch/>
        </p:blipFill>
        <p:spPr>
          <a:xfrm>
            <a:off x="5445812" y="4291584"/>
            <a:ext cx="471870" cy="360728"/>
          </a:xfrm>
          <a:prstGeom prst="rect">
            <a:avLst/>
          </a:prstGeom>
          <a:noFill/>
          <a:ln>
            <a:noFill/>
          </a:ln>
        </p:spPr>
      </p:pic>
      <p:sp>
        <p:nvSpPr>
          <p:cNvPr id="2" name="Rectangle 1">
            <a:extLst>
              <a:ext uri="{FF2B5EF4-FFF2-40B4-BE49-F238E27FC236}">
                <a16:creationId xmlns:a16="http://schemas.microsoft.com/office/drawing/2014/main" id="{36F2D2F4-AAAB-DC3B-6096-343D81F1FDDD}"/>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9645DA69-127A-FC47-2439-9296AA71FAB1}"/>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1F942D87-0466-CA29-0919-38797D2DBA11}"/>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3" name="Google Shape;593;p29"/>
          <p:cNvSpPr txBox="1">
            <a:spLocks noGrp="1"/>
          </p:cNvSpPr>
          <p:nvPr>
            <p:ph type="body" idx="1"/>
          </p:nvPr>
        </p:nvSpPr>
        <p:spPr>
          <a:xfrm>
            <a:off x="838200" y="134538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sz="2800"/>
              <a:t>Ir a la hoja de cálculo </a:t>
            </a:r>
            <a:r>
              <a:rPr lang="es-ES" sz="2800" u="sng"/>
              <a:t>marzo_2024</a:t>
            </a:r>
            <a:endParaRPr/>
          </a:p>
        </p:txBody>
      </p:sp>
      <p:sp>
        <p:nvSpPr>
          <p:cNvPr id="594" name="Google Shape;594;p29"/>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la edición de valores (2/2)</a:t>
            </a:r>
            <a:endParaRPr>
              <a:latin typeface="+mj-lt"/>
            </a:endParaRPr>
          </a:p>
        </p:txBody>
      </p:sp>
      <p:sp>
        <p:nvSpPr>
          <p:cNvPr id="595" name="Google Shape;595;p29"/>
          <p:cNvSpPr txBox="1"/>
          <p:nvPr/>
        </p:nvSpPr>
        <p:spPr>
          <a:xfrm>
            <a:off x="5512703" y="1897371"/>
            <a:ext cx="6038089" cy="4296048"/>
          </a:xfrm>
          <a:prstGeom prst="rect">
            <a:avLst/>
          </a:prstGeom>
          <a:noFill/>
          <a:ln w="57150"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228600" marR="0" lvl="0" indent="-228600" algn="ctr" rtl="0">
              <a:spcBef>
                <a:spcPts val="0"/>
              </a:spcBef>
              <a:spcAft>
                <a:spcPts val="0"/>
              </a:spcAft>
              <a:buNone/>
            </a:pPr>
            <a:r>
              <a:rPr lang="es-ES" sz="2800" b="1">
                <a:solidFill>
                  <a:schemeClr val="dk1"/>
                </a:solidFill>
                <a:latin typeface="Arial"/>
                <a:ea typeface="Arial"/>
                <a:cs typeface="Arial"/>
                <a:sym typeface="Arial"/>
              </a:rPr>
              <a:t>Barra de fórmulas:</a:t>
            </a:r>
            <a:endParaRPr/>
          </a:p>
          <a:p>
            <a:pPr marL="0" marR="0" lvl="0" indent="0" algn="l" rtl="0">
              <a:spcBef>
                <a:spcPts val="500"/>
              </a:spcBef>
              <a:spcAft>
                <a:spcPts val="0"/>
              </a:spcAft>
              <a:buNone/>
            </a:pPr>
            <a:r>
              <a:rPr lang="es-ES" sz="2400">
                <a:solidFill>
                  <a:schemeClr val="dk1"/>
                </a:solidFill>
                <a:latin typeface="Arial"/>
                <a:ea typeface="Arial"/>
                <a:cs typeface="Arial"/>
                <a:sym typeface="Arial"/>
              </a:rPr>
              <a:t>Para editar dentro de la celda, haga clic con el botón izquierdo en la celda; a continuación, edite en la barra de fórmulas </a:t>
            </a:r>
            <a:endParaRPr/>
          </a:p>
          <a:p>
            <a:pPr marL="457200" marR="0" lvl="0" indent="-457200" algn="l" rtl="0">
              <a:spcBef>
                <a:spcPts val="1000"/>
              </a:spcBef>
              <a:spcAft>
                <a:spcPts val="0"/>
              </a:spcAft>
              <a:buClr>
                <a:schemeClr val="dk1"/>
              </a:buClr>
              <a:buSzPts val="2400"/>
              <a:buFont typeface="Libre Franklin Medium"/>
              <a:buAutoNum type="arabicPeriod"/>
            </a:pPr>
            <a:r>
              <a:rPr lang="es-ES" sz="2400">
                <a:solidFill>
                  <a:schemeClr val="dk1"/>
                </a:solidFill>
                <a:latin typeface="Arial"/>
                <a:ea typeface="Arial"/>
                <a:cs typeface="Arial"/>
                <a:sym typeface="Arial"/>
              </a:rPr>
              <a:t>Haga clic con el botón izquierdo en la celda </a:t>
            </a:r>
            <a:r>
              <a:rPr lang="es-ES" sz="2400" i="1">
                <a:solidFill>
                  <a:schemeClr val="dk1"/>
                </a:solidFill>
                <a:latin typeface="Arial"/>
                <a:ea typeface="Arial"/>
                <a:cs typeface="Arial"/>
                <a:sym typeface="Arial"/>
              </a:rPr>
              <a:t>B1</a:t>
            </a:r>
            <a:endParaRPr sz="2400">
              <a:solidFill>
                <a:schemeClr val="dk1"/>
              </a:solidFill>
              <a:latin typeface="Arial"/>
              <a:ea typeface="Arial"/>
              <a:cs typeface="Arial"/>
              <a:sym typeface="Arial"/>
            </a:endParaRPr>
          </a:p>
          <a:p>
            <a:pPr marL="457200" marR="0" lvl="0" indent="-457200" algn="l" rtl="0">
              <a:spcBef>
                <a:spcPts val="1000"/>
              </a:spcBef>
              <a:spcAft>
                <a:spcPts val="0"/>
              </a:spcAft>
              <a:buClr>
                <a:schemeClr val="dk1"/>
              </a:buClr>
              <a:buSzPts val="2400"/>
              <a:buFont typeface="Libre Franklin Medium"/>
              <a:buAutoNum type="arabicPeriod"/>
            </a:pPr>
            <a:r>
              <a:rPr lang="es-ES" sz="2400">
                <a:solidFill>
                  <a:schemeClr val="dk1"/>
                </a:solidFill>
                <a:latin typeface="Arial"/>
                <a:ea typeface="Arial"/>
                <a:cs typeface="Arial"/>
                <a:sym typeface="Arial"/>
              </a:rPr>
              <a:t>Cambie "Personal" a "PERSONAL" (TODO EN MAYÚSCULAS) en la barra de fórmulas</a:t>
            </a:r>
            <a:endParaRPr sz="2400">
              <a:solidFill>
                <a:schemeClr val="dk1"/>
              </a:solidFill>
              <a:latin typeface="Arial"/>
              <a:ea typeface="Arial"/>
              <a:cs typeface="Arial"/>
              <a:sym typeface="Arial"/>
            </a:endParaRPr>
          </a:p>
          <a:p>
            <a:pPr marL="457200" marR="0" lvl="0" indent="-457200" algn="l" rtl="0">
              <a:spcBef>
                <a:spcPts val="1000"/>
              </a:spcBef>
              <a:spcAft>
                <a:spcPts val="0"/>
              </a:spcAft>
              <a:buClr>
                <a:schemeClr val="dk1"/>
              </a:buClr>
              <a:buSzPts val="2400"/>
              <a:buFont typeface="Libre Franklin Medium"/>
              <a:buAutoNum type="arabicPeriod"/>
            </a:pPr>
            <a:r>
              <a:rPr lang="es-ES" sz="2400">
                <a:solidFill>
                  <a:schemeClr val="dk1"/>
                </a:solidFill>
                <a:latin typeface="Arial"/>
                <a:ea typeface="Arial"/>
                <a:cs typeface="Arial"/>
                <a:sym typeface="Arial"/>
              </a:rPr>
              <a:t>Pulse la tecla </a:t>
            </a:r>
            <a:r>
              <a:rPr lang="es-ES" sz="2400" b="1" err="1">
                <a:solidFill>
                  <a:schemeClr val="dk1"/>
                </a:solidFill>
                <a:latin typeface="Arial"/>
                <a:ea typeface="Arial"/>
                <a:cs typeface="Arial"/>
                <a:sym typeface="Arial"/>
              </a:rPr>
              <a:t>Intro</a:t>
            </a:r>
            <a:endParaRPr sz="2400">
              <a:solidFill>
                <a:schemeClr val="dk1"/>
              </a:solidFill>
              <a:latin typeface="Arial"/>
              <a:ea typeface="Arial"/>
              <a:cs typeface="Arial"/>
              <a:sym typeface="Arial"/>
            </a:endParaRPr>
          </a:p>
        </p:txBody>
      </p:sp>
      <p:sp>
        <p:nvSpPr>
          <p:cNvPr id="596" name="Google Shape;596;p29"/>
          <p:cNvSpPr/>
          <p:nvPr/>
        </p:nvSpPr>
        <p:spPr>
          <a:xfrm>
            <a:off x="0" y="0"/>
            <a:ext cx="12192000" cy="4572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597" name="Google Shape;597;p29"/>
          <p:cNvSpPr txBox="1"/>
          <p:nvPr/>
        </p:nvSpPr>
        <p:spPr>
          <a:xfrm>
            <a:off x="1035192" y="2290209"/>
            <a:ext cx="4280520" cy="2995692"/>
          </a:xfrm>
          <a:prstGeom prst="rect">
            <a:avLst/>
          </a:prstGeom>
          <a:noFill/>
          <a:ln w="57150"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800" b="1">
                <a:solidFill>
                  <a:schemeClr val="dk1"/>
                </a:solidFill>
                <a:latin typeface="Arial"/>
                <a:ea typeface="Arial"/>
                <a:cs typeface="Arial"/>
                <a:sym typeface="Arial"/>
              </a:rPr>
              <a:t>Deshacer o Rehacer:</a:t>
            </a:r>
            <a:endParaRPr/>
          </a:p>
          <a:p>
            <a:pPr marL="228600" marR="0" lvl="0" indent="-228600" algn="l" rtl="0">
              <a:spcBef>
                <a:spcPts val="1000"/>
              </a:spcBef>
              <a:spcAft>
                <a:spcPts val="0"/>
              </a:spcAft>
              <a:buClr>
                <a:schemeClr val="dk1"/>
              </a:buClr>
              <a:buSzPts val="2400"/>
              <a:buFont typeface="Arial"/>
              <a:buChar char="•"/>
            </a:pPr>
            <a:r>
              <a:rPr lang="es-ES" sz="2400">
                <a:solidFill>
                  <a:schemeClr val="dk1"/>
                </a:solidFill>
                <a:latin typeface="Arial"/>
                <a:ea typeface="Arial"/>
                <a:cs typeface="Arial"/>
                <a:sym typeface="Arial"/>
              </a:rPr>
              <a:t>Deshaga este paso utilizando el símbolo </a:t>
            </a:r>
            <a:r>
              <a:rPr lang="es-ES" sz="2400" b="1">
                <a:solidFill>
                  <a:schemeClr val="dk1"/>
                </a:solidFill>
                <a:latin typeface="Arial"/>
                <a:ea typeface="Arial"/>
                <a:cs typeface="Arial"/>
                <a:sym typeface="Arial"/>
              </a:rPr>
              <a:t>UNDO </a:t>
            </a:r>
            <a:r>
              <a:rPr lang="es-ES" sz="2400">
                <a:solidFill>
                  <a:schemeClr val="dk1"/>
                </a:solidFill>
                <a:latin typeface="Arial"/>
                <a:ea typeface="Arial"/>
                <a:cs typeface="Arial"/>
                <a:sym typeface="Arial"/>
              </a:rPr>
              <a:t>y </a:t>
            </a:r>
            <a:r>
              <a:rPr lang="es-ES" sz="2400" i="1">
                <a:solidFill>
                  <a:schemeClr val="dk1"/>
                </a:solidFill>
                <a:latin typeface="Arial"/>
                <a:ea typeface="Arial"/>
                <a:cs typeface="Arial"/>
                <a:sym typeface="Arial"/>
              </a:rPr>
              <a:t>B1 </a:t>
            </a:r>
            <a:r>
              <a:rPr lang="es-ES" sz="2400">
                <a:solidFill>
                  <a:schemeClr val="dk1"/>
                </a:solidFill>
                <a:latin typeface="Arial"/>
                <a:ea typeface="Arial"/>
                <a:cs typeface="Arial"/>
                <a:sym typeface="Arial"/>
              </a:rPr>
              <a:t>debería volver a "Personal"</a:t>
            </a:r>
            <a:endParaRPr/>
          </a:p>
          <a:p>
            <a:pPr marL="228600" marR="0" lvl="0" indent="-228600" algn="l" rtl="0">
              <a:spcBef>
                <a:spcPts val="1000"/>
              </a:spcBef>
              <a:spcAft>
                <a:spcPts val="0"/>
              </a:spcAft>
              <a:buClr>
                <a:schemeClr val="dk1"/>
              </a:buClr>
              <a:buSzPts val="2400"/>
              <a:buFont typeface="Arial"/>
              <a:buChar char="•"/>
            </a:pPr>
            <a:r>
              <a:rPr lang="es-ES" sz="2400">
                <a:solidFill>
                  <a:schemeClr val="dk1"/>
                </a:solidFill>
                <a:latin typeface="Arial"/>
                <a:ea typeface="Arial"/>
                <a:cs typeface="Arial"/>
                <a:sym typeface="Arial"/>
              </a:rPr>
              <a:t>Utiliza el símbolo </a:t>
            </a:r>
            <a:r>
              <a:rPr lang="es-ES" sz="2400" b="1">
                <a:solidFill>
                  <a:schemeClr val="dk1"/>
                </a:solidFill>
                <a:latin typeface="Arial"/>
                <a:ea typeface="Arial"/>
                <a:cs typeface="Arial"/>
                <a:sym typeface="Arial"/>
              </a:rPr>
              <a:t>REDO </a:t>
            </a:r>
            <a:r>
              <a:rPr lang="es-ES" sz="2400">
                <a:solidFill>
                  <a:schemeClr val="dk1"/>
                </a:solidFill>
                <a:latin typeface="Arial"/>
                <a:ea typeface="Arial"/>
                <a:cs typeface="Arial"/>
                <a:sym typeface="Arial"/>
              </a:rPr>
              <a:t>para recuperar datos</a:t>
            </a:r>
            <a:endParaRPr sz="2400" i="1">
              <a:solidFill>
                <a:schemeClr val="dk1"/>
              </a:solidFill>
              <a:latin typeface="Arial"/>
              <a:ea typeface="Arial"/>
              <a:cs typeface="Arial"/>
              <a:sym typeface="Arial"/>
            </a:endParaRPr>
          </a:p>
        </p:txBody>
      </p:sp>
      <p:pic>
        <p:nvPicPr>
          <p:cNvPr id="598" name="Google Shape;598;p29"/>
          <p:cNvPicPr preferRelativeResize="0"/>
          <p:nvPr/>
        </p:nvPicPr>
        <p:blipFill rotWithShape="1">
          <a:blip r:embed="rId3">
            <a:alphaModFix/>
          </a:blip>
          <a:srcRect t="12632"/>
          <a:stretch/>
        </p:blipFill>
        <p:spPr>
          <a:xfrm>
            <a:off x="2844117" y="4045395"/>
            <a:ext cx="478451" cy="365760"/>
          </a:xfrm>
          <a:prstGeom prst="rect">
            <a:avLst/>
          </a:prstGeom>
          <a:noFill/>
          <a:ln>
            <a:noFill/>
          </a:ln>
        </p:spPr>
      </p:pic>
      <p:pic>
        <p:nvPicPr>
          <p:cNvPr id="599" name="Google Shape;599;p29"/>
          <p:cNvPicPr preferRelativeResize="0"/>
          <p:nvPr/>
        </p:nvPicPr>
        <p:blipFill rotWithShape="1">
          <a:blip r:embed="rId4">
            <a:alphaModFix/>
          </a:blip>
          <a:srcRect t="11979"/>
          <a:stretch/>
        </p:blipFill>
        <p:spPr>
          <a:xfrm>
            <a:off x="4251059" y="4819853"/>
            <a:ext cx="475488" cy="385488"/>
          </a:xfrm>
          <a:prstGeom prst="rect">
            <a:avLst/>
          </a:prstGeom>
          <a:noFill/>
          <a:ln>
            <a:noFill/>
          </a:ln>
        </p:spPr>
      </p:pic>
      <p:sp>
        <p:nvSpPr>
          <p:cNvPr id="2" name="Rectangle 1">
            <a:extLst>
              <a:ext uri="{FF2B5EF4-FFF2-40B4-BE49-F238E27FC236}">
                <a16:creationId xmlns:a16="http://schemas.microsoft.com/office/drawing/2014/main" id="{D4001365-16A0-7ED9-36CD-F3A380B65C01}"/>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AF956BBA-EDF4-BAE3-7A0D-F54B15C1776A}"/>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C7E81905-F6E8-2F20-15C0-3FD41E5ADDBF}"/>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3"/>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Font typeface="Arial"/>
              <a:buNone/>
            </a:pPr>
            <a:r>
              <a:rPr lang="es-ES"/>
              <a:t>Al final de esta sesión, será capaz de:</a:t>
            </a:r>
            <a:endParaRPr/>
          </a:p>
          <a:p>
            <a:pPr marL="228600" lvl="0" indent="-228600" algn="l" rtl="0">
              <a:lnSpc>
                <a:spcPct val="100000"/>
              </a:lnSpc>
              <a:spcBef>
                <a:spcPts val="1000"/>
              </a:spcBef>
              <a:spcAft>
                <a:spcPts val="0"/>
              </a:spcAft>
              <a:buClr>
                <a:schemeClr val="dk1"/>
              </a:buClr>
              <a:buSzPts val="2800"/>
              <a:buFont typeface="Arial"/>
              <a:buChar char="•"/>
            </a:pPr>
            <a:r>
              <a:rPr lang="es-ES" b="0"/>
              <a:t>Ingresar, editar y formatear datos en una hoja de cálculo</a:t>
            </a:r>
            <a:endParaRPr/>
          </a:p>
          <a:p>
            <a:pPr marL="228600" lvl="0" indent="-228600" algn="l" rtl="0">
              <a:lnSpc>
                <a:spcPct val="100000"/>
              </a:lnSpc>
              <a:spcBef>
                <a:spcPts val="1000"/>
              </a:spcBef>
              <a:spcAft>
                <a:spcPts val="0"/>
              </a:spcAft>
              <a:buClr>
                <a:schemeClr val="dk1"/>
              </a:buClr>
              <a:buSzPts val="2800"/>
              <a:buFont typeface="Arial"/>
              <a:buChar char="•"/>
            </a:pPr>
            <a:r>
              <a:rPr lang="es-ES" b="0"/>
              <a:t>Utilizar fórmulas y funciones para resumir y analizar datos</a:t>
            </a:r>
            <a:endParaRPr/>
          </a:p>
          <a:p>
            <a:pPr marL="228600" lvl="0" indent="-228600" algn="l" rtl="0">
              <a:lnSpc>
                <a:spcPct val="100000"/>
              </a:lnSpc>
              <a:spcBef>
                <a:spcPts val="1000"/>
              </a:spcBef>
              <a:spcAft>
                <a:spcPts val="0"/>
              </a:spcAft>
              <a:buClr>
                <a:schemeClr val="dk1"/>
              </a:buClr>
              <a:buSzPts val="2800"/>
              <a:buFont typeface="Arial"/>
              <a:buChar char="•"/>
            </a:pPr>
            <a:r>
              <a:rPr lang="es-ES" b="0"/>
              <a:t>Organizar los datos clasificándolos y filtrándolos</a:t>
            </a:r>
            <a:endParaRPr/>
          </a:p>
          <a:p>
            <a:pPr marL="228600" lvl="0" indent="-228600" algn="l" rtl="0">
              <a:lnSpc>
                <a:spcPct val="100000"/>
              </a:lnSpc>
              <a:spcBef>
                <a:spcPts val="1000"/>
              </a:spcBef>
              <a:spcAft>
                <a:spcPts val="0"/>
              </a:spcAft>
              <a:buClr>
                <a:schemeClr val="dk1"/>
              </a:buClr>
              <a:buSzPts val="2800"/>
              <a:buFont typeface="Arial"/>
              <a:buChar char="•"/>
            </a:pPr>
            <a:r>
              <a:rPr lang="es-ES" b="0"/>
              <a:t>Representar datos mediante un histograma y un gráfico lineal</a:t>
            </a:r>
            <a:endParaRPr/>
          </a:p>
          <a:p>
            <a:pPr marL="228600" lvl="0" indent="-228600" algn="l" rtl="0">
              <a:lnSpc>
                <a:spcPct val="100000"/>
              </a:lnSpc>
              <a:spcBef>
                <a:spcPts val="1000"/>
              </a:spcBef>
              <a:spcAft>
                <a:spcPts val="0"/>
              </a:spcAft>
              <a:buClr>
                <a:schemeClr val="dk1"/>
              </a:buClr>
              <a:buSzPts val="2800"/>
              <a:buFont typeface="Arial"/>
              <a:buChar char="•"/>
            </a:pPr>
            <a:r>
              <a:rPr lang="es-ES" b="0"/>
              <a:t>Demostrar la aplicación del ingreso, gestión y análisis de datos a las funciones de vigilancia de los distritos</a:t>
            </a:r>
            <a:endParaRPr/>
          </a:p>
          <a:p>
            <a:pPr marL="0" lvl="0" indent="0" algn="l" rtl="0">
              <a:lnSpc>
                <a:spcPct val="100000"/>
              </a:lnSpc>
              <a:spcBef>
                <a:spcPts val="1000"/>
              </a:spcBef>
              <a:spcAft>
                <a:spcPts val="0"/>
              </a:spcAft>
              <a:buClr>
                <a:schemeClr val="dk1"/>
              </a:buClr>
              <a:buSzPts val="2800"/>
              <a:buFont typeface="Arial"/>
              <a:buNone/>
            </a:pP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04"/>
        <p:cNvGrpSpPr/>
        <p:nvPr/>
      </p:nvGrpSpPr>
      <p:grpSpPr>
        <a:xfrm>
          <a:off x="0" y="0"/>
          <a:ext cx="0" cy="0"/>
          <a:chOff x="0" y="0"/>
          <a:chExt cx="0" cy="0"/>
        </a:xfrm>
      </p:grpSpPr>
      <p:sp>
        <p:nvSpPr>
          <p:cNvPr id="605" name="Google Shape;605;p30"/>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a:t>Copia y mueve datos de una celda a otra</a:t>
            </a:r>
            <a:endParaRPr/>
          </a:p>
          <a:p>
            <a:pPr marL="228600" lvl="0" indent="-228600" algn="l" rtl="0">
              <a:lnSpc>
                <a:spcPct val="100000"/>
              </a:lnSpc>
              <a:spcBef>
                <a:spcPts val="1000"/>
              </a:spcBef>
              <a:spcAft>
                <a:spcPts val="0"/>
              </a:spcAft>
              <a:buClr>
                <a:schemeClr val="dk1"/>
              </a:buClr>
              <a:buSzPts val="2800"/>
              <a:buChar char="•"/>
            </a:pPr>
            <a:r>
              <a:rPr lang="es-ES"/>
              <a:t>Utilice el cursor para seleccionar los valores (celdas) a editar</a:t>
            </a:r>
            <a:endParaRPr/>
          </a:p>
          <a:p>
            <a:pPr marL="228600" lvl="0" indent="-228600" algn="l" rtl="0">
              <a:lnSpc>
                <a:spcPct val="100000"/>
              </a:lnSpc>
              <a:spcBef>
                <a:spcPts val="1000"/>
              </a:spcBef>
              <a:spcAft>
                <a:spcPts val="0"/>
              </a:spcAft>
              <a:buClr>
                <a:schemeClr val="dk1"/>
              </a:buClr>
              <a:buSzPts val="2800"/>
              <a:buChar char="•"/>
            </a:pPr>
            <a:r>
              <a:rPr lang="es-ES"/>
              <a:t>Haga clic en el ícono para cortar, copiar o pegar</a:t>
            </a:r>
            <a:endParaRPr/>
          </a:p>
          <a:p>
            <a:pPr marL="228600" lvl="0" indent="-50800" algn="l" rtl="0">
              <a:lnSpc>
                <a:spcPct val="100000"/>
              </a:lnSpc>
              <a:spcBef>
                <a:spcPts val="1000"/>
              </a:spcBef>
              <a:spcAft>
                <a:spcPts val="0"/>
              </a:spcAft>
              <a:buClr>
                <a:schemeClr val="dk1"/>
              </a:buClr>
              <a:buSzPts val="2800"/>
              <a:buNone/>
            </a:pPr>
            <a:endParaRPr/>
          </a:p>
        </p:txBody>
      </p:sp>
      <p:sp>
        <p:nvSpPr>
          <p:cNvPr id="606" name="Google Shape;606;p3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Cortar, copiar, pegar</a:t>
            </a:r>
            <a:endParaRPr>
              <a:latin typeface="+mj-lt"/>
            </a:endParaRPr>
          </a:p>
        </p:txBody>
      </p:sp>
      <p:grpSp>
        <p:nvGrpSpPr>
          <p:cNvPr id="607" name="Google Shape;607;p30"/>
          <p:cNvGrpSpPr/>
          <p:nvPr/>
        </p:nvGrpSpPr>
        <p:grpSpPr>
          <a:xfrm>
            <a:off x="3750817" y="3657598"/>
            <a:ext cx="4690366" cy="2133549"/>
            <a:chOff x="3808955" y="3612995"/>
            <a:chExt cx="4690366" cy="2133549"/>
          </a:xfrm>
        </p:grpSpPr>
        <p:pic>
          <p:nvPicPr>
            <p:cNvPr id="608" name="Google Shape;608;p30" descr="3-3: Cut, copy and paste includes Keyboard Shortcut Keys"/>
            <p:cNvPicPr preferRelativeResize="0"/>
            <p:nvPr/>
          </p:nvPicPr>
          <p:blipFill rotWithShape="1">
            <a:blip r:embed="rId3">
              <a:alphaModFix/>
            </a:blip>
            <a:srcRect l="30235" t="28382" r="2242" b="28288"/>
            <a:stretch/>
          </p:blipFill>
          <p:spPr>
            <a:xfrm>
              <a:off x="3808955" y="3612995"/>
              <a:ext cx="4574090" cy="1650382"/>
            </a:xfrm>
            <a:prstGeom prst="rect">
              <a:avLst/>
            </a:prstGeom>
            <a:noFill/>
            <a:ln w="9525" cap="flat" cmpd="sng">
              <a:solidFill>
                <a:schemeClr val="dk1"/>
              </a:solidFill>
              <a:prstDash val="solid"/>
              <a:round/>
              <a:headEnd type="none" w="sm" len="sm"/>
              <a:tailEnd type="none" w="sm" len="sm"/>
            </a:ln>
          </p:spPr>
        </p:pic>
        <p:sp>
          <p:nvSpPr>
            <p:cNvPr id="609" name="Google Shape;609;p30"/>
            <p:cNvSpPr txBox="1"/>
            <p:nvPr/>
          </p:nvSpPr>
          <p:spPr>
            <a:xfrm>
              <a:off x="3893634" y="5223324"/>
              <a:ext cx="1222887"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800">
                  <a:solidFill>
                    <a:schemeClr val="dk1"/>
                  </a:solidFill>
                  <a:latin typeface="Arial"/>
                  <a:ea typeface="Arial"/>
                  <a:cs typeface="Arial"/>
                  <a:sym typeface="Arial"/>
                </a:rPr>
                <a:t>Cortar</a:t>
              </a:r>
              <a:endParaRPr/>
            </a:p>
          </p:txBody>
        </p:sp>
        <p:sp>
          <p:nvSpPr>
            <p:cNvPr id="610" name="Google Shape;610;p30"/>
            <p:cNvSpPr txBox="1"/>
            <p:nvPr/>
          </p:nvSpPr>
          <p:spPr>
            <a:xfrm>
              <a:off x="5449000" y="5223324"/>
              <a:ext cx="1286338"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800">
                  <a:solidFill>
                    <a:schemeClr val="dk1"/>
                  </a:solidFill>
                  <a:latin typeface="Arial"/>
                  <a:ea typeface="Arial"/>
                  <a:cs typeface="Arial"/>
                  <a:sym typeface="Arial"/>
                </a:rPr>
                <a:t>Copiar</a:t>
              </a:r>
              <a:endParaRPr/>
            </a:p>
          </p:txBody>
        </p:sp>
        <p:sp>
          <p:nvSpPr>
            <p:cNvPr id="611" name="Google Shape;611;p30"/>
            <p:cNvSpPr txBox="1"/>
            <p:nvPr/>
          </p:nvSpPr>
          <p:spPr>
            <a:xfrm>
              <a:off x="7212982" y="5223324"/>
              <a:ext cx="1286339"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800">
                  <a:solidFill>
                    <a:schemeClr val="dk1"/>
                  </a:solidFill>
                  <a:latin typeface="Arial"/>
                  <a:ea typeface="Arial"/>
                  <a:cs typeface="Arial"/>
                  <a:sym typeface="Arial"/>
                </a:rPr>
                <a:t>Pegar</a:t>
              </a:r>
              <a:endParaRPr/>
            </a:p>
          </p:txBody>
        </p:sp>
      </p:grpSp>
      <p:sp>
        <p:nvSpPr>
          <p:cNvPr id="2" name="Rectangle 1">
            <a:extLst>
              <a:ext uri="{FF2B5EF4-FFF2-40B4-BE49-F238E27FC236}">
                <a16:creationId xmlns:a16="http://schemas.microsoft.com/office/drawing/2014/main" id="{2E7589FB-ACEB-BF70-8265-A9D0066E2EF2}"/>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39547AFE-BDD7-6957-DEFB-4844C39D71CF}"/>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A9F59B70-1819-4813-07C6-C36BCB56AA02}"/>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16"/>
        <p:cNvGrpSpPr/>
        <p:nvPr/>
      </p:nvGrpSpPr>
      <p:grpSpPr>
        <a:xfrm>
          <a:off x="0" y="0"/>
          <a:ext cx="0" cy="0"/>
          <a:chOff x="0" y="0"/>
          <a:chExt cx="0" cy="0"/>
        </a:xfrm>
      </p:grpSpPr>
      <p:sp>
        <p:nvSpPr>
          <p:cNvPr id="617" name="Google Shape;617;p31"/>
          <p:cNvSpPr txBox="1">
            <a:spLocks noGrp="1"/>
          </p:cNvSpPr>
          <p:nvPr>
            <p:ph type="body" idx="1"/>
          </p:nvPr>
        </p:nvSpPr>
        <p:spPr>
          <a:xfrm>
            <a:off x="838200" y="1478857"/>
            <a:ext cx="10732008"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sz="2800"/>
              <a:t>Ir a la hoja de cálculo </a:t>
            </a:r>
            <a:r>
              <a:rPr lang="es-ES" sz="2800" u="sng"/>
              <a:t>marzo_2024</a:t>
            </a:r>
            <a:endParaRPr i="1"/>
          </a:p>
          <a:p>
            <a:pPr marL="228600" lvl="0" indent="-228600" algn="l" rtl="0">
              <a:lnSpc>
                <a:spcPct val="100000"/>
              </a:lnSpc>
              <a:spcBef>
                <a:spcPts val="1000"/>
              </a:spcBef>
              <a:spcAft>
                <a:spcPts val="0"/>
              </a:spcAft>
              <a:buClr>
                <a:schemeClr val="dk1"/>
              </a:buClr>
              <a:buSzPts val="2800"/>
              <a:buChar char="•"/>
            </a:pPr>
            <a:r>
              <a:rPr lang="es-ES" sz="2800"/>
              <a:t>Desplace los datos comunitarios de la columna C a la columna D</a:t>
            </a:r>
            <a:endParaRPr/>
          </a:p>
          <a:p>
            <a:pPr marL="457200" lvl="1" indent="0" algn="l" rtl="0">
              <a:lnSpc>
                <a:spcPct val="100000"/>
              </a:lnSpc>
              <a:spcBef>
                <a:spcPts val="1000"/>
              </a:spcBef>
              <a:spcAft>
                <a:spcPts val="0"/>
              </a:spcAft>
              <a:buSzPts val="2400"/>
              <a:buNone/>
            </a:pPr>
            <a:r>
              <a:rPr lang="es-ES"/>
              <a:t>1. Haga clic con el botón izquierdo en </a:t>
            </a:r>
            <a:r>
              <a:rPr lang="es-ES" i="1"/>
              <a:t>C1 </a:t>
            </a:r>
            <a:r>
              <a:rPr lang="es-ES"/>
              <a:t>y arrastre para seleccionar el rango de celdas </a:t>
            </a:r>
            <a:r>
              <a:rPr lang="es-ES" i="1"/>
              <a:t>C1:C10 </a:t>
            </a:r>
            <a:endParaRPr/>
          </a:p>
          <a:p>
            <a:pPr marL="457200" lvl="1" indent="0" algn="l" rtl="0">
              <a:lnSpc>
                <a:spcPct val="100000"/>
              </a:lnSpc>
              <a:spcBef>
                <a:spcPts val="1000"/>
              </a:spcBef>
              <a:spcAft>
                <a:spcPts val="0"/>
              </a:spcAft>
              <a:buSzPts val="2400"/>
              <a:buNone/>
            </a:pPr>
            <a:r>
              <a:rPr lang="es-ES"/>
              <a:t>2. Haga clic en el icono Cortar</a:t>
            </a:r>
            <a:endParaRPr/>
          </a:p>
          <a:p>
            <a:pPr marL="457200" lvl="1" indent="0" algn="l" rtl="0">
              <a:lnSpc>
                <a:spcPct val="100000"/>
              </a:lnSpc>
              <a:spcBef>
                <a:spcPts val="1000"/>
              </a:spcBef>
              <a:spcAft>
                <a:spcPts val="0"/>
              </a:spcAft>
              <a:buSzPts val="2400"/>
              <a:buNone/>
            </a:pPr>
            <a:r>
              <a:rPr lang="es-ES"/>
              <a:t>3. Seleccione la nueva ubicación </a:t>
            </a:r>
            <a:r>
              <a:rPr lang="es-ES" i="1"/>
              <a:t>D1 </a:t>
            </a:r>
            <a:r>
              <a:rPr lang="es-ES"/>
              <a:t>(haga clic en </a:t>
            </a:r>
            <a:r>
              <a:rPr lang="es-ES" i="1"/>
              <a:t>D1 </a:t>
            </a:r>
            <a:r>
              <a:rPr lang="es-ES"/>
              <a:t>con el ratón)</a:t>
            </a:r>
            <a:endParaRPr/>
          </a:p>
          <a:p>
            <a:pPr marL="457200" lvl="1" indent="0" algn="l" rtl="0">
              <a:lnSpc>
                <a:spcPct val="100000"/>
              </a:lnSpc>
              <a:spcBef>
                <a:spcPts val="1000"/>
              </a:spcBef>
              <a:spcAft>
                <a:spcPts val="0"/>
              </a:spcAft>
              <a:buSzPts val="2400"/>
              <a:buNone/>
            </a:pPr>
            <a:r>
              <a:rPr lang="es-ES"/>
              <a:t>4. Haga clic en el icono Pegar </a:t>
            </a:r>
            <a:endParaRPr/>
          </a:p>
          <a:p>
            <a:pPr marL="0" lvl="0" indent="0" algn="l" rtl="0">
              <a:lnSpc>
                <a:spcPct val="100000"/>
              </a:lnSpc>
              <a:spcBef>
                <a:spcPts val="1000"/>
              </a:spcBef>
              <a:spcAft>
                <a:spcPts val="0"/>
              </a:spcAft>
              <a:buClr>
                <a:schemeClr val="dk1"/>
              </a:buClr>
              <a:buSzPts val="2800"/>
              <a:buNone/>
            </a:pPr>
            <a:endParaRPr sz="2800" i="1"/>
          </a:p>
          <a:p>
            <a:pPr marL="228600" lvl="0" indent="-50800" algn="l" rtl="0">
              <a:lnSpc>
                <a:spcPct val="100000"/>
              </a:lnSpc>
              <a:spcBef>
                <a:spcPts val="1000"/>
              </a:spcBef>
              <a:spcAft>
                <a:spcPts val="0"/>
              </a:spcAft>
              <a:buClr>
                <a:schemeClr val="dk1"/>
              </a:buClr>
              <a:buSzPts val="2800"/>
              <a:buNone/>
            </a:pPr>
            <a:endParaRPr/>
          </a:p>
        </p:txBody>
      </p:sp>
      <p:sp>
        <p:nvSpPr>
          <p:cNvPr id="618" name="Google Shape;618;p3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cortar y pegar</a:t>
            </a:r>
            <a:endParaRPr>
              <a:latin typeface="+mj-lt"/>
            </a:endParaRPr>
          </a:p>
        </p:txBody>
      </p:sp>
      <p:pic>
        <p:nvPicPr>
          <p:cNvPr id="3" name="Imagen 2">
            <a:extLst>
              <a:ext uri="{FF2B5EF4-FFF2-40B4-BE49-F238E27FC236}">
                <a16:creationId xmlns:a16="http://schemas.microsoft.com/office/drawing/2014/main" id="{353965E6-EF10-59EB-8BA0-F23DE0B6F987}"/>
              </a:ext>
            </a:extLst>
          </p:cNvPr>
          <p:cNvPicPr>
            <a:picLocks noChangeAspect="1"/>
          </p:cNvPicPr>
          <p:nvPr/>
        </p:nvPicPr>
        <p:blipFill>
          <a:blip r:embed="rId3"/>
          <a:stretch>
            <a:fillRect/>
          </a:stretch>
        </p:blipFill>
        <p:spPr>
          <a:xfrm>
            <a:off x="5762558" y="3385225"/>
            <a:ext cx="2006062" cy="622571"/>
          </a:xfrm>
          <a:prstGeom prst="rect">
            <a:avLst/>
          </a:prstGeom>
          <a:ln w="12700">
            <a:solidFill>
              <a:schemeClr val="dk1"/>
            </a:solidFill>
          </a:ln>
        </p:spPr>
      </p:pic>
      <p:pic>
        <p:nvPicPr>
          <p:cNvPr id="5" name="Imagen 4">
            <a:extLst>
              <a:ext uri="{FF2B5EF4-FFF2-40B4-BE49-F238E27FC236}">
                <a16:creationId xmlns:a16="http://schemas.microsoft.com/office/drawing/2014/main" id="{2353FD7E-2BF7-6F6A-FA73-C69B459C886B}"/>
              </a:ext>
            </a:extLst>
          </p:cNvPr>
          <p:cNvPicPr>
            <a:picLocks noChangeAspect="1"/>
          </p:cNvPicPr>
          <p:nvPr/>
        </p:nvPicPr>
        <p:blipFill>
          <a:blip r:embed="rId4"/>
          <a:stretch>
            <a:fillRect/>
          </a:stretch>
        </p:blipFill>
        <p:spPr>
          <a:xfrm>
            <a:off x="5812713" y="4716648"/>
            <a:ext cx="2371246" cy="1379352"/>
          </a:xfrm>
          <a:prstGeom prst="rect">
            <a:avLst/>
          </a:prstGeom>
          <a:ln w="12700">
            <a:solidFill>
              <a:schemeClr val="dk1"/>
            </a:solidFill>
          </a:ln>
        </p:spPr>
      </p:pic>
      <p:sp>
        <p:nvSpPr>
          <p:cNvPr id="2" name="Rectangle 1">
            <a:extLst>
              <a:ext uri="{FF2B5EF4-FFF2-40B4-BE49-F238E27FC236}">
                <a16:creationId xmlns:a16="http://schemas.microsoft.com/office/drawing/2014/main" id="{5DB75488-7E40-BD05-D7FB-E099F65BD437}"/>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A14FA7C9-1362-AD78-C3C4-271495260DD4}"/>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2E0C0E31-D0DE-DF6F-3B50-C9690D9958A8}"/>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26" name="Google Shape;626;p32"/>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sz="2800"/>
              <a:t>Ir a la ficha de </a:t>
            </a:r>
            <a:r>
              <a:rPr lang="es-ES" sz="2800" u="sng"/>
              <a:t>marzo_2024</a:t>
            </a:r>
            <a:endParaRPr i="1"/>
          </a:p>
          <a:p>
            <a:pPr marL="228600" lvl="0" indent="-228600" algn="l" rtl="0">
              <a:lnSpc>
                <a:spcPct val="100000"/>
              </a:lnSpc>
              <a:spcBef>
                <a:spcPts val="1000"/>
              </a:spcBef>
              <a:spcAft>
                <a:spcPts val="0"/>
              </a:spcAft>
              <a:buClr>
                <a:schemeClr val="dk1"/>
              </a:buClr>
              <a:buSzPts val="2800"/>
              <a:buChar char="•"/>
            </a:pPr>
            <a:r>
              <a:rPr lang="es-ES" sz="2800"/>
              <a:t>Copie los datos comunitarios en la columna C</a:t>
            </a:r>
            <a:endParaRPr/>
          </a:p>
          <a:p>
            <a:pPr marL="457200" lvl="1" indent="0" algn="l" rtl="0">
              <a:lnSpc>
                <a:spcPct val="100000"/>
              </a:lnSpc>
              <a:spcBef>
                <a:spcPts val="1000"/>
              </a:spcBef>
              <a:spcAft>
                <a:spcPts val="0"/>
              </a:spcAft>
              <a:buSzPts val="2400"/>
              <a:buNone/>
            </a:pPr>
            <a:r>
              <a:rPr lang="es-ES"/>
              <a:t>1. Haga clic y arrastre para seleccionar </a:t>
            </a:r>
            <a:r>
              <a:rPr lang="es-ES" i="1"/>
              <a:t>D1:D10 </a:t>
            </a:r>
            <a:endParaRPr/>
          </a:p>
          <a:p>
            <a:pPr marL="457200" lvl="1" indent="0" algn="l" rtl="0">
              <a:lnSpc>
                <a:spcPct val="100000"/>
              </a:lnSpc>
              <a:spcBef>
                <a:spcPts val="1000"/>
              </a:spcBef>
              <a:spcAft>
                <a:spcPts val="0"/>
              </a:spcAft>
              <a:buSzPts val="2400"/>
              <a:buNone/>
            </a:pPr>
            <a:r>
              <a:rPr lang="es-ES"/>
              <a:t>2. Haga clic en el icono </a:t>
            </a:r>
            <a:r>
              <a:rPr lang="es-ES" b="1"/>
              <a:t>Copiar</a:t>
            </a:r>
            <a:endParaRPr/>
          </a:p>
          <a:p>
            <a:pPr marL="457200" lvl="1" indent="0" algn="l" rtl="0">
              <a:lnSpc>
                <a:spcPct val="100000"/>
              </a:lnSpc>
              <a:spcBef>
                <a:spcPts val="1000"/>
              </a:spcBef>
              <a:spcAft>
                <a:spcPts val="0"/>
              </a:spcAft>
              <a:buSzPts val="2400"/>
              <a:buNone/>
            </a:pPr>
            <a:r>
              <a:rPr lang="es-ES"/>
              <a:t>3. Haga clic con el botón izquierdo para colocar el cursor en </a:t>
            </a:r>
            <a:r>
              <a:rPr lang="es-ES" i="1"/>
              <a:t>C1</a:t>
            </a:r>
            <a:endParaRPr/>
          </a:p>
          <a:p>
            <a:pPr marL="457200" lvl="1" indent="0" algn="l" rtl="0">
              <a:lnSpc>
                <a:spcPct val="100000"/>
              </a:lnSpc>
              <a:spcBef>
                <a:spcPts val="1000"/>
              </a:spcBef>
              <a:spcAft>
                <a:spcPts val="0"/>
              </a:spcAft>
              <a:buSzPts val="2400"/>
              <a:buNone/>
            </a:pPr>
            <a:r>
              <a:rPr lang="es-ES"/>
              <a:t>4. Haga clic en el icono </a:t>
            </a:r>
            <a:r>
              <a:rPr lang="es-ES" b="1"/>
              <a:t>Pegar </a:t>
            </a:r>
            <a:endParaRPr/>
          </a:p>
          <a:p>
            <a:pPr marL="0" lvl="0" indent="0" algn="l" rtl="0">
              <a:lnSpc>
                <a:spcPct val="100000"/>
              </a:lnSpc>
              <a:spcBef>
                <a:spcPts val="1000"/>
              </a:spcBef>
              <a:spcAft>
                <a:spcPts val="0"/>
              </a:spcAft>
              <a:buClr>
                <a:schemeClr val="dk1"/>
              </a:buClr>
              <a:buSzPts val="2800"/>
              <a:buNone/>
            </a:pPr>
            <a:endParaRPr sz="2800" i="1"/>
          </a:p>
          <a:p>
            <a:pPr marL="228600" lvl="0" indent="-50800" algn="l" rtl="0">
              <a:lnSpc>
                <a:spcPct val="100000"/>
              </a:lnSpc>
              <a:spcBef>
                <a:spcPts val="1000"/>
              </a:spcBef>
              <a:spcAft>
                <a:spcPts val="0"/>
              </a:spcAft>
              <a:buClr>
                <a:schemeClr val="dk1"/>
              </a:buClr>
              <a:buSzPts val="2800"/>
              <a:buNone/>
            </a:pPr>
            <a:endParaRPr/>
          </a:p>
        </p:txBody>
      </p:sp>
      <p:sp>
        <p:nvSpPr>
          <p:cNvPr id="627" name="Google Shape;627;p3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copiar y pegar</a:t>
            </a:r>
            <a:endParaRPr>
              <a:latin typeface="+mj-lt"/>
            </a:endParaRPr>
          </a:p>
        </p:txBody>
      </p:sp>
      <p:pic>
        <p:nvPicPr>
          <p:cNvPr id="3" name="Imagen 2">
            <a:extLst>
              <a:ext uri="{FF2B5EF4-FFF2-40B4-BE49-F238E27FC236}">
                <a16:creationId xmlns:a16="http://schemas.microsoft.com/office/drawing/2014/main" id="{F12B7013-B984-2E76-C9B1-2CC5FCFFF357}"/>
              </a:ext>
            </a:extLst>
          </p:cNvPr>
          <p:cNvPicPr>
            <a:picLocks noChangeAspect="1"/>
          </p:cNvPicPr>
          <p:nvPr/>
        </p:nvPicPr>
        <p:blipFill>
          <a:blip r:embed="rId3"/>
          <a:stretch>
            <a:fillRect/>
          </a:stretch>
        </p:blipFill>
        <p:spPr>
          <a:xfrm>
            <a:off x="5890517" y="3016146"/>
            <a:ext cx="1267002" cy="514422"/>
          </a:xfrm>
          <a:prstGeom prst="rect">
            <a:avLst/>
          </a:prstGeom>
          <a:ln w="12700">
            <a:solidFill>
              <a:schemeClr val="dk1"/>
            </a:solidFill>
          </a:ln>
        </p:spPr>
      </p:pic>
      <p:pic>
        <p:nvPicPr>
          <p:cNvPr id="4" name="Imagen 3">
            <a:extLst>
              <a:ext uri="{FF2B5EF4-FFF2-40B4-BE49-F238E27FC236}">
                <a16:creationId xmlns:a16="http://schemas.microsoft.com/office/drawing/2014/main" id="{CBB2F9CF-6C7D-F5A4-FE45-0D16CCB3C538}"/>
              </a:ext>
            </a:extLst>
          </p:cNvPr>
          <p:cNvPicPr>
            <a:picLocks noChangeAspect="1"/>
          </p:cNvPicPr>
          <p:nvPr/>
        </p:nvPicPr>
        <p:blipFill>
          <a:blip r:embed="rId4"/>
          <a:stretch>
            <a:fillRect/>
          </a:stretch>
        </p:blipFill>
        <p:spPr>
          <a:xfrm>
            <a:off x="5812713" y="4249721"/>
            <a:ext cx="2371246" cy="1379352"/>
          </a:xfrm>
          <a:prstGeom prst="rect">
            <a:avLst/>
          </a:prstGeom>
          <a:ln w="12700">
            <a:solidFill>
              <a:schemeClr val="dk1"/>
            </a:solidFill>
          </a:ln>
        </p:spPr>
      </p:pic>
      <p:sp>
        <p:nvSpPr>
          <p:cNvPr id="2" name="Rectangle 1">
            <a:extLst>
              <a:ext uri="{FF2B5EF4-FFF2-40B4-BE49-F238E27FC236}">
                <a16:creationId xmlns:a16="http://schemas.microsoft.com/office/drawing/2014/main" id="{D523ACD6-DB3E-D1D3-578F-370DCD56C9C1}"/>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CA506CA-926D-51B9-8298-C283A7ACE154}"/>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CB059AE9-3823-8869-2651-3DEBD4BF2453}"/>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635" name="Google Shape;635;p33"/>
          <p:cNvSpPr txBox="1">
            <a:spLocks noGrp="1"/>
          </p:cNvSpPr>
          <p:nvPr>
            <p:ph type="body" idx="1"/>
          </p:nvPr>
        </p:nvSpPr>
        <p:spPr>
          <a:xfrm>
            <a:off x="838201" y="1478857"/>
            <a:ext cx="5417634" cy="3126597"/>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es-ES"/>
              <a:t>Seleccione el valor que </a:t>
            </a:r>
            <a:br>
              <a:rPr lang="es-ES"/>
            </a:br>
            <a:r>
              <a:rPr lang="es-ES"/>
              <a:t>desea ampliar</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Haga clic y arrastre el pequeño </a:t>
            </a:r>
            <a:r>
              <a:rPr lang="es-ES" b="1"/>
              <a:t>(+) </a:t>
            </a:r>
            <a:r>
              <a:rPr lang="es-ES"/>
              <a:t>de la esquina inferior derecha sobre el rango de celdas</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Suelte </a:t>
            </a:r>
            <a:r>
              <a:rPr lang="es-ES" sz="2800"/>
              <a:t>el cursor</a:t>
            </a:r>
            <a:endParaRPr sz="2800"/>
          </a:p>
          <a:p>
            <a:pPr marL="0" lvl="0" indent="0" algn="l" rtl="0">
              <a:lnSpc>
                <a:spcPct val="100000"/>
              </a:lnSpc>
              <a:spcBef>
                <a:spcPts val="1000"/>
              </a:spcBef>
              <a:spcAft>
                <a:spcPts val="0"/>
              </a:spcAft>
              <a:buClr>
                <a:schemeClr val="dk1"/>
              </a:buClr>
              <a:buSzPts val="2800"/>
              <a:buNone/>
            </a:pPr>
            <a:endParaRPr/>
          </a:p>
        </p:txBody>
      </p:sp>
      <p:sp>
        <p:nvSpPr>
          <p:cNvPr id="636" name="Google Shape;636;p3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Arrastrar y soltar</a:t>
            </a:r>
            <a:endParaRPr>
              <a:latin typeface="+mj-lt"/>
            </a:endParaRPr>
          </a:p>
        </p:txBody>
      </p:sp>
      <p:grpSp>
        <p:nvGrpSpPr>
          <p:cNvPr id="6" name="Grupo 5">
            <a:extLst>
              <a:ext uri="{FF2B5EF4-FFF2-40B4-BE49-F238E27FC236}">
                <a16:creationId xmlns:a16="http://schemas.microsoft.com/office/drawing/2014/main" id="{3E9B15B6-C9EA-1E81-65D6-65D23395FEC1}"/>
              </a:ext>
            </a:extLst>
          </p:cNvPr>
          <p:cNvGrpSpPr/>
          <p:nvPr/>
        </p:nvGrpSpPr>
        <p:grpSpPr>
          <a:xfrm>
            <a:off x="6353486" y="1634245"/>
            <a:ext cx="5392718" cy="4215983"/>
            <a:chOff x="6353486" y="1634245"/>
            <a:chExt cx="5392718" cy="4215983"/>
          </a:xfrm>
        </p:grpSpPr>
        <p:pic>
          <p:nvPicPr>
            <p:cNvPr id="5" name="Imagen 4">
              <a:extLst>
                <a:ext uri="{FF2B5EF4-FFF2-40B4-BE49-F238E27FC236}">
                  <a16:creationId xmlns:a16="http://schemas.microsoft.com/office/drawing/2014/main" id="{E62A4EA5-F9BB-4482-56E7-BE696560159E}"/>
                </a:ext>
              </a:extLst>
            </p:cNvPr>
            <p:cNvPicPr>
              <a:picLocks noChangeAspect="1"/>
            </p:cNvPicPr>
            <p:nvPr/>
          </p:nvPicPr>
          <p:blipFill>
            <a:blip r:embed="rId3"/>
            <a:stretch>
              <a:fillRect/>
            </a:stretch>
          </p:blipFill>
          <p:spPr>
            <a:xfrm>
              <a:off x="6353486" y="1634245"/>
              <a:ext cx="5392718" cy="4215983"/>
            </a:xfrm>
            <a:prstGeom prst="rect">
              <a:avLst/>
            </a:prstGeom>
            <a:ln w="12700">
              <a:solidFill>
                <a:schemeClr val="dk1"/>
              </a:solidFill>
            </a:ln>
          </p:spPr>
        </p:pic>
        <p:sp>
          <p:nvSpPr>
            <p:cNvPr id="639" name="Google Shape;639;p33"/>
            <p:cNvSpPr/>
            <p:nvPr/>
          </p:nvSpPr>
          <p:spPr>
            <a:xfrm>
              <a:off x="8538143" y="3003610"/>
              <a:ext cx="317850" cy="356372"/>
            </a:xfrm>
            <a:prstGeom prst="mathPlus">
              <a:avLst>
                <a:gd name="adj1" fmla="val 23520"/>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2" name="Rectangle 1">
            <a:extLst>
              <a:ext uri="{FF2B5EF4-FFF2-40B4-BE49-F238E27FC236}">
                <a16:creationId xmlns:a16="http://schemas.microsoft.com/office/drawing/2014/main" id="{04E6FE84-7870-022C-F332-E0C14D3B61DA}"/>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41FC45C-D0B3-C3EF-91EE-21F16BBAE95A}"/>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95A5643D-42D9-8225-50F4-D1C2ACA7F5CF}"/>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sp>
        <p:nvSpPr>
          <p:cNvPr id="645" name="Google Shape;645;p34"/>
          <p:cNvSpPr txBox="1">
            <a:spLocks noGrp="1"/>
          </p:cNvSpPr>
          <p:nvPr>
            <p:ph type="body" idx="1"/>
          </p:nvPr>
        </p:nvSpPr>
        <p:spPr>
          <a:xfrm>
            <a:off x="838200" y="1381321"/>
            <a:ext cx="10305288" cy="463930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es-ES"/>
              <a:t>Haz clic con el botón izquierdo en la celda </a:t>
            </a:r>
            <a:r>
              <a:rPr lang="es-ES" i="1"/>
              <a:t>A3</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Mueva el cursor sobre el cuadro de la esquina inferior derecha de la celda</a:t>
            </a:r>
            <a:endParaRPr/>
          </a:p>
          <a:p>
            <a:pPr marL="800100" lvl="2" indent="-342900" algn="l" rtl="0">
              <a:lnSpc>
                <a:spcPct val="100000"/>
              </a:lnSpc>
              <a:spcBef>
                <a:spcPts val="1000"/>
              </a:spcBef>
              <a:spcAft>
                <a:spcPts val="0"/>
              </a:spcAft>
              <a:buSzPts val="2400"/>
              <a:buFont typeface="Noto Sans Symbols"/>
              <a:buChar char="▪"/>
            </a:pPr>
            <a:r>
              <a:rPr lang="es-ES" sz="2400"/>
              <a:t>La flecha del cursor cambiará a signo más (+)</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Mantenga pulsado el botón izquierdo y arrastre (+) sobre el rango deseado</a:t>
            </a:r>
            <a:endParaRPr/>
          </a:p>
          <a:p>
            <a:pPr marL="228600" lvl="0" indent="-50800" algn="l" rtl="0">
              <a:lnSpc>
                <a:spcPct val="100000"/>
              </a:lnSpc>
              <a:spcBef>
                <a:spcPts val="1000"/>
              </a:spcBef>
              <a:spcAft>
                <a:spcPts val="0"/>
              </a:spcAft>
              <a:buClr>
                <a:schemeClr val="dk1"/>
              </a:buClr>
              <a:buSzPts val="2800"/>
              <a:buNone/>
            </a:pPr>
            <a:endParaRPr/>
          </a:p>
        </p:txBody>
      </p:sp>
      <p:sp>
        <p:nvSpPr>
          <p:cNvPr id="646" name="Google Shape;646;p34"/>
          <p:cNvSpPr txBox="1">
            <a:spLocks noGrp="1"/>
          </p:cNvSpPr>
          <p:nvPr>
            <p:ph type="title"/>
          </p:nvPr>
        </p:nvSpPr>
        <p:spPr>
          <a:xfrm>
            <a:off x="838199" y="462466"/>
            <a:ext cx="11002701" cy="79483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arrastrar y soltar (copiar/ampliar)</a:t>
            </a:r>
            <a:endParaRPr>
              <a:latin typeface="+mj-lt"/>
            </a:endParaRPr>
          </a:p>
        </p:txBody>
      </p:sp>
      <p:pic>
        <p:nvPicPr>
          <p:cNvPr id="3" name="Imagen 2">
            <a:extLst>
              <a:ext uri="{FF2B5EF4-FFF2-40B4-BE49-F238E27FC236}">
                <a16:creationId xmlns:a16="http://schemas.microsoft.com/office/drawing/2014/main" id="{A4471A47-E019-5D79-07D1-7049A57669CD}"/>
              </a:ext>
            </a:extLst>
          </p:cNvPr>
          <p:cNvPicPr>
            <a:picLocks noChangeAspect="1"/>
          </p:cNvPicPr>
          <p:nvPr/>
        </p:nvPicPr>
        <p:blipFill>
          <a:blip r:embed="rId3"/>
          <a:stretch>
            <a:fillRect/>
          </a:stretch>
        </p:blipFill>
        <p:spPr>
          <a:xfrm>
            <a:off x="7062279" y="3977984"/>
            <a:ext cx="3385227" cy="2639990"/>
          </a:xfrm>
          <a:prstGeom prst="rect">
            <a:avLst/>
          </a:prstGeom>
          <a:ln w="12700">
            <a:solidFill>
              <a:schemeClr val="dk1"/>
            </a:solidFill>
          </a:ln>
        </p:spPr>
      </p:pic>
      <p:grpSp>
        <p:nvGrpSpPr>
          <p:cNvPr id="7" name="Grupo 6">
            <a:extLst>
              <a:ext uri="{FF2B5EF4-FFF2-40B4-BE49-F238E27FC236}">
                <a16:creationId xmlns:a16="http://schemas.microsoft.com/office/drawing/2014/main" id="{34CA7FD6-B183-1889-3299-4048FB0A905B}"/>
              </a:ext>
            </a:extLst>
          </p:cNvPr>
          <p:cNvGrpSpPr/>
          <p:nvPr/>
        </p:nvGrpSpPr>
        <p:grpSpPr>
          <a:xfrm>
            <a:off x="3716100" y="3912491"/>
            <a:ext cx="3224640" cy="2735405"/>
            <a:chOff x="3735555" y="3912491"/>
            <a:chExt cx="3224640" cy="2735405"/>
          </a:xfrm>
        </p:grpSpPr>
        <p:grpSp>
          <p:nvGrpSpPr>
            <p:cNvPr id="4" name="Grupo 3">
              <a:extLst>
                <a:ext uri="{FF2B5EF4-FFF2-40B4-BE49-F238E27FC236}">
                  <a16:creationId xmlns:a16="http://schemas.microsoft.com/office/drawing/2014/main" id="{EC37C91F-459D-18B7-95C3-171889A7C7F2}"/>
                </a:ext>
              </a:extLst>
            </p:cNvPr>
            <p:cNvGrpSpPr/>
            <p:nvPr/>
          </p:nvGrpSpPr>
          <p:grpSpPr>
            <a:xfrm>
              <a:off x="3793787" y="3949430"/>
              <a:ext cx="3166408" cy="2698466"/>
              <a:chOff x="6353486" y="1634245"/>
              <a:chExt cx="5392718" cy="4215983"/>
            </a:xfrm>
          </p:grpSpPr>
          <p:pic>
            <p:nvPicPr>
              <p:cNvPr id="5" name="Imagen 4">
                <a:extLst>
                  <a:ext uri="{FF2B5EF4-FFF2-40B4-BE49-F238E27FC236}">
                    <a16:creationId xmlns:a16="http://schemas.microsoft.com/office/drawing/2014/main" id="{28A4D7AE-1AEA-9C07-59F4-8C5EB10EC718}"/>
                  </a:ext>
                </a:extLst>
              </p:cNvPr>
              <p:cNvPicPr>
                <a:picLocks noChangeAspect="1"/>
              </p:cNvPicPr>
              <p:nvPr/>
            </p:nvPicPr>
            <p:blipFill>
              <a:blip r:embed="rId4"/>
              <a:stretch>
                <a:fillRect/>
              </a:stretch>
            </p:blipFill>
            <p:spPr>
              <a:xfrm>
                <a:off x="6353486" y="1634245"/>
                <a:ext cx="5392718" cy="4215983"/>
              </a:xfrm>
              <a:prstGeom prst="rect">
                <a:avLst/>
              </a:prstGeom>
              <a:ln w="12700">
                <a:solidFill>
                  <a:schemeClr val="dk1"/>
                </a:solidFill>
              </a:ln>
            </p:spPr>
          </p:pic>
          <p:sp>
            <p:nvSpPr>
              <p:cNvPr id="6" name="Google Shape;639;p33">
                <a:extLst>
                  <a:ext uri="{FF2B5EF4-FFF2-40B4-BE49-F238E27FC236}">
                    <a16:creationId xmlns:a16="http://schemas.microsoft.com/office/drawing/2014/main" id="{06A80EDE-04E2-5647-EC03-E8208F41134C}"/>
                  </a:ext>
                </a:extLst>
              </p:cNvPr>
              <p:cNvSpPr/>
              <p:nvPr/>
            </p:nvSpPr>
            <p:spPr>
              <a:xfrm>
                <a:off x="8538143" y="3003610"/>
                <a:ext cx="317850" cy="356372"/>
              </a:xfrm>
              <a:prstGeom prst="mathPlus">
                <a:avLst>
                  <a:gd name="adj1" fmla="val 23520"/>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651" name="Google Shape;651;p34"/>
            <p:cNvSpPr/>
            <p:nvPr/>
          </p:nvSpPr>
          <p:spPr>
            <a:xfrm>
              <a:off x="3735555" y="3912491"/>
              <a:ext cx="1778645" cy="1189284"/>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2" name="Rectangle 1">
            <a:extLst>
              <a:ext uri="{FF2B5EF4-FFF2-40B4-BE49-F238E27FC236}">
                <a16:creationId xmlns:a16="http://schemas.microsoft.com/office/drawing/2014/main" id="{62E2EE2B-8742-6377-E50A-735EBF4BE2FC}"/>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2CA330E4-B9AD-E829-C73F-0188A1BECC73}"/>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ED9D5233-816F-A6A7-CAC4-E90306AEAECE}"/>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57"/>
        <p:cNvGrpSpPr/>
        <p:nvPr/>
      </p:nvGrpSpPr>
      <p:grpSpPr>
        <a:xfrm>
          <a:off x="0" y="0"/>
          <a:ext cx="0" cy="0"/>
          <a:chOff x="0" y="0"/>
          <a:chExt cx="0" cy="0"/>
        </a:xfrm>
      </p:grpSpPr>
      <p:sp>
        <p:nvSpPr>
          <p:cNvPr id="658" name="Google Shape;658;p35"/>
          <p:cNvSpPr txBox="1">
            <a:spLocks noGrp="1"/>
          </p:cNvSpPr>
          <p:nvPr>
            <p:ph type="body" idx="1"/>
          </p:nvPr>
        </p:nvSpPr>
        <p:spPr>
          <a:xfrm>
            <a:off x="468549" y="3339763"/>
            <a:ext cx="10515600" cy="321732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800"/>
              <a:buNone/>
            </a:pPr>
            <a:r>
              <a:rPr lang="es-ES" sz="2800" b="1"/>
              <a:t>Para seleccionar (resaltar) dos celdas:</a:t>
            </a:r>
            <a:endParaRPr/>
          </a:p>
          <a:p>
            <a:pPr marL="800100" lvl="3" indent="-342900" algn="l" rtl="0">
              <a:lnSpc>
                <a:spcPct val="100000"/>
              </a:lnSpc>
              <a:spcBef>
                <a:spcPts val="1000"/>
              </a:spcBef>
              <a:spcAft>
                <a:spcPts val="0"/>
              </a:spcAft>
              <a:buClr>
                <a:schemeClr val="dk1"/>
              </a:buClr>
              <a:buSzPts val="2400"/>
              <a:buFont typeface="Libre Franklin Medium"/>
              <a:buAutoNum type="arabicPeriod"/>
            </a:pPr>
            <a:r>
              <a:rPr lang="es-ES" sz="2300"/>
              <a:t>Copie el valor de </a:t>
            </a:r>
            <a:r>
              <a:rPr lang="es-ES" sz="2300" i="1"/>
              <a:t>D1 </a:t>
            </a:r>
            <a:r>
              <a:rPr lang="es-ES" sz="2300"/>
              <a:t>en </a:t>
            </a:r>
            <a:r>
              <a:rPr lang="es-ES" sz="2300" i="1"/>
              <a:t>E1</a:t>
            </a:r>
            <a:endParaRPr sz="2300"/>
          </a:p>
          <a:p>
            <a:pPr marL="800100" lvl="3" indent="-342900" algn="l" rtl="0">
              <a:lnSpc>
                <a:spcPct val="100000"/>
              </a:lnSpc>
              <a:spcBef>
                <a:spcPts val="1000"/>
              </a:spcBef>
              <a:spcAft>
                <a:spcPts val="0"/>
              </a:spcAft>
              <a:buClr>
                <a:schemeClr val="dk1"/>
              </a:buClr>
              <a:buSzPts val="2400"/>
              <a:buFont typeface="Libre Franklin Medium"/>
              <a:buAutoNum type="arabicPeriod"/>
            </a:pPr>
            <a:r>
              <a:rPr lang="es-ES" sz="2300"/>
              <a:t>Escriba "2" en la celda </a:t>
            </a:r>
            <a:r>
              <a:rPr lang="es-ES" sz="2300" i="1"/>
              <a:t>E2</a:t>
            </a:r>
            <a:endParaRPr sz="2300"/>
          </a:p>
          <a:p>
            <a:pPr marL="800100" lvl="3" indent="-342900" algn="l" rtl="0">
              <a:lnSpc>
                <a:spcPct val="100000"/>
              </a:lnSpc>
              <a:spcBef>
                <a:spcPts val="1000"/>
              </a:spcBef>
              <a:spcAft>
                <a:spcPts val="0"/>
              </a:spcAft>
              <a:buClr>
                <a:schemeClr val="dk1"/>
              </a:buClr>
              <a:buSzPts val="2400"/>
              <a:buFont typeface="Libre Franklin Medium"/>
              <a:buAutoNum type="arabicPeriod"/>
            </a:pPr>
            <a:r>
              <a:rPr lang="es-ES" sz="2300"/>
              <a:t>Seleccione las celdas </a:t>
            </a:r>
            <a:r>
              <a:rPr lang="es-ES" sz="2300" i="1"/>
              <a:t>E1 </a:t>
            </a:r>
            <a:r>
              <a:rPr lang="es-ES" sz="2300"/>
              <a:t>y </a:t>
            </a:r>
            <a:r>
              <a:rPr lang="es-ES" sz="2300" i="1"/>
              <a:t>E2 </a:t>
            </a:r>
            <a:r>
              <a:rPr lang="es-ES" sz="2300"/>
              <a:t>haciendo clic en </a:t>
            </a:r>
            <a:r>
              <a:rPr lang="es-ES" sz="2300" i="1"/>
              <a:t>E1 </a:t>
            </a:r>
            <a:r>
              <a:rPr lang="es-ES" sz="2300"/>
              <a:t>y pulsando </a:t>
            </a:r>
            <a:r>
              <a:rPr lang="es-ES" sz="2300" b="1" err="1"/>
              <a:t>Shift+flecha</a:t>
            </a:r>
            <a:r>
              <a:rPr lang="es-ES" sz="2300" b="1"/>
              <a:t> abajo </a:t>
            </a:r>
            <a:r>
              <a:rPr lang="es-ES" sz="2300"/>
              <a:t>para resaltar ambas celdas. </a:t>
            </a:r>
            <a:endParaRPr sz="2300"/>
          </a:p>
          <a:p>
            <a:pPr marL="800100" lvl="3" indent="-342900" algn="l" rtl="0">
              <a:lnSpc>
                <a:spcPct val="100000"/>
              </a:lnSpc>
              <a:spcBef>
                <a:spcPts val="1000"/>
              </a:spcBef>
              <a:spcAft>
                <a:spcPts val="0"/>
              </a:spcAft>
              <a:buClr>
                <a:schemeClr val="dk1"/>
              </a:buClr>
              <a:buSzPts val="2400"/>
              <a:buFont typeface="Libre Franklin Medium"/>
              <a:buAutoNum type="arabicPeriod"/>
            </a:pPr>
            <a:r>
              <a:rPr lang="es-ES" sz="2300"/>
              <a:t>Tome la cruz de la esquina inferior derecha de celda </a:t>
            </a:r>
            <a:r>
              <a:rPr lang="es-ES" sz="2300" i="1"/>
              <a:t>E2 </a:t>
            </a:r>
            <a:r>
              <a:rPr lang="es-ES" sz="2300"/>
              <a:t>y arrástrela cuatro filas hacia abajo</a:t>
            </a:r>
            <a:endParaRPr sz="2300"/>
          </a:p>
          <a:p>
            <a:pPr marL="0" lvl="1" indent="0" algn="l" rtl="0">
              <a:lnSpc>
                <a:spcPct val="100000"/>
              </a:lnSpc>
              <a:spcBef>
                <a:spcPts val="1000"/>
              </a:spcBef>
              <a:spcAft>
                <a:spcPts val="0"/>
              </a:spcAft>
              <a:buClr>
                <a:schemeClr val="dk1"/>
              </a:buClr>
              <a:buSzPts val="2800"/>
              <a:buNone/>
            </a:pPr>
            <a:endParaRPr sz="2800"/>
          </a:p>
          <a:p>
            <a:pPr marL="228600" lvl="0" indent="-228600" algn="l" rtl="0">
              <a:lnSpc>
                <a:spcPct val="100000"/>
              </a:lnSpc>
              <a:spcBef>
                <a:spcPts val="1000"/>
              </a:spcBef>
              <a:spcAft>
                <a:spcPts val="0"/>
              </a:spcAft>
              <a:buClr>
                <a:schemeClr val="dk1"/>
              </a:buClr>
              <a:buSzPts val="2800"/>
              <a:buNone/>
            </a:pPr>
            <a:endParaRPr/>
          </a:p>
        </p:txBody>
      </p:sp>
      <p:sp>
        <p:nvSpPr>
          <p:cNvPr id="659" name="Google Shape;659;p35"/>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arrastrar y soltar (secuencia </a:t>
            </a:r>
            <a:br>
              <a:rPr lang="es-ES">
                <a:latin typeface="+mj-lt"/>
              </a:rPr>
            </a:br>
            <a:r>
              <a:rPr lang="es-ES">
                <a:latin typeface="+mj-lt"/>
              </a:rPr>
              <a:t>de datos) </a:t>
            </a:r>
            <a:endParaRPr>
              <a:latin typeface="+mj-lt"/>
            </a:endParaRPr>
          </a:p>
        </p:txBody>
      </p:sp>
      <p:sp>
        <p:nvSpPr>
          <p:cNvPr id="660" name="Google Shape;660;p35"/>
          <p:cNvSpPr txBox="1"/>
          <p:nvPr/>
        </p:nvSpPr>
        <p:spPr>
          <a:xfrm>
            <a:off x="604736" y="1303759"/>
            <a:ext cx="7460848" cy="189652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800"/>
              <a:buFont typeface="Arial"/>
              <a:buNone/>
            </a:pPr>
            <a:r>
              <a:rPr lang="es-ES" sz="2800" b="1">
                <a:solidFill>
                  <a:schemeClr val="dk1"/>
                </a:solidFill>
                <a:latin typeface="Arial"/>
                <a:ea typeface="Arial"/>
                <a:cs typeface="Arial"/>
                <a:sym typeface="Arial"/>
              </a:rPr>
              <a:t>Para copiar un número en una sola celda:</a:t>
            </a:r>
            <a:endParaRPr/>
          </a:p>
          <a:p>
            <a:pPr marL="800100" marR="0" lvl="3" indent="-342900" algn="l" rtl="0">
              <a:lnSpc>
                <a:spcPct val="100000"/>
              </a:lnSpc>
              <a:spcBef>
                <a:spcPts val="1000"/>
              </a:spcBef>
              <a:spcAft>
                <a:spcPts val="0"/>
              </a:spcAft>
              <a:buClr>
                <a:schemeClr val="dk1"/>
              </a:buClr>
              <a:buSzPts val="2400"/>
              <a:buFont typeface="Libre Franklin Medium"/>
              <a:buAutoNum type="arabicPeriod"/>
            </a:pPr>
            <a:r>
              <a:rPr lang="es-ES" sz="2400" b="0" i="0" u="none" strike="noStrike" cap="none">
                <a:solidFill>
                  <a:schemeClr val="dk1"/>
                </a:solidFill>
                <a:latin typeface="Arial"/>
                <a:ea typeface="Arial"/>
                <a:cs typeface="Arial"/>
                <a:sym typeface="Arial"/>
              </a:rPr>
              <a:t>Escriba "1" en la celda </a:t>
            </a:r>
            <a:r>
              <a:rPr lang="es-ES" sz="2400" b="0" i="1" u="none" strike="noStrike" cap="none">
                <a:solidFill>
                  <a:schemeClr val="dk1"/>
                </a:solidFill>
                <a:latin typeface="Arial"/>
                <a:ea typeface="Arial"/>
                <a:cs typeface="Arial"/>
                <a:sym typeface="Arial"/>
              </a:rPr>
              <a:t>D1</a:t>
            </a:r>
            <a:endParaRPr sz="2400" b="0" i="0" u="none" strike="noStrike" cap="none">
              <a:solidFill>
                <a:schemeClr val="dk1"/>
              </a:solidFill>
              <a:latin typeface="Arial"/>
              <a:ea typeface="Arial"/>
              <a:cs typeface="Arial"/>
              <a:sym typeface="Arial"/>
            </a:endParaRPr>
          </a:p>
          <a:p>
            <a:pPr marL="800100" marR="0" lvl="3" indent="-342900" algn="l" rtl="0">
              <a:lnSpc>
                <a:spcPct val="100000"/>
              </a:lnSpc>
              <a:spcBef>
                <a:spcPts val="1000"/>
              </a:spcBef>
              <a:spcAft>
                <a:spcPts val="0"/>
              </a:spcAft>
              <a:buClr>
                <a:schemeClr val="dk1"/>
              </a:buClr>
              <a:buSzPts val="2400"/>
              <a:buFont typeface="Libre Franklin Medium"/>
              <a:buAutoNum type="arabicPeriod"/>
            </a:pPr>
            <a:r>
              <a:rPr lang="es-ES" sz="2400" b="0" i="0" u="none" strike="noStrike" cap="none">
                <a:solidFill>
                  <a:schemeClr val="dk1"/>
                </a:solidFill>
                <a:latin typeface="Arial"/>
                <a:ea typeface="Arial"/>
                <a:cs typeface="Arial"/>
                <a:sym typeface="Arial"/>
              </a:rPr>
              <a:t>Tome el cuadro por la esquina inferior derecha de la celda </a:t>
            </a:r>
            <a:r>
              <a:rPr lang="es-ES" sz="2400" b="0" i="1" u="none" strike="noStrike" cap="none">
                <a:solidFill>
                  <a:schemeClr val="dk1"/>
                </a:solidFill>
                <a:latin typeface="Arial"/>
                <a:ea typeface="Arial"/>
                <a:cs typeface="Arial"/>
                <a:sym typeface="Arial"/>
              </a:rPr>
              <a:t>D1 </a:t>
            </a:r>
            <a:r>
              <a:rPr lang="es-ES" sz="2400" b="0" i="0" u="none" strike="noStrike" cap="none">
                <a:solidFill>
                  <a:schemeClr val="dk1"/>
                </a:solidFill>
                <a:latin typeface="Arial"/>
                <a:ea typeface="Arial"/>
                <a:cs typeface="Arial"/>
                <a:sym typeface="Arial"/>
              </a:rPr>
              <a:t>y arrástrela hacia abajo unas cuatro filas</a:t>
            </a:r>
            <a:endParaRPr sz="2400" b="0" i="0" u="none" strike="noStrike" cap="none">
              <a:solidFill>
                <a:schemeClr val="dk1"/>
              </a:solidFill>
              <a:latin typeface="Arial"/>
              <a:ea typeface="Arial"/>
              <a:cs typeface="Arial"/>
              <a:sym typeface="Arial"/>
            </a:endParaRPr>
          </a:p>
        </p:txBody>
      </p:sp>
      <p:pic>
        <p:nvPicPr>
          <p:cNvPr id="661" name="Google Shape;661;p35"/>
          <p:cNvPicPr preferRelativeResize="0"/>
          <p:nvPr/>
        </p:nvPicPr>
        <p:blipFill rotWithShape="1">
          <a:blip r:embed="rId3">
            <a:alphaModFix/>
          </a:blip>
          <a:srcRect b="27066"/>
          <a:stretch/>
        </p:blipFill>
        <p:spPr>
          <a:xfrm>
            <a:off x="8289497" y="1725049"/>
            <a:ext cx="1400175" cy="2438401"/>
          </a:xfrm>
          <a:prstGeom prst="rect">
            <a:avLst/>
          </a:prstGeom>
          <a:noFill/>
          <a:ln w="9525" cap="flat" cmpd="sng">
            <a:solidFill>
              <a:schemeClr val="dk1"/>
            </a:solidFill>
            <a:prstDash val="solid"/>
            <a:round/>
            <a:headEnd type="none" w="sm" len="sm"/>
            <a:tailEnd type="none" w="sm" len="sm"/>
          </a:ln>
        </p:spPr>
      </p:pic>
      <p:pic>
        <p:nvPicPr>
          <p:cNvPr id="662" name="Google Shape;662;p35"/>
          <p:cNvPicPr preferRelativeResize="0"/>
          <p:nvPr/>
        </p:nvPicPr>
        <p:blipFill rotWithShape="1">
          <a:blip r:embed="rId4">
            <a:alphaModFix/>
          </a:blip>
          <a:srcRect l="2631"/>
          <a:stretch/>
        </p:blipFill>
        <p:spPr>
          <a:xfrm>
            <a:off x="10203187" y="1708707"/>
            <a:ext cx="1298407" cy="2438401"/>
          </a:xfrm>
          <a:prstGeom prst="rect">
            <a:avLst/>
          </a:prstGeom>
          <a:noFill/>
          <a:ln w="9525" cap="flat" cmpd="sng">
            <a:solidFill>
              <a:schemeClr val="dk1"/>
            </a:solidFill>
            <a:prstDash val="solid"/>
            <a:round/>
            <a:headEnd type="none" w="sm" len="sm"/>
            <a:tailEnd type="none" w="sm" len="sm"/>
          </a:ln>
        </p:spPr>
      </p:pic>
      <p:sp>
        <p:nvSpPr>
          <p:cNvPr id="2" name="CuadroTexto 1">
            <a:extLst>
              <a:ext uri="{FF2B5EF4-FFF2-40B4-BE49-F238E27FC236}">
                <a16:creationId xmlns:a16="http://schemas.microsoft.com/office/drawing/2014/main" id="{A8305198-C0FE-81F5-FA23-C5709B0D23F8}"/>
              </a:ext>
            </a:extLst>
          </p:cNvPr>
          <p:cNvSpPr txBox="1"/>
          <p:nvPr/>
        </p:nvSpPr>
        <p:spPr>
          <a:xfrm>
            <a:off x="7902102" y="5259422"/>
            <a:ext cx="369651" cy="369332"/>
          </a:xfrm>
          <a:prstGeom prst="rect">
            <a:avLst/>
          </a:prstGeom>
          <a:noFill/>
          <a:ln>
            <a:solidFill>
              <a:schemeClr val="dk1"/>
            </a:solidFill>
          </a:ln>
        </p:spPr>
        <p:txBody>
          <a:bodyPr wrap="square" rtlCol="0">
            <a:spAutoFit/>
          </a:bodyPr>
          <a:lstStyle/>
          <a:p>
            <a:r>
              <a:rPr lang="es-GT" sz="1800">
                <a:latin typeface="Calibri" panose="020F0502020204030204" pitchFamily="34" charset="0"/>
                <a:ea typeface="Calibri" panose="020F0502020204030204" pitchFamily="34" charset="0"/>
                <a:cs typeface="Calibri" panose="020F0502020204030204" pitchFamily="34" charset="0"/>
              </a:rPr>
              <a:t>↑</a:t>
            </a:r>
            <a:endParaRPr lang="es-GT" sz="1800"/>
          </a:p>
        </p:txBody>
      </p:sp>
      <p:sp>
        <p:nvSpPr>
          <p:cNvPr id="3" name="Rectangle 2">
            <a:extLst>
              <a:ext uri="{FF2B5EF4-FFF2-40B4-BE49-F238E27FC236}">
                <a16:creationId xmlns:a16="http://schemas.microsoft.com/office/drawing/2014/main" id="{A5CF2541-FED6-FEE9-E05C-FABB5378B470}"/>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8AEBE04-7770-53F5-204C-ECC2512AEFB3}"/>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D7E5BD89-6E36-9B99-BE7B-FC242845F311}"/>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5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5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5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58">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6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sp>
        <p:nvSpPr>
          <p:cNvPr id="2" name="Rectangle 1">
            <a:extLst>
              <a:ext uri="{FF2B5EF4-FFF2-40B4-BE49-F238E27FC236}">
                <a16:creationId xmlns:a16="http://schemas.microsoft.com/office/drawing/2014/main" id="{03D71DD5-63A7-8FC3-DF17-0D79B056E8EB}"/>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a:extLst>
              <a:ext uri="{FF2B5EF4-FFF2-40B4-BE49-F238E27FC236}">
                <a16:creationId xmlns:a16="http://schemas.microsoft.com/office/drawing/2014/main" id="{82DE6964-C15A-E357-5D5E-D7FC0A49011B}"/>
              </a:ext>
            </a:extLst>
          </p:cNvPr>
          <p:cNvPicPr>
            <a:picLocks noChangeAspect="1"/>
          </p:cNvPicPr>
          <p:nvPr/>
        </p:nvPicPr>
        <p:blipFill>
          <a:blip r:embed="rId3"/>
          <a:stretch>
            <a:fillRect/>
          </a:stretch>
        </p:blipFill>
        <p:spPr>
          <a:xfrm>
            <a:off x="3366235" y="4786009"/>
            <a:ext cx="6297541" cy="1707602"/>
          </a:xfrm>
          <a:prstGeom prst="rect">
            <a:avLst/>
          </a:prstGeom>
          <a:ln>
            <a:solidFill>
              <a:schemeClr val="dk1"/>
            </a:solidFill>
          </a:ln>
        </p:spPr>
      </p:pic>
      <p:sp>
        <p:nvSpPr>
          <p:cNvPr id="668" name="Google Shape;668;p36"/>
          <p:cNvSpPr txBox="1">
            <a:spLocks noGrp="1"/>
          </p:cNvSpPr>
          <p:nvPr>
            <p:ph type="body" idx="1"/>
          </p:nvPr>
        </p:nvSpPr>
        <p:spPr>
          <a:xfrm>
            <a:off x="683922" y="1478857"/>
            <a:ext cx="10515600" cy="4488805"/>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sz="2800">
                <a:latin typeface="Arial"/>
                <a:ea typeface="Arial"/>
                <a:cs typeface="Arial"/>
                <a:sym typeface="Arial"/>
              </a:rPr>
              <a:t>Haga clic en el icono </a:t>
            </a:r>
            <a:r>
              <a:rPr lang="es-ES" sz="2800" b="1">
                <a:latin typeface="Arial"/>
                <a:ea typeface="Arial"/>
                <a:cs typeface="Arial"/>
                <a:sym typeface="Arial"/>
              </a:rPr>
              <a:t>Más (+) </a:t>
            </a:r>
            <a:r>
              <a:rPr lang="es-ES" sz="2800">
                <a:latin typeface="Arial"/>
                <a:ea typeface="Arial"/>
                <a:cs typeface="Arial"/>
                <a:sym typeface="Arial"/>
              </a:rPr>
              <a:t>junto a las pestañas de las hojas </a:t>
            </a:r>
            <a:br>
              <a:rPr lang="es-ES" sz="2800">
                <a:latin typeface="Arial"/>
                <a:ea typeface="Arial"/>
                <a:cs typeface="Arial"/>
                <a:sym typeface="Arial"/>
              </a:rPr>
            </a:br>
            <a:r>
              <a:rPr lang="es-ES" sz="2800">
                <a:latin typeface="Arial"/>
                <a:ea typeface="Arial"/>
                <a:cs typeface="Arial"/>
                <a:sym typeface="Arial"/>
              </a:rPr>
              <a:t>de cálculo </a:t>
            </a:r>
            <a:endParaRPr/>
          </a:p>
          <a:p>
            <a:pPr marL="228600" lvl="0" indent="-50800" algn="l" rtl="0">
              <a:lnSpc>
                <a:spcPct val="100000"/>
              </a:lnSpc>
              <a:spcBef>
                <a:spcPts val="1000"/>
              </a:spcBef>
              <a:spcAft>
                <a:spcPts val="0"/>
              </a:spcAft>
              <a:buClr>
                <a:schemeClr val="dk1"/>
              </a:buClr>
              <a:buSzPts val="2800"/>
              <a:buNone/>
            </a:pPr>
            <a:endParaRPr>
              <a:latin typeface="Arial"/>
              <a:ea typeface="Arial"/>
              <a:cs typeface="Arial"/>
              <a:sym typeface="Arial"/>
            </a:endParaRPr>
          </a:p>
          <a:p>
            <a:pPr marL="228600" lvl="0" indent="-50800" algn="l" rtl="0">
              <a:lnSpc>
                <a:spcPct val="100000"/>
              </a:lnSpc>
              <a:spcBef>
                <a:spcPts val="1000"/>
              </a:spcBef>
              <a:spcAft>
                <a:spcPts val="0"/>
              </a:spcAft>
              <a:buClr>
                <a:schemeClr val="dk1"/>
              </a:buClr>
              <a:buSzPts val="2800"/>
              <a:buNone/>
            </a:pPr>
            <a:endParaRPr>
              <a:latin typeface="Arial"/>
              <a:ea typeface="Arial"/>
              <a:cs typeface="Arial"/>
              <a:sym typeface="Arial"/>
            </a:endParaRPr>
          </a:p>
          <a:p>
            <a:pPr marL="228600" lvl="0" indent="-50800" algn="l" rtl="0">
              <a:lnSpc>
                <a:spcPct val="100000"/>
              </a:lnSpc>
              <a:spcBef>
                <a:spcPts val="1000"/>
              </a:spcBef>
              <a:spcAft>
                <a:spcPts val="0"/>
              </a:spcAft>
              <a:buClr>
                <a:schemeClr val="dk1"/>
              </a:buClr>
              <a:buSzPts val="2800"/>
              <a:buNone/>
            </a:pPr>
            <a:endParaRPr>
              <a:latin typeface="Arial"/>
              <a:ea typeface="Arial"/>
              <a:cs typeface="Arial"/>
              <a:sym typeface="Arial"/>
            </a:endParaRPr>
          </a:p>
          <a:p>
            <a:pPr marL="228600" lvl="0" indent="-228600" algn="l" rtl="0">
              <a:lnSpc>
                <a:spcPct val="100000"/>
              </a:lnSpc>
              <a:spcBef>
                <a:spcPts val="1000"/>
              </a:spcBef>
              <a:spcAft>
                <a:spcPts val="0"/>
              </a:spcAft>
              <a:buClr>
                <a:schemeClr val="dk1"/>
              </a:buClr>
              <a:buSzPts val="2800"/>
              <a:buChar char="•"/>
            </a:pPr>
            <a:r>
              <a:rPr lang="es-ES">
                <a:latin typeface="Arial"/>
                <a:ea typeface="Arial"/>
                <a:cs typeface="Arial"/>
                <a:sym typeface="Arial"/>
              </a:rPr>
              <a:t>Las hojas de cálculo reciben nombres por defecto, como </a:t>
            </a:r>
            <a:r>
              <a:rPr lang="es-ES" u="sng">
                <a:latin typeface="Arial"/>
                <a:ea typeface="Arial"/>
                <a:cs typeface="Arial"/>
                <a:sym typeface="Arial"/>
              </a:rPr>
              <a:t>Hoja1</a:t>
            </a:r>
            <a:r>
              <a:rPr lang="es-ES">
                <a:latin typeface="Arial"/>
                <a:ea typeface="Arial"/>
                <a:cs typeface="Arial"/>
                <a:sym typeface="Arial"/>
              </a:rPr>
              <a:t>, </a:t>
            </a:r>
            <a:r>
              <a:rPr lang="es-ES" u="sng">
                <a:latin typeface="Arial"/>
                <a:ea typeface="Arial"/>
                <a:cs typeface="Arial"/>
                <a:sym typeface="Arial"/>
              </a:rPr>
              <a:t>Hoja2 </a:t>
            </a:r>
            <a:r>
              <a:rPr lang="es-ES">
                <a:latin typeface="Arial"/>
                <a:ea typeface="Arial"/>
                <a:cs typeface="Arial"/>
                <a:sym typeface="Arial"/>
              </a:rPr>
              <a:t>y </a:t>
            </a:r>
            <a:r>
              <a:rPr lang="es-ES" u="sng">
                <a:latin typeface="Arial"/>
                <a:ea typeface="Arial"/>
                <a:cs typeface="Arial"/>
                <a:sym typeface="Arial"/>
              </a:rPr>
              <a:t>Hoja3</a:t>
            </a:r>
            <a:endParaRPr u="sng"/>
          </a:p>
          <a:p>
            <a:pPr marL="228600" lvl="0" indent="-50800" algn="l" rtl="0">
              <a:lnSpc>
                <a:spcPct val="100000"/>
              </a:lnSpc>
              <a:spcBef>
                <a:spcPts val="1000"/>
              </a:spcBef>
              <a:spcAft>
                <a:spcPts val="0"/>
              </a:spcAft>
              <a:buClr>
                <a:schemeClr val="dk1"/>
              </a:buClr>
              <a:buSzPts val="2800"/>
              <a:buNone/>
            </a:pPr>
            <a:endParaRPr/>
          </a:p>
          <a:p>
            <a:pPr marL="228600" lvl="0" indent="-50800" algn="l" rtl="0">
              <a:lnSpc>
                <a:spcPct val="100000"/>
              </a:lnSpc>
              <a:spcBef>
                <a:spcPts val="1000"/>
              </a:spcBef>
              <a:spcAft>
                <a:spcPts val="0"/>
              </a:spcAft>
              <a:buClr>
                <a:schemeClr val="dk1"/>
              </a:buClr>
              <a:buSzPts val="2800"/>
              <a:buNone/>
            </a:pPr>
            <a:endParaRPr/>
          </a:p>
        </p:txBody>
      </p:sp>
      <p:sp>
        <p:nvSpPr>
          <p:cNvPr id="669" name="Google Shape;669;p3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agregar una hoja de cálculo</a:t>
            </a:r>
            <a:endParaRPr>
              <a:latin typeface="+mj-lt"/>
            </a:endParaRPr>
          </a:p>
        </p:txBody>
      </p:sp>
      <p:pic>
        <p:nvPicPr>
          <p:cNvPr id="3" name="Imagen 2">
            <a:extLst>
              <a:ext uri="{FF2B5EF4-FFF2-40B4-BE49-F238E27FC236}">
                <a16:creationId xmlns:a16="http://schemas.microsoft.com/office/drawing/2014/main" id="{8A84F0A2-6C97-A101-9902-0E684179EB39}"/>
              </a:ext>
            </a:extLst>
          </p:cNvPr>
          <p:cNvPicPr>
            <a:picLocks noChangeAspect="1"/>
          </p:cNvPicPr>
          <p:nvPr/>
        </p:nvPicPr>
        <p:blipFill>
          <a:blip r:embed="rId4"/>
          <a:stretch>
            <a:fillRect/>
          </a:stretch>
        </p:blipFill>
        <p:spPr>
          <a:xfrm>
            <a:off x="3535764" y="2140085"/>
            <a:ext cx="6203549" cy="1741347"/>
          </a:xfrm>
          <a:prstGeom prst="rect">
            <a:avLst/>
          </a:prstGeom>
          <a:ln>
            <a:solidFill>
              <a:schemeClr val="dk1"/>
            </a:solidFill>
          </a:ln>
        </p:spPr>
      </p:pic>
      <p:sp>
        <p:nvSpPr>
          <p:cNvPr id="672" name="Google Shape;672;p36"/>
          <p:cNvSpPr/>
          <p:nvPr/>
        </p:nvSpPr>
        <p:spPr>
          <a:xfrm>
            <a:off x="7089382" y="3311580"/>
            <a:ext cx="574966" cy="476869"/>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75" name="Google Shape;675;p36"/>
          <p:cNvSpPr/>
          <p:nvPr/>
        </p:nvSpPr>
        <p:spPr>
          <a:xfrm>
            <a:off x="4940145" y="5867914"/>
            <a:ext cx="3751518" cy="593558"/>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 name="Picture 3">
            <a:extLst>
              <a:ext uri="{FF2B5EF4-FFF2-40B4-BE49-F238E27FC236}">
                <a16:creationId xmlns:a16="http://schemas.microsoft.com/office/drawing/2014/main" id="{0A35AF1C-3EC6-A6EC-FC01-2E5A1DACAAB8}"/>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51ED6C55-D05F-36FC-4DCA-0CCF57707F8F}"/>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8">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80"/>
        <p:cNvGrpSpPr/>
        <p:nvPr/>
      </p:nvGrpSpPr>
      <p:grpSpPr>
        <a:xfrm>
          <a:off x="0" y="0"/>
          <a:ext cx="0" cy="0"/>
          <a:chOff x="0" y="0"/>
          <a:chExt cx="0" cy="0"/>
        </a:xfrm>
      </p:grpSpPr>
      <p:sp>
        <p:nvSpPr>
          <p:cNvPr id="681" name="Google Shape;681;p37"/>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228600" lvl="0" indent="-50800" algn="l" rtl="0">
              <a:lnSpc>
                <a:spcPct val="100000"/>
              </a:lnSpc>
              <a:spcBef>
                <a:spcPts val="0"/>
              </a:spcBef>
              <a:spcAft>
                <a:spcPts val="0"/>
              </a:spcAft>
              <a:buClr>
                <a:schemeClr val="dk1"/>
              </a:buClr>
              <a:buSzPts val="2800"/>
              <a:buNone/>
            </a:pPr>
            <a:endParaRPr/>
          </a:p>
          <a:p>
            <a:pPr marL="228600" lvl="0" indent="-50800" algn="l" rtl="0">
              <a:lnSpc>
                <a:spcPct val="100000"/>
              </a:lnSpc>
              <a:spcBef>
                <a:spcPts val="1000"/>
              </a:spcBef>
              <a:spcAft>
                <a:spcPts val="0"/>
              </a:spcAft>
              <a:buClr>
                <a:schemeClr val="dk1"/>
              </a:buClr>
              <a:buSzPts val="2800"/>
              <a:buNone/>
            </a:pPr>
            <a:endParaRPr/>
          </a:p>
          <a:p>
            <a:pPr marL="228600" lvl="0" indent="-50800" algn="l" rtl="0">
              <a:lnSpc>
                <a:spcPct val="100000"/>
              </a:lnSpc>
              <a:spcBef>
                <a:spcPts val="1000"/>
              </a:spcBef>
              <a:spcAft>
                <a:spcPts val="0"/>
              </a:spcAft>
              <a:buClr>
                <a:schemeClr val="dk1"/>
              </a:buClr>
              <a:buSzPts val="2800"/>
              <a:buNone/>
            </a:pPr>
            <a:endParaRPr/>
          </a:p>
        </p:txBody>
      </p:sp>
      <p:sp>
        <p:nvSpPr>
          <p:cNvPr id="682" name="Google Shape;682;p37"/>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el cambio de nombre de una hoja de cálculo</a:t>
            </a:r>
            <a:endParaRPr>
              <a:latin typeface="+mj-lt"/>
            </a:endParaRPr>
          </a:p>
        </p:txBody>
      </p:sp>
      <p:sp>
        <p:nvSpPr>
          <p:cNvPr id="683" name="Google Shape;683;p37"/>
          <p:cNvSpPr txBox="1"/>
          <p:nvPr/>
        </p:nvSpPr>
        <p:spPr>
          <a:xfrm>
            <a:off x="951688" y="1514525"/>
            <a:ext cx="5734291" cy="4639309"/>
          </a:xfrm>
          <a:prstGeom prst="rect">
            <a:avLst/>
          </a:prstGeom>
          <a:noFill/>
          <a:ln>
            <a:noFill/>
          </a:ln>
        </p:spPr>
        <p:txBody>
          <a:bodyPr spcFirstLastPara="1" wrap="square" lIns="91425" tIns="45700" rIns="91425" bIns="45700" anchor="t" anchorCtr="0">
            <a:noAutofit/>
          </a:bodyPr>
          <a:lstStyle/>
          <a:p>
            <a:pPr marL="342900" marR="0" lvl="2" indent="-342900" algn="l" rtl="0">
              <a:lnSpc>
                <a:spcPct val="100000"/>
              </a:lnSpc>
              <a:spcBef>
                <a:spcPts val="0"/>
              </a:spcBef>
              <a:spcAft>
                <a:spcPts val="0"/>
              </a:spcAft>
              <a:buClr>
                <a:schemeClr val="dk1"/>
              </a:buClr>
              <a:buSzPts val="2800"/>
              <a:buFont typeface="Libre Franklin Medium"/>
              <a:buAutoNum type="arabicPeriod"/>
            </a:pPr>
            <a:r>
              <a:rPr lang="es-ES" sz="2800" b="0" i="0" u="none" strike="noStrike" cap="none">
                <a:solidFill>
                  <a:schemeClr val="dk1"/>
                </a:solidFill>
                <a:latin typeface="Arial"/>
                <a:ea typeface="Arial"/>
                <a:cs typeface="Arial"/>
                <a:sym typeface="Arial"/>
              </a:rPr>
              <a:t>Haga clic con el botón derecho en la pestaña </a:t>
            </a:r>
            <a:r>
              <a:rPr lang="es-ES" sz="2800" b="0" i="0" u="sng" strike="noStrike" cap="none">
                <a:solidFill>
                  <a:schemeClr val="dk1"/>
                </a:solidFill>
                <a:latin typeface="Arial"/>
                <a:ea typeface="Arial"/>
                <a:cs typeface="Arial"/>
                <a:sym typeface="Arial"/>
              </a:rPr>
              <a:t>Hoja1</a:t>
            </a:r>
            <a:r>
              <a:rPr lang="es-ES" sz="2800" b="0" i="0" u="none" strike="noStrike" cap="none">
                <a:solidFill>
                  <a:schemeClr val="dk1"/>
                </a:solidFill>
                <a:latin typeface="Arial"/>
                <a:ea typeface="Arial"/>
                <a:cs typeface="Arial"/>
                <a:sym typeface="Arial"/>
              </a:rPr>
              <a:t>.</a:t>
            </a:r>
            <a:endParaRPr/>
          </a:p>
          <a:p>
            <a:pPr marL="342900" marR="0" lvl="2" indent="-342900" algn="l" rtl="0">
              <a:lnSpc>
                <a:spcPct val="100000"/>
              </a:lnSpc>
              <a:spcBef>
                <a:spcPts val="1000"/>
              </a:spcBef>
              <a:spcAft>
                <a:spcPts val="0"/>
              </a:spcAft>
              <a:buClr>
                <a:schemeClr val="dk1"/>
              </a:buClr>
              <a:buSzPts val="2800"/>
              <a:buFont typeface="Libre Franklin Medium"/>
              <a:buAutoNum type="arabicPeriod"/>
            </a:pPr>
            <a:r>
              <a:rPr lang="es-ES" sz="2800" b="0" i="0" u="none" strike="noStrike" cap="none">
                <a:solidFill>
                  <a:schemeClr val="dk1"/>
                </a:solidFill>
                <a:latin typeface="Arial"/>
                <a:ea typeface="Arial"/>
                <a:cs typeface="Arial"/>
                <a:sym typeface="Arial"/>
              </a:rPr>
              <a:t>Haga clic en </a:t>
            </a:r>
            <a:r>
              <a:rPr lang="es-ES" sz="2800" b="1" i="0" u="none" strike="noStrike" cap="none">
                <a:solidFill>
                  <a:schemeClr val="dk1"/>
                </a:solidFill>
                <a:latin typeface="Arial"/>
                <a:ea typeface="Arial"/>
                <a:cs typeface="Arial"/>
                <a:sym typeface="Arial"/>
              </a:rPr>
              <a:t>Cambiar nombre</a:t>
            </a:r>
            <a:r>
              <a:rPr lang="es-ES" sz="2800" b="0" i="0" u="none" strike="noStrike" cap="none">
                <a:solidFill>
                  <a:schemeClr val="dk1"/>
                </a:solidFill>
                <a:latin typeface="Arial"/>
                <a:ea typeface="Arial"/>
                <a:cs typeface="Arial"/>
                <a:sym typeface="Arial"/>
              </a:rPr>
              <a:t> </a:t>
            </a:r>
            <a:endParaRPr/>
          </a:p>
          <a:p>
            <a:pPr marL="342900" marR="0" lvl="2" indent="-342900" algn="l" rtl="0">
              <a:lnSpc>
                <a:spcPct val="100000"/>
              </a:lnSpc>
              <a:spcBef>
                <a:spcPts val="1000"/>
              </a:spcBef>
              <a:spcAft>
                <a:spcPts val="0"/>
              </a:spcAft>
              <a:buClr>
                <a:schemeClr val="dk1"/>
              </a:buClr>
              <a:buSzPts val="2800"/>
              <a:buFont typeface="Libre Franklin Medium"/>
              <a:buAutoNum type="arabicPeriod"/>
            </a:pPr>
            <a:r>
              <a:rPr lang="es-ES" sz="2800" b="0" i="0" u="none" strike="noStrike" cap="none">
                <a:solidFill>
                  <a:schemeClr val="dk1"/>
                </a:solidFill>
                <a:latin typeface="Arial"/>
                <a:ea typeface="Arial"/>
                <a:cs typeface="Arial"/>
                <a:sym typeface="Arial"/>
              </a:rPr>
              <a:t>Escriba “abril_2024"</a:t>
            </a:r>
            <a:endParaRPr/>
          </a:p>
          <a:p>
            <a:pPr marL="342900" marR="0" lvl="2" indent="-342900" algn="l" rtl="0">
              <a:lnSpc>
                <a:spcPct val="100000"/>
              </a:lnSpc>
              <a:spcBef>
                <a:spcPts val="1000"/>
              </a:spcBef>
              <a:spcAft>
                <a:spcPts val="0"/>
              </a:spcAft>
              <a:buClr>
                <a:schemeClr val="dk1"/>
              </a:buClr>
              <a:buSzPts val="2800"/>
              <a:buFont typeface="Libre Franklin Medium"/>
              <a:buAutoNum type="arabicPeriod"/>
            </a:pPr>
            <a:r>
              <a:rPr lang="es-ES" sz="2800" b="0" i="0" u="none" strike="noStrike" cap="none">
                <a:solidFill>
                  <a:schemeClr val="dk1"/>
                </a:solidFill>
                <a:latin typeface="Arial"/>
                <a:ea typeface="Arial"/>
                <a:cs typeface="Arial"/>
                <a:sym typeface="Arial"/>
              </a:rPr>
              <a:t>Pulse la tecla </a:t>
            </a:r>
            <a:r>
              <a:rPr lang="es-ES" sz="2800" b="1" i="0" u="none" strike="noStrike" cap="none" err="1">
                <a:solidFill>
                  <a:schemeClr val="dk1"/>
                </a:solidFill>
                <a:latin typeface="Arial"/>
                <a:ea typeface="Arial"/>
                <a:cs typeface="Arial"/>
                <a:sym typeface="Arial"/>
              </a:rPr>
              <a:t>Intro</a:t>
            </a:r>
            <a:endParaRPr/>
          </a:p>
          <a:p>
            <a:pPr marL="0" marR="0" lvl="0" indent="0" algn="l" rtl="0">
              <a:lnSpc>
                <a:spcPct val="100000"/>
              </a:lnSpc>
              <a:spcBef>
                <a:spcPts val="1000"/>
              </a:spcBef>
              <a:spcAft>
                <a:spcPts val="0"/>
              </a:spcAft>
              <a:buClr>
                <a:schemeClr val="dk1"/>
              </a:buClr>
              <a:buSzPts val="2800"/>
              <a:buFont typeface="Arial"/>
              <a:buNone/>
            </a:pPr>
            <a:endParaRPr sz="2800">
              <a:solidFill>
                <a:schemeClr val="dk1"/>
              </a:solidFill>
              <a:latin typeface="Arial"/>
              <a:ea typeface="Arial"/>
              <a:cs typeface="Arial"/>
              <a:sym typeface="Arial"/>
            </a:endParaRPr>
          </a:p>
          <a:p>
            <a:pPr marL="228600" marR="0" lvl="0" indent="-50800" algn="l" rtl="0">
              <a:lnSpc>
                <a:spcPct val="100000"/>
              </a:lnSpc>
              <a:spcBef>
                <a:spcPts val="1000"/>
              </a:spcBef>
              <a:spcAft>
                <a:spcPts val="0"/>
              </a:spcAft>
              <a:buClr>
                <a:schemeClr val="dk1"/>
              </a:buClr>
              <a:buSzPts val="2800"/>
              <a:buFont typeface="Arial"/>
              <a:buNone/>
            </a:pPr>
            <a:endParaRPr sz="2800">
              <a:solidFill>
                <a:schemeClr val="dk1"/>
              </a:solidFill>
              <a:latin typeface="Arial"/>
              <a:ea typeface="Arial"/>
              <a:cs typeface="Arial"/>
              <a:sym typeface="Arial"/>
            </a:endParaRPr>
          </a:p>
          <a:p>
            <a:pPr marL="0" marR="0" lvl="0" indent="0" algn="l" rtl="0">
              <a:lnSpc>
                <a:spcPct val="100000"/>
              </a:lnSpc>
              <a:spcBef>
                <a:spcPts val="1000"/>
              </a:spcBef>
              <a:spcAft>
                <a:spcPts val="0"/>
              </a:spcAft>
              <a:buClr>
                <a:schemeClr val="dk1"/>
              </a:buClr>
              <a:buSzPts val="2800"/>
              <a:buFont typeface="Arial"/>
              <a:buNone/>
            </a:pPr>
            <a:endParaRPr sz="2800">
              <a:solidFill>
                <a:schemeClr val="dk1"/>
              </a:solidFill>
              <a:latin typeface="Arial"/>
              <a:ea typeface="Arial"/>
              <a:cs typeface="Arial"/>
              <a:sym typeface="Arial"/>
            </a:endParaRPr>
          </a:p>
        </p:txBody>
      </p:sp>
      <p:pic>
        <p:nvPicPr>
          <p:cNvPr id="3" name="Imagen 2">
            <a:extLst>
              <a:ext uri="{FF2B5EF4-FFF2-40B4-BE49-F238E27FC236}">
                <a16:creationId xmlns:a16="http://schemas.microsoft.com/office/drawing/2014/main" id="{4274A3AB-73E2-DDA7-D9EB-41A2FAFF04D8}"/>
              </a:ext>
            </a:extLst>
          </p:cNvPr>
          <p:cNvPicPr>
            <a:picLocks noChangeAspect="1"/>
          </p:cNvPicPr>
          <p:nvPr/>
        </p:nvPicPr>
        <p:blipFill>
          <a:blip r:embed="rId3"/>
          <a:stretch>
            <a:fillRect/>
          </a:stretch>
        </p:blipFill>
        <p:spPr>
          <a:xfrm>
            <a:off x="1124644" y="4585319"/>
            <a:ext cx="10435003" cy="1212366"/>
          </a:xfrm>
          <a:prstGeom prst="rect">
            <a:avLst/>
          </a:prstGeom>
          <a:ln>
            <a:solidFill>
              <a:schemeClr val="dk1"/>
            </a:solidFill>
          </a:ln>
        </p:spPr>
      </p:pic>
      <p:sp>
        <p:nvSpPr>
          <p:cNvPr id="686" name="Google Shape;686;p37"/>
          <p:cNvSpPr/>
          <p:nvPr/>
        </p:nvSpPr>
        <p:spPr>
          <a:xfrm>
            <a:off x="5362159" y="4941618"/>
            <a:ext cx="1989221" cy="641298"/>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 name="Rectangle 1">
            <a:extLst>
              <a:ext uri="{FF2B5EF4-FFF2-40B4-BE49-F238E27FC236}">
                <a16:creationId xmlns:a16="http://schemas.microsoft.com/office/drawing/2014/main" id="{A8442F9A-68F2-5CAA-6BEC-AF5AE524A6C8}"/>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5B7B47F-A9E4-B18B-6792-84E8B7FEA72C}"/>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7CB9DEFC-BA56-816E-0118-51F620603DA9}"/>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8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8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91"/>
        <p:cNvGrpSpPr/>
        <p:nvPr/>
      </p:nvGrpSpPr>
      <p:grpSpPr>
        <a:xfrm>
          <a:off x="0" y="0"/>
          <a:ext cx="0" cy="0"/>
          <a:chOff x="0" y="0"/>
          <a:chExt cx="0" cy="0"/>
        </a:xfrm>
      </p:grpSpPr>
      <p:sp>
        <p:nvSpPr>
          <p:cNvPr id="692" name="Google Shape;692;p38"/>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es-ES" sz="2800"/>
              <a:t>Haga clic con el botón izquierdo en la pestaña de la hoja </a:t>
            </a:r>
            <a:br>
              <a:rPr lang="es-ES" sz="2800"/>
            </a:br>
            <a:r>
              <a:rPr lang="es-ES" sz="2800"/>
              <a:t>de cálculo</a:t>
            </a:r>
            <a:endParaRP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sz="2800"/>
              <a:t>Arrastre la pestaña hacia la izquierda o la derecha hasta la posición deseada </a:t>
            </a:r>
            <a:endParaRP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sz="2800"/>
              <a:t>Verá un triángulo invertido que indica la posición seleccionada</a:t>
            </a:r>
            <a:endParaRPr sz="2800"/>
          </a:p>
          <a:p>
            <a:pPr marL="342900" lvl="0" indent="-165100" algn="l" rtl="0">
              <a:lnSpc>
                <a:spcPct val="100000"/>
              </a:lnSpc>
              <a:spcBef>
                <a:spcPts val="1000"/>
              </a:spcBef>
              <a:spcAft>
                <a:spcPts val="0"/>
              </a:spcAft>
              <a:buClr>
                <a:schemeClr val="dk1"/>
              </a:buClr>
              <a:buSzPts val="2800"/>
              <a:buFont typeface="Libre Franklin Medium"/>
              <a:buNone/>
            </a:pPr>
            <a:endParaRPr sz="2800"/>
          </a:p>
          <a:p>
            <a:pPr marL="0" lvl="0" indent="0" algn="l" rtl="0">
              <a:lnSpc>
                <a:spcPct val="100000"/>
              </a:lnSpc>
              <a:spcBef>
                <a:spcPts val="1000"/>
              </a:spcBef>
              <a:spcAft>
                <a:spcPts val="0"/>
              </a:spcAft>
              <a:buClr>
                <a:schemeClr val="dk1"/>
              </a:buClr>
              <a:buSzPts val="2800"/>
              <a:buNone/>
            </a:pPr>
            <a:endParaRPr/>
          </a:p>
        </p:txBody>
      </p:sp>
      <p:sp>
        <p:nvSpPr>
          <p:cNvPr id="693" name="Google Shape;693;p38"/>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reordenar las hojas de cálculo</a:t>
            </a:r>
            <a:endParaRPr>
              <a:latin typeface="+mj-lt"/>
            </a:endParaRPr>
          </a:p>
        </p:txBody>
      </p:sp>
      <p:grpSp>
        <p:nvGrpSpPr>
          <p:cNvPr id="4" name="Grupo 3">
            <a:extLst>
              <a:ext uri="{FF2B5EF4-FFF2-40B4-BE49-F238E27FC236}">
                <a16:creationId xmlns:a16="http://schemas.microsoft.com/office/drawing/2014/main" id="{F6656327-7A23-CE91-E01A-06221F733118}"/>
              </a:ext>
            </a:extLst>
          </p:cNvPr>
          <p:cNvGrpSpPr/>
          <p:nvPr/>
        </p:nvGrpSpPr>
        <p:grpSpPr>
          <a:xfrm>
            <a:off x="3553608" y="4619133"/>
            <a:ext cx="5621383" cy="1470382"/>
            <a:chOff x="3553608" y="4619133"/>
            <a:chExt cx="5621383" cy="1470382"/>
          </a:xfrm>
        </p:grpSpPr>
        <p:pic>
          <p:nvPicPr>
            <p:cNvPr id="3" name="Imagen 2">
              <a:extLst>
                <a:ext uri="{FF2B5EF4-FFF2-40B4-BE49-F238E27FC236}">
                  <a16:creationId xmlns:a16="http://schemas.microsoft.com/office/drawing/2014/main" id="{E0E62CF3-9DBC-0DCC-8D59-0264835D005B}"/>
                </a:ext>
              </a:extLst>
            </p:cNvPr>
            <p:cNvPicPr>
              <a:picLocks noChangeAspect="1"/>
            </p:cNvPicPr>
            <p:nvPr/>
          </p:nvPicPr>
          <p:blipFill>
            <a:blip r:embed="rId3"/>
            <a:stretch>
              <a:fillRect/>
            </a:stretch>
          </p:blipFill>
          <p:spPr>
            <a:xfrm>
              <a:off x="3553608" y="4619133"/>
              <a:ext cx="5621383" cy="1470382"/>
            </a:xfrm>
            <a:prstGeom prst="rect">
              <a:avLst/>
            </a:prstGeom>
            <a:ln>
              <a:solidFill>
                <a:schemeClr val="dk1"/>
              </a:solidFill>
            </a:ln>
          </p:spPr>
        </p:pic>
        <p:sp>
          <p:nvSpPr>
            <p:cNvPr id="695" name="Google Shape;695;p38"/>
            <p:cNvSpPr/>
            <p:nvPr/>
          </p:nvSpPr>
          <p:spPr>
            <a:xfrm>
              <a:off x="5988824" y="5333160"/>
              <a:ext cx="282341" cy="256674"/>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2" name="Rectangle 1">
            <a:extLst>
              <a:ext uri="{FF2B5EF4-FFF2-40B4-BE49-F238E27FC236}">
                <a16:creationId xmlns:a16="http://schemas.microsoft.com/office/drawing/2014/main" id="{AF848E83-3277-5862-908E-6C9AFA373D3D}"/>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20512E22-C8E3-A853-3D34-5B1F046371CB}"/>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D91E1C05-6074-9D90-529C-BAEE6D602A60}"/>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pic>
        <p:nvPicPr>
          <p:cNvPr id="3" name="Imagen 2">
            <a:extLst>
              <a:ext uri="{FF2B5EF4-FFF2-40B4-BE49-F238E27FC236}">
                <a16:creationId xmlns:a16="http://schemas.microsoft.com/office/drawing/2014/main" id="{CC845C51-8B3A-F1CE-2D48-3FFE016B6854}"/>
              </a:ext>
            </a:extLst>
          </p:cNvPr>
          <p:cNvPicPr>
            <a:picLocks noChangeAspect="1"/>
          </p:cNvPicPr>
          <p:nvPr/>
        </p:nvPicPr>
        <p:blipFill>
          <a:blip r:embed="rId3"/>
          <a:srcRect b="22880"/>
          <a:stretch/>
        </p:blipFill>
        <p:spPr>
          <a:xfrm>
            <a:off x="7762672" y="3198947"/>
            <a:ext cx="1484814" cy="3493684"/>
          </a:xfrm>
          <a:prstGeom prst="rect">
            <a:avLst/>
          </a:prstGeom>
          <a:ln>
            <a:solidFill>
              <a:schemeClr val="dk1"/>
            </a:solidFill>
          </a:ln>
        </p:spPr>
      </p:pic>
      <p:sp>
        <p:nvSpPr>
          <p:cNvPr id="701" name="Google Shape;701;p39"/>
          <p:cNvSpPr txBox="1">
            <a:spLocks noGrp="1"/>
          </p:cNvSpPr>
          <p:nvPr>
            <p:ph type="body" idx="1"/>
          </p:nvPr>
        </p:nvSpPr>
        <p:spPr>
          <a:xfrm>
            <a:off x="857655" y="1381581"/>
            <a:ext cx="5404104"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800"/>
              <a:buNone/>
            </a:pPr>
            <a:r>
              <a:rPr lang="es-ES" sz="2800" b="1"/>
              <a:t>Guardar como</a:t>
            </a:r>
            <a:endParaRPr/>
          </a:p>
          <a:p>
            <a:pPr marL="228600" lvl="0" indent="-228600" algn="l" rtl="0">
              <a:lnSpc>
                <a:spcPct val="100000"/>
              </a:lnSpc>
              <a:spcBef>
                <a:spcPts val="1000"/>
              </a:spcBef>
              <a:spcAft>
                <a:spcPts val="0"/>
              </a:spcAft>
              <a:buClr>
                <a:schemeClr val="dk1"/>
              </a:buClr>
              <a:buSzPts val="2800"/>
              <a:buChar char="•"/>
            </a:pPr>
            <a:r>
              <a:rPr lang="es-ES"/>
              <a:t>Permite establecer o cambiar el nombre del archivo</a:t>
            </a:r>
            <a:endParaRPr/>
          </a:p>
          <a:p>
            <a:pPr marL="228600" lvl="0" indent="-228600" algn="l" rtl="0">
              <a:lnSpc>
                <a:spcPct val="100000"/>
              </a:lnSpc>
              <a:spcBef>
                <a:spcPts val="1000"/>
              </a:spcBef>
              <a:spcAft>
                <a:spcPts val="0"/>
              </a:spcAft>
              <a:buClr>
                <a:schemeClr val="dk1"/>
              </a:buClr>
              <a:buSzPts val="2800"/>
              <a:buChar char="•"/>
            </a:pPr>
            <a:r>
              <a:rPr lang="es-ES"/>
              <a:t>Permite cambiar la ubicación del archivo</a:t>
            </a:r>
            <a:endParaRPr/>
          </a:p>
          <a:p>
            <a:pPr marL="228600" lvl="0" indent="-228600" algn="l" rtl="0">
              <a:lnSpc>
                <a:spcPct val="100000"/>
              </a:lnSpc>
              <a:spcBef>
                <a:spcPts val="1000"/>
              </a:spcBef>
              <a:spcAft>
                <a:spcPts val="0"/>
              </a:spcAft>
              <a:buClr>
                <a:schemeClr val="dk1"/>
              </a:buClr>
              <a:buSzPts val="2800"/>
              <a:buChar char="•"/>
            </a:pPr>
            <a:r>
              <a:rPr lang="es-ES"/>
              <a:t>Crea una nueva versión o hace una copia del archivo original</a:t>
            </a:r>
            <a:endParaRPr/>
          </a:p>
        </p:txBody>
      </p:sp>
      <p:sp>
        <p:nvSpPr>
          <p:cNvPr id="702" name="Google Shape;702;p39"/>
          <p:cNvSpPr txBox="1">
            <a:spLocks noGrp="1"/>
          </p:cNvSpPr>
          <p:nvPr>
            <p:ph type="title"/>
          </p:nvPr>
        </p:nvSpPr>
        <p:spPr>
          <a:xfrm>
            <a:off x="818059" y="437060"/>
            <a:ext cx="110490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Guardar como y guardar hojas de cálculo</a:t>
            </a:r>
            <a:endParaRPr>
              <a:latin typeface="+mj-lt"/>
            </a:endParaRPr>
          </a:p>
        </p:txBody>
      </p:sp>
      <p:sp>
        <p:nvSpPr>
          <p:cNvPr id="703" name="Google Shape;703;p39"/>
          <p:cNvSpPr txBox="1"/>
          <p:nvPr/>
        </p:nvSpPr>
        <p:spPr>
          <a:xfrm>
            <a:off x="6130872" y="1381581"/>
            <a:ext cx="5222928" cy="23750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800" b="1">
                <a:solidFill>
                  <a:schemeClr val="dk1"/>
                </a:solidFill>
                <a:latin typeface="Arial"/>
                <a:ea typeface="Arial"/>
                <a:cs typeface="Arial"/>
                <a:sym typeface="Arial"/>
              </a:rPr>
              <a:t>Guardar </a:t>
            </a:r>
            <a:endParaRPr/>
          </a:p>
          <a:p>
            <a:pPr marL="228600" marR="0" lvl="0" indent="-228600" algn="l" rtl="0">
              <a:spcBef>
                <a:spcPts val="500"/>
              </a:spcBef>
              <a:spcAft>
                <a:spcPts val="0"/>
              </a:spcAft>
              <a:buClr>
                <a:schemeClr val="dk1"/>
              </a:buClr>
              <a:buSzPts val="2800"/>
              <a:buFont typeface="Arial"/>
              <a:buChar char="•"/>
            </a:pPr>
            <a:r>
              <a:rPr lang="es-ES" sz="2800">
                <a:solidFill>
                  <a:schemeClr val="dk1"/>
                </a:solidFill>
                <a:latin typeface="Arial"/>
                <a:ea typeface="Arial"/>
                <a:cs typeface="Arial"/>
                <a:sym typeface="Arial"/>
              </a:rPr>
              <a:t>Actualiza un archivo previamente guardado con nuevo contenido</a:t>
            </a:r>
            <a:endParaRPr/>
          </a:p>
          <a:p>
            <a:pPr marL="0" marR="0" lvl="0" indent="0" algn="l" rtl="0">
              <a:spcBef>
                <a:spcPts val="500"/>
              </a:spcBef>
              <a:spcAft>
                <a:spcPts val="0"/>
              </a:spcAft>
              <a:buNone/>
            </a:pPr>
            <a:endParaRPr sz="2800" b="1">
              <a:solidFill>
                <a:schemeClr val="dk1"/>
              </a:solidFill>
              <a:latin typeface="Arial"/>
              <a:ea typeface="Arial"/>
              <a:cs typeface="Arial"/>
              <a:sym typeface="Arial"/>
            </a:endParaRPr>
          </a:p>
        </p:txBody>
      </p:sp>
      <p:sp>
        <p:nvSpPr>
          <p:cNvPr id="705" name="Google Shape;705;p39"/>
          <p:cNvSpPr/>
          <p:nvPr/>
        </p:nvSpPr>
        <p:spPr>
          <a:xfrm>
            <a:off x="7735236" y="5797685"/>
            <a:ext cx="1515673" cy="774938"/>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 name="Rectangle 1">
            <a:extLst>
              <a:ext uri="{FF2B5EF4-FFF2-40B4-BE49-F238E27FC236}">
                <a16:creationId xmlns:a16="http://schemas.microsoft.com/office/drawing/2014/main" id="{C11FA048-7F77-EEF7-0299-2F8F326E2DE5}"/>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1B95A041-2860-6E21-1E27-B1DF43889FF3}"/>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1A36854-EE67-C0A4-5AFC-750F45E0D553}"/>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
          <p:cNvSpPr txBox="1">
            <a:spLocks noGrp="1"/>
          </p:cNvSpPr>
          <p:nvPr>
            <p:ph type="body" idx="1"/>
          </p:nvPr>
        </p:nvSpPr>
        <p:spPr>
          <a:xfrm>
            <a:off x="838200" y="1478857"/>
            <a:ext cx="5353050" cy="4639309"/>
          </a:xfrm>
          <a:prstGeom prst="rect">
            <a:avLst/>
          </a:prstGeom>
          <a:noFill/>
          <a:ln>
            <a:noFill/>
          </a:ln>
        </p:spPr>
        <p:txBody>
          <a:bodyPr spcFirstLastPara="1" wrap="square" lIns="91425" tIns="45700" rIns="91425" bIns="45700" anchor="t" anchorCtr="0">
            <a:noAutofit/>
          </a:bodyPr>
          <a:lstStyle/>
          <a:p>
            <a:pPr marL="514350" lvl="0" indent="-514350" algn="l" rtl="0">
              <a:lnSpc>
                <a:spcPct val="100000"/>
              </a:lnSpc>
              <a:spcBef>
                <a:spcPts val="0"/>
              </a:spcBef>
              <a:spcAft>
                <a:spcPts val="0"/>
              </a:spcAft>
              <a:buClr>
                <a:schemeClr val="dk1"/>
              </a:buClr>
              <a:buSzPts val="2800"/>
              <a:buFont typeface="Libre Franklin Medium"/>
              <a:buAutoNum type="arabicPeriod"/>
            </a:pPr>
            <a:r>
              <a:rPr lang="es-ES" sz="2800"/>
              <a:t>Interfaz de usuario</a:t>
            </a:r>
            <a:endParaRPr/>
          </a:p>
          <a:p>
            <a:pPr marL="514350" lvl="0" indent="-514350" algn="l" rtl="0">
              <a:lnSpc>
                <a:spcPct val="100000"/>
              </a:lnSpc>
              <a:spcBef>
                <a:spcPts val="1000"/>
              </a:spcBef>
              <a:spcAft>
                <a:spcPts val="0"/>
              </a:spcAft>
              <a:buClr>
                <a:schemeClr val="dk1"/>
              </a:buClr>
              <a:buSzPts val="2800"/>
              <a:buFont typeface="Libre Franklin Medium"/>
              <a:buAutoNum type="arabicPeriod"/>
            </a:pPr>
            <a:r>
              <a:rPr lang="es-ES" sz="2800"/>
              <a:t>Entrada de datos</a:t>
            </a:r>
            <a:endParaRPr/>
          </a:p>
          <a:p>
            <a:pPr marL="514350" lvl="0" indent="-514350" algn="l" rtl="0">
              <a:lnSpc>
                <a:spcPct val="100000"/>
              </a:lnSpc>
              <a:spcBef>
                <a:spcPts val="1000"/>
              </a:spcBef>
              <a:spcAft>
                <a:spcPts val="0"/>
              </a:spcAft>
              <a:buClr>
                <a:schemeClr val="dk1"/>
              </a:buClr>
              <a:buSzPts val="2800"/>
              <a:buFont typeface="Libre Franklin Medium"/>
              <a:buAutoNum type="arabicPeriod"/>
            </a:pPr>
            <a:r>
              <a:rPr lang="es-ES" sz="2800"/>
              <a:t>Análisis de datos</a:t>
            </a:r>
            <a:endParaRPr/>
          </a:p>
          <a:p>
            <a:pPr marL="514350" lvl="0" indent="-514350" algn="l" rtl="0">
              <a:lnSpc>
                <a:spcPct val="100000"/>
              </a:lnSpc>
              <a:spcBef>
                <a:spcPts val="1000"/>
              </a:spcBef>
              <a:spcAft>
                <a:spcPts val="0"/>
              </a:spcAft>
              <a:buClr>
                <a:schemeClr val="dk1"/>
              </a:buClr>
              <a:buSzPts val="2800"/>
              <a:buFont typeface="Libre Franklin Medium"/>
              <a:buAutoNum type="arabicPeriod"/>
            </a:pPr>
            <a:r>
              <a:rPr lang="es-ES" sz="2800"/>
              <a:t>Formateo de datos</a:t>
            </a:r>
            <a:endParaRPr/>
          </a:p>
          <a:p>
            <a:pPr marL="514350" lvl="0" indent="-514350" algn="l" rtl="0">
              <a:lnSpc>
                <a:spcPct val="100000"/>
              </a:lnSpc>
              <a:spcBef>
                <a:spcPts val="1000"/>
              </a:spcBef>
              <a:spcAft>
                <a:spcPts val="0"/>
              </a:spcAft>
              <a:buClr>
                <a:schemeClr val="dk1"/>
              </a:buClr>
              <a:buSzPts val="2800"/>
              <a:buFont typeface="Libre Franklin Medium"/>
              <a:buAutoNum type="arabicPeriod"/>
            </a:pPr>
            <a:r>
              <a:rPr lang="es-ES" sz="2800"/>
              <a:t>Ordenar y filtrar</a:t>
            </a:r>
            <a:endParaRPr/>
          </a:p>
          <a:p>
            <a:pPr marL="514350" lvl="0" indent="-514350" algn="l" rtl="0">
              <a:lnSpc>
                <a:spcPct val="100000"/>
              </a:lnSpc>
              <a:spcBef>
                <a:spcPts val="1000"/>
              </a:spcBef>
              <a:spcAft>
                <a:spcPts val="0"/>
              </a:spcAft>
              <a:buClr>
                <a:schemeClr val="dk1"/>
              </a:buClr>
              <a:buSzPts val="2800"/>
              <a:buFont typeface="Libre Franklin Medium"/>
              <a:buAutoNum type="arabicPeriod"/>
            </a:pPr>
            <a:r>
              <a:rPr lang="es-ES" sz="2800"/>
              <a:t>Visualización de </a:t>
            </a:r>
            <a:br>
              <a:rPr lang="es-ES" sz="2800"/>
            </a:br>
            <a:r>
              <a:rPr lang="es-ES" sz="2800"/>
              <a:t>datos (gráficos)</a:t>
            </a:r>
            <a:endParaRPr/>
          </a:p>
          <a:p>
            <a:pPr marL="514350" lvl="0" indent="-514350" algn="l" rtl="0">
              <a:lnSpc>
                <a:spcPct val="100000"/>
              </a:lnSpc>
              <a:spcBef>
                <a:spcPts val="1000"/>
              </a:spcBef>
              <a:spcAft>
                <a:spcPts val="0"/>
              </a:spcAft>
              <a:buClr>
                <a:schemeClr val="dk1"/>
              </a:buClr>
              <a:buSzPts val="2800"/>
              <a:buFont typeface="Libre Franklin Medium"/>
              <a:buAutoNum type="arabicPeriod"/>
            </a:pPr>
            <a:r>
              <a:rPr lang="es-ES" sz="2800"/>
              <a:t>Revisión final</a:t>
            </a:r>
            <a:endParaRPr/>
          </a:p>
          <a:p>
            <a:pPr marL="514350" lvl="0" indent="-514350" algn="l" rtl="0">
              <a:lnSpc>
                <a:spcPct val="100000"/>
              </a:lnSpc>
              <a:spcBef>
                <a:spcPts val="1000"/>
              </a:spcBef>
              <a:spcAft>
                <a:spcPts val="0"/>
              </a:spcAft>
              <a:buClr>
                <a:schemeClr val="dk1"/>
              </a:buClr>
              <a:buSzPts val="2800"/>
              <a:buFont typeface="Libre Franklin Medium"/>
              <a:buAutoNum type="arabicPeriod"/>
            </a:pPr>
            <a:r>
              <a:rPr lang="es-ES" sz="2800"/>
              <a:t>Conclusión</a:t>
            </a:r>
            <a:endParaRPr/>
          </a:p>
        </p:txBody>
      </p:sp>
      <p:sp>
        <p:nvSpPr>
          <p:cNvPr id="322" name="Google Shape;322;p4"/>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4400"/>
              <a:buFont typeface="Libre Franklin Medium"/>
              <a:buNone/>
            </a:pPr>
            <a:r>
              <a:rPr lang="es-GT" noProof="0">
                <a:latin typeface="Franklin Gothic Medium" panose="020B0603020102020204" pitchFamily="34" charset="0"/>
              </a:rPr>
              <a:t>Contenido de la sesión</a:t>
            </a:r>
          </a:p>
        </p:txBody>
      </p:sp>
      <p:pic>
        <p:nvPicPr>
          <p:cNvPr id="323" name="Google Shape;323;p4"/>
          <p:cNvPicPr preferRelativeResize="0"/>
          <p:nvPr/>
        </p:nvPicPr>
        <p:blipFill rotWithShape="1">
          <a:blip r:embed="rId3">
            <a:alphaModFix/>
          </a:blip>
          <a:srcRect/>
          <a:stretch/>
        </p:blipFill>
        <p:spPr>
          <a:xfrm>
            <a:off x="6509287" y="2132981"/>
            <a:ext cx="4996589" cy="3331059"/>
          </a:xfrm>
          <a:prstGeom prst="rect">
            <a:avLst/>
          </a:prstGeom>
          <a:noFill/>
          <a:ln w="9525" cap="flat" cmpd="sng">
            <a:solidFill>
              <a:schemeClr val="dk1"/>
            </a:solidFill>
            <a:prstDash val="solid"/>
            <a:round/>
            <a:headEnd type="none" w="sm" len="sm"/>
            <a:tailEnd type="none" w="sm" len="sm"/>
          </a:ln>
        </p:spPr>
      </p:pic>
      <p:sp>
        <p:nvSpPr>
          <p:cNvPr id="2" name="Rectangle 1">
            <a:extLst>
              <a:ext uri="{FF2B5EF4-FFF2-40B4-BE49-F238E27FC236}">
                <a16:creationId xmlns:a16="http://schemas.microsoft.com/office/drawing/2014/main" id="{405262BD-B1F5-3B53-5FFA-2101BD586A50}"/>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480B95F0-EA2F-EEC3-6A77-A27C4A6FBD47}"/>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E3D7A801-FCCF-F936-1B6B-AF04E2294387}"/>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10"/>
        <p:cNvGrpSpPr/>
        <p:nvPr/>
      </p:nvGrpSpPr>
      <p:grpSpPr>
        <a:xfrm>
          <a:off x="0" y="0"/>
          <a:ext cx="0" cy="0"/>
          <a:chOff x="0" y="0"/>
          <a:chExt cx="0" cy="0"/>
        </a:xfrm>
      </p:grpSpPr>
      <p:sp>
        <p:nvSpPr>
          <p:cNvPr id="711" name="Google Shape;711;p40"/>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800"/>
              <a:buFont typeface="Libre Franklin Medium"/>
              <a:buAutoNum type="arabicPeriod"/>
            </a:pPr>
            <a:r>
              <a:rPr lang="es-ES"/>
              <a:t>Haz clic en </a:t>
            </a:r>
            <a:r>
              <a:rPr lang="es-ES" b="1"/>
              <a:t>Archivo </a:t>
            </a:r>
            <a:r>
              <a:rPr lang="es-ES"/>
              <a:t>&gt; </a:t>
            </a:r>
            <a:r>
              <a:rPr lang="es-ES" b="1"/>
              <a:t>Guardar como </a:t>
            </a:r>
            <a:endParaRP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a:t>Haga doble clic en </a:t>
            </a:r>
            <a:r>
              <a:rPr lang="es-ES" sz="2800" b="1"/>
              <a:t>Examinar </a:t>
            </a:r>
            <a:r>
              <a:rPr lang="es-ES" sz="2800"/>
              <a:t>para seleccionar una ubicación de archivo, por ejemplo, la </a:t>
            </a:r>
            <a:r>
              <a:rPr lang="es-ES" sz="2800" i="1"/>
              <a:t>carpeta Documentos </a:t>
            </a:r>
            <a:endParaRPr sz="2800" i="1"/>
          </a:p>
        </p:txBody>
      </p:sp>
      <p:sp>
        <p:nvSpPr>
          <p:cNvPr id="712" name="Google Shape;712;p4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guardar como (1/2)</a:t>
            </a:r>
            <a:endParaRPr>
              <a:latin typeface="+mj-lt"/>
            </a:endParaRPr>
          </a:p>
        </p:txBody>
      </p:sp>
      <p:sp>
        <p:nvSpPr>
          <p:cNvPr id="717" name="Google Shape;717;p40"/>
          <p:cNvSpPr/>
          <p:nvPr/>
        </p:nvSpPr>
        <p:spPr>
          <a:xfrm>
            <a:off x="6849942" y="4562972"/>
            <a:ext cx="1331532" cy="673171"/>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 name="Imagen 1">
            <a:extLst>
              <a:ext uri="{FF2B5EF4-FFF2-40B4-BE49-F238E27FC236}">
                <a16:creationId xmlns:a16="http://schemas.microsoft.com/office/drawing/2014/main" id="{2BB33A0F-CFFF-AC19-CD29-A57E2647F70B}"/>
              </a:ext>
            </a:extLst>
          </p:cNvPr>
          <p:cNvPicPr>
            <a:picLocks noChangeAspect="1"/>
          </p:cNvPicPr>
          <p:nvPr/>
        </p:nvPicPr>
        <p:blipFill>
          <a:blip r:embed="rId3"/>
          <a:srcRect b="22880"/>
          <a:stretch/>
        </p:blipFill>
        <p:spPr>
          <a:xfrm>
            <a:off x="2607012" y="3004393"/>
            <a:ext cx="1556425" cy="3662181"/>
          </a:xfrm>
          <a:prstGeom prst="rect">
            <a:avLst/>
          </a:prstGeom>
          <a:ln>
            <a:solidFill>
              <a:schemeClr val="dk1"/>
            </a:solidFill>
          </a:ln>
        </p:spPr>
      </p:pic>
      <p:sp>
        <p:nvSpPr>
          <p:cNvPr id="714" name="Google Shape;714;p40"/>
          <p:cNvSpPr/>
          <p:nvPr/>
        </p:nvSpPr>
        <p:spPr>
          <a:xfrm>
            <a:off x="2626469" y="6225989"/>
            <a:ext cx="1507480" cy="369364"/>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7" name="Group 6">
            <a:extLst>
              <a:ext uri="{FF2B5EF4-FFF2-40B4-BE49-F238E27FC236}">
                <a16:creationId xmlns:a16="http://schemas.microsoft.com/office/drawing/2014/main" id="{16AD852F-3E6A-BECF-ACB4-526954FE8972}"/>
              </a:ext>
            </a:extLst>
          </p:cNvPr>
          <p:cNvGrpSpPr/>
          <p:nvPr/>
        </p:nvGrpSpPr>
        <p:grpSpPr>
          <a:xfrm>
            <a:off x="5778229" y="2882248"/>
            <a:ext cx="2478493" cy="3771471"/>
            <a:chOff x="5778229" y="2882248"/>
            <a:chExt cx="2478493" cy="3771471"/>
          </a:xfrm>
        </p:grpSpPr>
        <p:pic>
          <p:nvPicPr>
            <p:cNvPr id="4" name="Imagen 3">
              <a:extLst>
                <a:ext uri="{FF2B5EF4-FFF2-40B4-BE49-F238E27FC236}">
                  <a16:creationId xmlns:a16="http://schemas.microsoft.com/office/drawing/2014/main" id="{1466E071-DBC7-E840-D1B9-5A9BA5B0BF27}"/>
                </a:ext>
              </a:extLst>
            </p:cNvPr>
            <p:cNvPicPr>
              <a:picLocks noChangeAspect="1"/>
            </p:cNvPicPr>
            <p:nvPr/>
          </p:nvPicPr>
          <p:blipFill>
            <a:blip r:embed="rId4"/>
            <a:srcRect b="11561"/>
            <a:stretch/>
          </p:blipFill>
          <p:spPr>
            <a:xfrm>
              <a:off x="5778229" y="2882248"/>
              <a:ext cx="2478493" cy="3771471"/>
            </a:xfrm>
            <a:prstGeom prst="rect">
              <a:avLst/>
            </a:prstGeom>
            <a:ln>
              <a:solidFill>
                <a:schemeClr val="tx1"/>
              </a:solidFill>
            </a:ln>
          </p:spPr>
        </p:pic>
        <p:sp>
          <p:nvSpPr>
            <p:cNvPr id="716" name="Google Shape;716;p40"/>
            <p:cNvSpPr/>
            <p:nvPr/>
          </p:nvSpPr>
          <p:spPr>
            <a:xfrm>
              <a:off x="5964172" y="4804893"/>
              <a:ext cx="1973597" cy="292401"/>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3" name="Rectangle 2">
            <a:extLst>
              <a:ext uri="{FF2B5EF4-FFF2-40B4-BE49-F238E27FC236}">
                <a16:creationId xmlns:a16="http://schemas.microsoft.com/office/drawing/2014/main" id="{2EF53E9B-9040-3CF6-10CA-3E45960A7BD9}"/>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F73C367C-594F-A402-0EDE-50761E724672}"/>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E43099D-0CF8-D887-75E7-92A389812341}"/>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22"/>
        <p:cNvGrpSpPr/>
        <p:nvPr/>
      </p:nvGrpSpPr>
      <p:grpSpPr>
        <a:xfrm>
          <a:off x="0" y="0"/>
          <a:ext cx="0" cy="0"/>
          <a:chOff x="0" y="0"/>
          <a:chExt cx="0" cy="0"/>
        </a:xfrm>
      </p:grpSpPr>
      <p:sp>
        <p:nvSpPr>
          <p:cNvPr id="723" name="Google Shape;723;p41"/>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s-ES"/>
              <a:t>3. Crear una nueva carpeta</a:t>
            </a:r>
            <a:endParaRPr/>
          </a:p>
        </p:txBody>
      </p:sp>
      <p:sp>
        <p:nvSpPr>
          <p:cNvPr id="724" name="Google Shape;724;p4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guardar como (2/2)</a:t>
            </a:r>
            <a:endParaRPr>
              <a:latin typeface="+mj-lt"/>
            </a:endParaRPr>
          </a:p>
        </p:txBody>
      </p:sp>
      <p:sp>
        <p:nvSpPr>
          <p:cNvPr id="727" name="Google Shape;727;p41"/>
          <p:cNvSpPr/>
          <p:nvPr/>
        </p:nvSpPr>
        <p:spPr>
          <a:xfrm>
            <a:off x="7491591" y="4710531"/>
            <a:ext cx="1687666" cy="30494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6" name="Grupo 5">
            <a:extLst>
              <a:ext uri="{FF2B5EF4-FFF2-40B4-BE49-F238E27FC236}">
                <a16:creationId xmlns:a16="http://schemas.microsoft.com/office/drawing/2014/main" id="{1EE7BBFD-6B77-A947-7E98-F7D5FAFFB4E1}"/>
              </a:ext>
            </a:extLst>
          </p:cNvPr>
          <p:cNvGrpSpPr/>
          <p:nvPr/>
        </p:nvGrpSpPr>
        <p:grpSpPr>
          <a:xfrm>
            <a:off x="1604660" y="2239416"/>
            <a:ext cx="8437948" cy="3636089"/>
            <a:chOff x="1604660" y="2239416"/>
            <a:chExt cx="8437948" cy="3636089"/>
          </a:xfrm>
        </p:grpSpPr>
        <p:pic>
          <p:nvPicPr>
            <p:cNvPr id="3" name="Imagen 2">
              <a:extLst>
                <a:ext uri="{FF2B5EF4-FFF2-40B4-BE49-F238E27FC236}">
                  <a16:creationId xmlns:a16="http://schemas.microsoft.com/office/drawing/2014/main" id="{F390AF58-2DA9-210E-CA5F-1C2CBC1ADB65}"/>
                </a:ext>
              </a:extLst>
            </p:cNvPr>
            <p:cNvPicPr>
              <a:picLocks noChangeAspect="1"/>
            </p:cNvPicPr>
            <p:nvPr/>
          </p:nvPicPr>
          <p:blipFill>
            <a:blip r:embed="rId3"/>
            <a:stretch>
              <a:fillRect/>
            </a:stretch>
          </p:blipFill>
          <p:spPr>
            <a:xfrm>
              <a:off x="1604660" y="2239416"/>
              <a:ext cx="8437948" cy="3636089"/>
            </a:xfrm>
            <a:prstGeom prst="rect">
              <a:avLst/>
            </a:prstGeom>
            <a:ln w="12700">
              <a:solidFill>
                <a:schemeClr val="tx1"/>
              </a:solidFill>
            </a:ln>
          </p:spPr>
        </p:pic>
        <p:sp>
          <p:nvSpPr>
            <p:cNvPr id="726" name="Google Shape;726;p41"/>
            <p:cNvSpPr/>
            <p:nvPr/>
          </p:nvSpPr>
          <p:spPr>
            <a:xfrm>
              <a:off x="3861057" y="4044671"/>
              <a:ext cx="1722620" cy="507874"/>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 name="Imagen 4">
              <a:extLst>
                <a:ext uri="{FF2B5EF4-FFF2-40B4-BE49-F238E27FC236}">
                  <a16:creationId xmlns:a16="http://schemas.microsoft.com/office/drawing/2014/main" id="{EB57609A-42D2-CE72-9B39-0423433AAAAC}"/>
                </a:ext>
              </a:extLst>
            </p:cNvPr>
            <p:cNvPicPr>
              <a:picLocks noChangeAspect="1"/>
            </p:cNvPicPr>
            <p:nvPr/>
          </p:nvPicPr>
          <p:blipFill>
            <a:blip r:embed="rId4"/>
            <a:srcRect r="42921" b="-3885"/>
            <a:stretch/>
          </p:blipFill>
          <p:spPr>
            <a:xfrm>
              <a:off x="6975311" y="4455267"/>
              <a:ext cx="2927447" cy="1284051"/>
            </a:xfrm>
            <a:prstGeom prst="rect">
              <a:avLst/>
            </a:prstGeom>
          </p:spPr>
        </p:pic>
      </p:grpSp>
      <p:sp>
        <p:nvSpPr>
          <p:cNvPr id="2" name="Rectangle 1">
            <a:extLst>
              <a:ext uri="{FF2B5EF4-FFF2-40B4-BE49-F238E27FC236}">
                <a16:creationId xmlns:a16="http://schemas.microsoft.com/office/drawing/2014/main" id="{3F29464A-EE57-674D-38B7-196F8BED11EC}"/>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E5EC760-1A2A-636B-B76D-E6A73D56FE94}"/>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7" name="Picture 6">
            <a:extLst>
              <a:ext uri="{FF2B5EF4-FFF2-40B4-BE49-F238E27FC236}">
                <a16:creationId xmlns:a16="http://schemas.microsoft.com/office/drawing/2014/main" id="{89511A55-9A57-B603-FBFA-7191C7F7AEBF}"/>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32"/>
        <p:cNvGrpSpPr/>
        <p:nvPr/>
      </p:nvGrpSpPr>
      <p:grpSpPr>
        <a:xfrm>
          <a:off x="0" y="0"/>
          <a:ext cx="0" cy="0"/>
          <a:chOff x="0" y="0"/>
          <a:chExt cx="0" cy="0"/>
        </a:xfrm>
      </p:grpSpPr>
      <p:sp>
        <p:nvSpPr>
          <p:cNvPr id="733" name="Google Shape;733;p42"/>
          <p:cNvSpPr txBox="1">
            <a:spLocks noGrp="1"/>
          </p:cNvSpPr>
          <p:nvPr>
            <p:ph type="body" idx="1"/>
          </p:nvPr>
        </p:nvSpPr>
        <p:spPr>
          <a:xfrm>
            <a:off x="838200" y="1478857"/>
            <a:ext cx="6183489" cy="463930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es-ES"/>
              <a:t>Haga clic en </a:t>
            </a:r>
            <a:r>
              <a:rPr lang="es-ES" b="1"/>
              <a:t>Nueva carpeta</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Nombre su carpeta "EXCEL FETP"</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Ingrese el nombre de archivo "Práctica" para este ejemplo</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Haga clic en </a:t>
            </a:r>
            <a:r>
              <a:rPr lang="es-ES" b="1"/>
              <a:t>Guardar</a:t>
            </a:r>
            <a:r>
              <a:rPr lang="es-ES"/>
              <a:t> </a:t>
            </a:r>
            <a:endParaRPr/>
          </a:p>
        </p:txBody>
      </p:sp>
      <p:sp>
        <p:nvSpPr>
          <p:cNvPr id="734" name="Google Shape;734;p4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guardar</a:t>
            </a:r>
            <a:endParaRPr>
              <a:latin typeface="+mj-lt"/>
            </a:endParaRPr>
          </a:p>
        </p:txBody>
      </p:sp>
      <p:grpSp>
        <p:nvGrpSpPr>
          <p:cNvPr id="5" name="Grupo 4">
            <a:extLst>
              <a:ext uri="{FF2B5EF4-FFF2-40B4-BE49-F238E27FC236}">
                <a16:creationId xmlns:a16="http://schemas.microsoft.com/office/drawing/2014/main" id="{67C78CA1-04C3-4DBD-DCBF-9877DCE517C8}"/>
              </a:ext>
            </a:extLst>
          </p:cNvPr>
          <p:cNvGrpSpPr/>
          <p:nvPr/>
        </p:nvGrpSpPr>
        <p:grpSpPr>
          <a:xfrm>
            <a:off x="6967485" y="1370341"/>
            <a:ext cx="4511154" cy="4815898"/>
            <a:chOff x="6967485" y="1370341"/>
            <a:chExt cx="4511154" cy="4815898"/>
          </a:xfrm>
        </p:grpSpPr>
        <p:pic>
          <p:nvPicPr>
            <p:cNvPr id="3" name="Imagen 2">
              <a:extLst>
                <a:ext uri="{FF2B5EF4-FFF2-40B4-BE49-F238E27FC236}">
                  <a16:creationId xmlns:a16="http://schemas.microsoft.com/office/drawing/2014/main" id="{90ECCD5C-E147-6690-7AFD-6DB52530B49F}"/>
                </a:ext>
              </a:extLst>
            </p:cNvPr>
            <p:cNvPicPr>
              <a:picLocks noChangeAspect="1"/>
            </p:cNvPicPr>
            <p:nvPr/>
          </p:nvPicPr>
          <p:blipFill>
            <a:blip r:embed="rId3"/>
            <a:stretch>
              <a:fillRect/>
            </a:stretch>
          </p:blipFill>
          <p:spPr>
            <a:xfrm>
              <a:off x="6984460" y="1370341"/>
              <a:ext cx="4494179" cy="4815898"/>
            </a:xfrm>
            <a:prstGeom prst="rect">
              <a:avLst/>
            </a:prstGeom>
            <a:ln w="12700">
              <a:solidFill>
                <a:schemeClr val="tx1"/>
              </a:solidFill>
            </a:ln>
          </p:spPr>
        </p:pic>
        <p:sp>
          <p:nvSpPr>
            <p:cNvPr id="740" name="Google Shape;740;p42"/>
            <p:cNvSpPr/>
            <p:nvPr/>
          </p:nvSpPr>
          <p:spPr>
            <a:xfrm>
              <a:off x="8225063" y="2422392"/>
              <a:ext cx="1697150" cy="223532"/>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7" name="Google Shape;737;p42"/>
            <p:cNvSpPr/>
            <p:nvPr/>
          </p:nvSpPr>
          <p:spPr>
            <a:xfrm>
              <a:off x="6967485" y="4983751"/>
              <a:ext cx="2053298" cy="182880"/>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2" name="Rectangle 1">
            <a:extLst>
              <a:ext uri="{FF2B5EF4-FFF2-40B4-BE49-F238E27FC236}">
                <a16:creationId xmlns:a16="http://schemas.microsoft.com/office/drawing/2014/main" id="{931EBC0C-0C29-4A5B-9852-2680898F2893}"/>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563ED4F9-E41E-30E7-01E9-7E33FE547B4D}"/>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DB3A07DA-BACA-FBBF-338A-D3E81793E412}"/>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45"/>
        <p:cNvGrpSpPr/>
        <p:nvPr/>
      </p:nvGrpSpPr>
      <p:grpSpPr>
        <a:xfrm>
          <a:off x="0" y="0"/>
          <a:ext cx="0" cy="0"/>
          <a:chOff x="0" y="0"/>
          <a:chExt cx="0" cy="0"/>
        </a:xfrm>
      </p:grpSpPr>
      <p:sp>
        <p:nvSpPr>
          <p:cNvPr id="3" name="Rectangle 2">
            <a:extLst>
              <a:ext uri="{FF2B5EF4-FFF2-40B4-BE49-F238E27FC236}">
                <a16:creationId xmlns:a16="http://schemas.microsoft.com/office/drawing/2014/main" id="{6A054F85-F2A6-DA68-DDD2-B2531ABB4B08}"/>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Imagen 7">
            <a:extLst>
              <a:ext uri="{FF2B5EF4-FFF2-40B4-BE49-F238E27FC236}">
                <a16:creationId xmlns:a16="http://schemas.microsoft.com/office/drawing/2014/main" id="{1B03EDAE-BD6F-975B-7E27-C42ED307E520}"/>
              </a:ext>
            </a:extLst>
          </p:cNvPr>
          <p:cNvPicPr>
            <a:picLocks noChangeAspect="1"/>
          </p:cNvPicPr>
          <p:nvPr/>
        </p:nvPicPr>
        <p:blipFill>
          <a:blip r:embed="rId3"/>
          <a:srcRect t="6777" r="15574"/>
          <a:stretch/>
        </p:blipFill>
        <p:spPr>
          <a:xfrm>
            <a:off x="7246838" y="3896998"/>
            <a:ext cx="3881062" cy="2485292"/>
          </a:xfrm>
          <a:prstGeom prst="rect">
            <a:avLst/>
          </a:prstGeom>
          <a:ln>
            <a:solidFill>
              <a:schemeClr val="tx1"/>
            </a:solidFill>
          </a:ln>
        </p:spPr>
      </p:pic>
      <p:sp>
        <p:nvSpPr>
          <p:cNvPr id="746" name="Google Shape;746;p43"/>
          <p:cNvSpPr txBox="1">
            <a:spLocks noGrp="1"/>
          </p:cNvSpPr>
          <p:nvPr>
            <p:ph type="body" idx="1"/>
          </p:nvPr>
        </p:nvSpPr>
        <p:spPr>
          <a:xfrm>
            <a:off x="390727" y="1537222"/>
            <a:ext cx="6856111" cy="463930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800"/>
              <a:buNone/>
            </a:pPr>
            <a:r>
              <a:rPr lang="es-ES" sz="2800" b="1"/>
              <a:t>Escriba una fórmula:</a:t>
            </a:r>
            <a:endParaRP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a:t>En la hoja de cálculo </a:t>
            </a:r>
            <a:r>
              <a:rPr lang="es-ES" u="sng"/>
              <a:t>marzo_2024</a:t>
            </a:r>
            <a:r>
              <a:rPr lang="es-ES"/>
              <a:t>, resalte las celdas </a:t>
            </a:r>
            <a:r>
              <a:rPr lang="es-ES" i="1"/>
              <a:t>D1 </a:t>
            </a:r>
            <a:r>
              <a:rPr lang="es-ES"/>
              <a:t>a </a:t>
            </a:r>
            <a:r>
              <a:rPr lang="es-ES" i="1"/>
              <a:t>E10 </a:t>
            </a:r>
            <a:r>
              <a:rPr lang="es-ES"/>
              <a:t>(también escritas como </a:t>
            </a:r>
            <a:r>
              <a:rPr lang="es-ES" i="1"/>
              <a:t>D1:E10</a:t>
            </a:r>
            <a:r>
              <a:rPr lang="es-ES"/>
              <a:t>) y pulse </a:t>
            </a:r>
            <a:r>
              <a:rPr lang="es-ES" b="1"/>
              <a:t>Retroceso       </a:t>
            </a:r>
            <a:r>
              <a:rPr lang="es-ES"/>
              <a:t>para borrar el contenido</a:t>
            </a:r>
            <a:endParaRP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a:t>En la celda </a:t>
            </a:r>
            <a:r>
              <a:rPr lang="es-ES" i="1"/>
              <a:t>D4 </a:t>
            </a:r>
            <a:r>
              <a:rPr lang="es-ES"/>
              <a:t>o en la barra de fórmulas, escriba la fórmula "=B4+C4"</a:t>
            </a:r>
            <a:endParaRP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a:t>Pulse la tecla </a:t>
            </a:r>
            <a:r>
              <a:rPr lang="es-ES" b="1" err="1"/>
              <a:t>Intro</a:t>
            </a:r>
            <a:endParaRPr b="1"/>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a:t>Copia y pega las celdas </a:t>
            </a:r>
            <a:r>
              <a:rPr lang="es-ES" i="1"/>
              <a:t>D4 </a:t>
            </a:r>
            <a:r>
              <a:rPr lang="es-ES"/>
              <a:t>a </a:t>
            </a:r>
            <a:r>
              <a:rPr lang="es-ES" i="1"/>
              <a:t>D2:D10</a:t>
            </a:r>
            <a:endParaRPr sz="2800" i="1"/>
          </a:p>
        </p:txBody>
      </p:sp>
      <p:sp>
        <p:nvSpPr>
          <p:cNvPr id="747" name="Google Shape;747;p4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fórmulas </a:t>
            </a:r>
            <a:endParaRPr>
              <a:latin typeface="+mj-lt"/>
            </a:endParaRPr>
          </a:p>
        </p:txBody>
      </p:sp>
      <p:grpSp>
        <p:nvGrpSpPr>
          <p:cNvPr id="9" name="Grupo 8">
            <a:extLst>
              <a:ext uri="{FF2B5EF4-FFF2-40B4-BE49-F238E27FC236}">
                <a16:creationId xmlns:a16="http://schemas.microsoft.com/office/drawing/2014/main" id="{2B7CBC3F-0463-E7FA-0294-D30E05CDE682}"/>
              </a:ext>
            </a:extLst>
          </p:cNvPr>
          <p:cNvGrpSpPr/>
          <p:nvPr/>
        </p:nvGrpSpPr>
        <p:grpSpPr>
          <a:xfrm>
            <a:off x="7246098" y="1304347"/>
            <a:ext cx="3937042" cy="2535176"/>
            <a:chOff x="7464739" y="1290706"/>
            <a:chExt cx="3731781" cy="2548647"/>
          </a:xfrm>
        </p:grpSpPr>
        <p:pic>
          <p:nvPicPr>
            <p:cNvPr id="6" name="Imagen 5">
              <a:extLst>
                <a:ext uri="{FF2B5EF4-FFF2-40B4-BE49-F238E27FC236}">
                  <a16:creationId xmlns:a16="http://schemas.microsoft.com/office/drawing/2014/main" id="{2243D343-4C27-2A87-646B-C3BCD9E13AD9}"/>
                </a:ext>
              </a:extLst>
            </p:cNvPr>
            <p:cNvPicPr>
              <a:picLocks noChangeAspect="1"/>
            </p:cNvPicPr>
            <p:nvPr/>
          </p:nvPicPr>
          <p:blipFill>
            <a:blip r:embed="rId4"/>
            <a:srcRect r="15270"/>
            <a:stretch/>
          </p:blipFill>
          <p:spPr>
            <a:xfrm>
              <a:off x="7464739" y="1290706"/>
              <a:ext cx="3731781" cy="2548647"/>
            </a:xfrm>
            <a:prstGeom prst="rect">
              <a:avLst/>
            </a:prstGeom>
            <a:ln>
              <a:solidFill>
                <a:schemeClr val="tx1"/>
              </a:solidFill>
            </a:ln>
          </p:spPr>
        </p:pic>
        <p:sp>
          <p:nvSpPr>
            <p:cNvPr id="751" name="Google Shape;751;p43"/>
            <p:cNvSpPr/>
            <p:nvPr/>
          </p:nvSpPr>
          <p:spPr>
            <a:xfrm>
              <a:off x="10308363" y="2392709"/>
              <a:ext cx="810252" cy="279326"/>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52" name="Google Shape;752;p43"/>
            <p:cNvSpPr/>
            <p:nvPr/>
          </p:nvSpPr>
          <p:spPr>
            <a:xfrm>
              <a:off x="8451390" y="1308359"/>
              <a:ext cx="1138518" cy="227988"/>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753" name="Google Shape;753;p43"/>
          <p:cNvSpPr/>
          <p:nvPr/>
        </p:nvSpPr>
        <p:spPr>
          <a:xfrm>
            <a:off x="10271885" y="4348480"/>
            <a:ext cx="844061" cy="2057257"/>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 name="CuadroTexto 1">
            <a:extLst>
              <a:ext uri="{FF2B5EF4-FFF2-40B4-BE49-F238E27FC236}">
                <a16:creationId xmlns:a16="http://schemas.microsoft.com/office/drawing/2014/main" id="{9EFC041C-EEC8-637B-C9E4-23F7D72F4AFF}"/>
              </a:ext>
            </a:extLst>
          </p:cNvPr>
          <p:cNvSpPr txBox="1"/>
          <p:nvPr/>
        </p:nvSpPr>
        <p:spPr>
          <a:xfrm>
            <a:off x="2693734" y="3429000"/>
            <a:ext cx="369651" cy="400110"/>
          </a:xfrm>
          <a:prstGeom prst="rect">
            <a:avLst/>
          </a:prstGeom>
          <a:noFill/>
          <a:ln w="12700">
            <a:solidFill>
              <a:schemeClr val="tx1"/>
            </a:solidFill>
          </a:ln>
        </p:spPr>
        <p:txBody>
          <a:bodyPr wrap="square" rtlCol="0">
            <a:spAutoFit/>
          </a:bodyPr>
          <a:lstStyle/>
          <a:p>
            <a:r>
              <a:rPr lang="es-GT" sz="2000">
                <a:latin typeface="Calibri" panose="020F0502020204030204" pitchFamily="34" charset="0"/>
                <a:ea typeface="Calibri" panose="020F0502020204030204" pitchFamily="34" charset="0"/>
                <a:cs typeface="Calibri" panose="020F0502020204030204" pitchFamily="34" charset="0"/>
              </a:rPr>
              <a:t>←</a:t>
            </a:r>
            <a:endParaRPr lang="es-GT" sz="2000"/>
          </a:p>
        </p:txBody>
      </p:sp>
      <p:pic>
        <p:nvPicPr>
          <p:cNvPr id="4" name="Picture 3">
            <a:extLst>
              <a:ext uri="{FF2B5EF4-FFF2-40B4-BE49-F238E27FC236}">
                <a16:creationId xmlns:a16="http://schemas.microsoft.com/office/drawing/2014/main" id="{970F89BC-4E4F-58C3-856D-F08125627D99}"/>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E37B25C5-123C-C97B-5DFE-464CA1730028}"/>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58"/>
        <p:cNvGrpSpPr/>
        <p:nvPr/>
      </p:nvGrpSpPr>
      <p:grpSpPr>
        <a:xfrm>
          <a:off x="0" y="0"/>
          <a:ext cx="0" cy="0"/>
          <a:chOff x="0" y="0"/>
          <a:chExt cx="0" cy="0"/>
        </a:xfrm>
      </p:grpSpPr>
      <p:sp>
        <p:nvSpPr>
          <p:cNvPr id="759" name="Google Shape;759;p44"/>
          <p:cNvSpPr txBox="1">
            <a:spLocks noGrp="1"/>
          </p:cNvSpPr>
          <p:nvPr>
            <p:ph type="body" idx="1"/>
          </p:nvPr>
        </p:nvSpPr>
        <p:spPr>
          <a:xfrm>
            <a:off x="818744" y="1237809"/>
            <a:ext cx="10515600" cy="5278404"/>
          </a:xfrm>
          <a:prstGeom prst="rect">
            <a:avLst/>
          </a:prstGeom>
          <a:noFill/>
          <a:ln>
            <a:noFill/>
          </a:ln>
        </p:spPr>
        <p:txBody>
          <a:bodyPr spcFirstLastPara="1" wrap="square" lIns="91425" tIns="45700" rIns="91425" bIns="45700" anchor="t" anchorCtr="0">
            <a:noAutofit/>
          </a:bodyPr>
          <a:lstStyle/>
          <a:p>
            <a:pPr marL="228600" marR="0" lvl="0" indent="-228600" algn="l" rtl="0">
              <a:lnSpc>
                <a:spcPct val="100000"/>
              </a:lnSpc>
              <a:spcBef>
                <a:spcPts val="0"/>
              </a:spcBef>
              <a:spcAft>
                <a:spcPts val="0"/>
              </a:spcAft>
              <a:buClr>
                <a:schemeClr val="dk1"/>
              </a:buClr>
              <a:buSzPts val="2800"/>
              <a:buChar char="•"/>
            </a:pPr>
            <a:r>
              <a:rPr lang="es-ES"/>
              <a:t>Código informático diseñado para calcular valores específicos:</a:t>
            </a:r>
            <a:endParaRPr/>
          </a:p>
          <a:p>
            <a:pPr marL="685800" lvl="1" indent="-228600" algn="l" rtl="0">
              <a:lnSpc>
                <a:spcPct val="100000"/>
              </a:lnSpc>
              <a:spcBef>
                <a:spcPts val="1000"/>
              </a:spcBef>
              <a:spcAft>
                <a:spcPts val="0"/>
              </a:spcAft>
              <a:buSzPts val="2400"/>
              <a:buChar char="▪"/>
            </a:pPr>
            <a:r>
              <a:rPr lang="es-ES"/>
              <a:t>Fórmulas </a:t>
            </a:r>
            <a:r>
              <a:rPr lang="es-ES" err="1"/>
              <a:t>preescritas</a:t>
            </a:r>
            <a:r>
              <a:rPr lang="es-ES"/>
              <a:t> de varios pasos</a:t>
            </a:r>
            <a:endParaRPr/>
          </a:p>
          <a:p>
            <a:pPr marL="685800" lvl="1" indent="-228600" algn="l" rtl="0">
              <a:lnSpc>
                <a:spcPct val="100000"/>
              </a:lnSpc>
              <a:spcBef>
                <a:spcPts val="1000"/>
              </a:spcBef>
              <a:spcAft>
                <a:spcPts val="0"/>
              </a:spcAft>
              <a:buSzPts val="2400"/>
              <a:buChar char="▪"/>
            </a:pPr>
            <a:r>
              <a:rPr lang="es-ES"/>
              <a:t>Más rápido que escribir fórmulas</a:t>
            </a:r>
            <a:endParaRPr/>
          </a:p>
          <a:p>
            <a:pPr marL="228600" marR="0" lvl="0" indent="-228600" algn="l" rtl="0">
              <a:lnSpc>
                <a:spcPct val="100000"/>
              </a:lnSpc>
              <a:spcBef>
                <a:spcPts val="1000"/>
              </a:spcBef>
              <a:spcAft>
                <a:spcPts val="0"/>
              </a:spcAft>
              <a:buClr>
                <a:schemeClr val="dk1"/>
              </a:buClr>
              <a:buSzPts val="2800"/>
              <a:buFont typeface="Arial"/>
              <a:buChar char="•"/>
            </a:pPr>
            <a:r>
              <a:rPr lang="es-ES" sz="2800">
                <a:latin typeface="Arial"/>
                <a:ea typeface="Arial"/>
                <a:cs typeface="Arial"/>
                <a:sym typeface="Arial"/>
              </a:rPr>
              <a:t>Las funciones sencillas se encuentran en la pestaña Inicio y en el grupo Edición</a:t>
            </a:r>
            <a:endParaRPr b="1"/>
          </a:p>
          <a:p>
            <a:pPr marL="228600" lvl="0" indent="-228600" algn="l" rtl="0">
              <a:lnSpc>
                <a:spcPct val="100000"/>
              </a:lnSpc>
              <a:spcBef>
                <a:spcPts val="1000"/>
              </a:spcBef>
              <a:spcAft>
                <a:spcPts val="0"/>
              </a:spcAft>
              <a:buClr>
                <a:schemeClr val="dk1"/>
              </a:buClr>
              <a:buSzPts val="2800"/>
              <a:buChar char="•"/>
            </a:pPr>
            <a:r>
              <a:rPr lang="es-ES" sz="2800">
                <a:latin typeface="Arial"/>
                <a:ea typeface="Arial"/>
                <a:cs typeface="Arial"/>
                <a:sym typeface="Arial"/>
              </a:rPr>
              <a:t>Puede elegir una de las funciones de la lista desplegable haciendo clic en el botón Ʃ (autosuma) </a:t>
            </a:r>
            <a:endParaRPr/>
          </a:p>
          <a:p>
            <a:pPr marL="228600" lvl="0" indent="-50800" algn="l" rtl="0">
              <a:lnSpc>
                <a:spcPct val="100000"/>
              </a:lnSpc>
              <a:spcBef>
                <a:spcPts val="1000"/>
              </a:spcBef>
              <a:spcAft>
                <a:spcPts val="0"/>
              </a:spcAft>
              <a:buClr>
                <a:schemeClr val="dk1"/>
              </a:buClr>
              <a:buSzPts val="2800"/>
              <a:buNone/>
            </a:pPr>
            <a:endParaRPr/>
          </a:p>
        </p:txBody>
      </p:sp>
      <p:sp>
        <p:nvSpPr>
          <p:cNvPr id="760" name="Google Shape;760;p4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Funciones (1/2)</a:t>
            </a:r>
            <a:endParaRPr>
              <a:latin typeface="+mj-lt"/>
            </a:endParaRPr>
          </a:p>
        </p:txBody>
      </p:sp>
      <p:grpSp>
        <p:nvGrpSpPr>
          <p:cNvPr id="4" name="Grupo 3">
            <a:extLst>
              <a:ext uri="{FF2B5EF4-FFF2-40B4-BE49-F238E27FC236}">
                <a16:creationId xmlns:a16="http://schemas.microsoft.com/office/drawing/2014/main" id="{51E4EDBB-D255-E760-090E-EE0A2E1AF5EE}"/>
              </a:ext>
            </a:extLst>
          </p:cNvPr>
          <p:cNvGrpSpPr/>
          <p:nvPr/>
        </p:nvGrpSpPr>
        <p:grpSpPr>
          <a:xfrm>
            <a:off x="2976664" y="4610910"/>
            <a:ext cx="5984378" cy="2052537"/>
            <a:chOff x="2976664" y="4610910"/>
            <a:chExt cx="5984378" cy="2052537"/>
          </a:xfrm>
        </p:grpSpPr>
        <p:pic>
          <p:nvPicPr>
            <p:cNvPr id="3" name="Imagen 2">
              <a:extLst>
                <a:ext uri="{FF2B5EF4-FFF2-40B4-BE49-F238E27FC236}">
                  <a16:creationId xmlns:a16="http://schemas.microsoft.com/office/drawing/2014/main" id="{922AE589-F530-0025-50FD-9D1B442338C8}"/>
                </a:ext>
              </a:extLst>
            </p:cNvPr>
            <p:cNvPicPr>
              <a:picLocks noChangeAspect="1"/>
            </p:cNvPicPr>
            <p:nvPr/>
          </p:nvPicPr>
          <p:blipFill>
            <a:blip r:embed="rId3"/>
            <a:stretch>
              <a:fillRect/>
            </a:stretch>
          </p:blipFill>
          <p:spPr>
            <a:xfrm>
              <a:off x="2976664" y="4610910"/>
              <a:ext cx="5984378" cy="2052537"/>
            </a:xfrm>
            <a:prstGeom prst="rect">
              <a:avLst/>
            </a:prstGeom>
            <a:ln>
              <a:solidFill>
                <a:schemeClr val="tx1"/>
              </a:solidFill>
            </a:ln>
          </p:spPr>
        </p:pic>
        <p:sp>
          <p:nvSpPr>
            <p:cNvPr id="763" name="Google Shape;763;p44"/>
            <p:cNvSpPr/>
            <p:nvPr/>
          </p:nvSpPr>
          <p:spPr>
            <a:xfrm>
              <a:off x="7057699" y="5856173"/>
              <a:ext cx="726424" cy="310165"/>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2" name="Rectangle 1">
            <a:extLst>
              <a:ext uri="{FF2B5EF4-FFF2-40B4-BE49-F238E27FC236}">
                <a16:creationId xmlns:a16="http://schemas.microsoft.com/office/drawing/2014/main" id="{C6B2EBA6-721D-A119-BF17-52C285D47D30}"/>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5FC366E-243D-9A3E-0E79-23E4B34043E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CE40D048-FF01-E3A7-0423-C5FBA569D957}"/>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68"/>
        <p:cNvGrpSpPr/>
        <p:nvPr/>
      </p:nvGrpSpPr>
      <p:grpSpPr>
        <a:xfrm>
          <a:off x="0" y="0"/>
          <a:ext cx="0" cy="0"/>
          <a:chOff x="0" y="0"/>
          <a:chExt cx="0" cy="0"/>
        </a:xfrm>
      </p:grpSpPr>
      <p:sp>
        <p:nvSpPr>
          <p:cNvPr id="769" name="Google Shape;769;p45"/>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sz="2800"/>
              <a:t>El icono         junto al cuadro de fórmula abre un </a:t>
            </a:r>
            <a:r>
              <a:rPr lang="es-ES" sz="2800">
                <a:latin typeface="Arial"/>
                <a:ea typeface="Arial"/>
                <a:cs typeface="Arial"/>
                <a:sym typeface="Arial"/>
              </a:rPr>
              <a:t>cuadro de diálogo para ver más funciones disponibles</a:t>
            </a:r>
            <a:endParaRPr sz="2800"/>
          </a:p>
          <a:p>
            <a:pPr marL="228600" lvl="0" indent="-50800" algn="l" rtl="0">
              <a:lnSpc>
                <a:spcPct val="100000"/>
              </a:lnSpc>
              <a:spcBef>
                <a:spcPts val="1000"/>
              </a:spcBef>
              <a:spcAft>
                <a:spcPts val="0"/>
              </a:spcAft>
              <a:buClr>
                <a:schemeClr val="dk1"/>
              </a:buClr>
              <a:buSzPts val="2800"/>
              <a:buNone/>
            </a:pPr>
            <a:endParaRPr/>
          </a:p>
        </p:txBody>
      </p:sp>
      <p:sp>
        <p:nvSpPr>
          <p:cNvPr id="770" name="Google Shape;770;p45"/>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Funciones (2/2)</a:t>
            </a:r>
            <a:endParaRPr>
              <a:latin typeface="+mj-lt"/>
            </a:endParaRPr>
          </a:p>
        </p:txBody>
      </p:sp>
      <p:grpSp>
        <p:nvGrpSpPr>
          <p:cNvPr id="4" name="Grupo 3">
            <a:extLst>
              <a:ext uri="{FF2B5EF4-FFF2-40B4-BE49-F238E27FC236}">
                <a16:creationId xmlns:a16="http://schemas.microsoft.com/office/drawing/2014/main" id="{E71667BC-D66E-88D3-B9E7-EC44280A0F34}"/>
              </a:ext>
            </a:extLst>
          </p:cNvPr>
          <p:cNvGrpSpPr/>
          <p:nvPr/>
        </p:nvGrpSpPr>
        <p:grpSpPr>
          <a:xfrm>
            <a:off x="679542" y="2664785"/>
            <a:ext cx="10926700" cy="3248478"/>
            <a:chOff x="679542" y="2664785"/>
            <a:chExt cx="10926700" cy="3248478"/>
          </a:xfrm>
        </p:grpSpPr>
        <p:pic>
          <p:nvPicPr>
            <p:cNvPr id="3" name="Imagen 2">
              <a:extLst>
                <a:ext uri="{FF2B5EF4-FFF2-40B4-BE49-F238E27FC236}">
                  <a16:creationId xmlns:a16="http://schemas.microsoft.com/office/drawing/2014/main" id="{4A1307A5-36AB-EE7F-93DA-D08D5F9FF2F8}"/>
                </a:ext>
              </a:extLst>
            </p:cNvPr>
            <p:cNvPicPr>
              <a:picLocks noChangeAspect="1"/>
            </p:cNvPicPr>
            <p:nvPr/>
          </p:nvPicPr>
          <p:blipFill>
            <a:blip r:embed="rId3"/>
            <a:stretch>
              <a:fillRect/>
            </a:stretch>
          </p:blipFill>
          <p:spPr>
            <a:xfrm>
              <a:off x="679542" y="2664785"/>
              <a:ext cx="10926700" cy="3248478"/>
            </a:xfrm>
            <a:prstGeom prst="rect">
              <a:avLst/>
            </a:prstGeom>
            <a:ln>
              <a:solidFill>
                <a:schemeClr val="tx1"/>
              </a:solidFill>
            </a:ln>
          </p:spPr>
        </p:pic>
        <p:grpSp>
          <p:nvGrpSpPr>
            <p:cNvPr id="771" name="Google Shape;771;p45"/>
            <p:cNvGrpSpPr/>
            <p:nvPr/>
          </p:nvGrpSpPr>
          <p:grpSpPr>
            <a:xfrm>
              <a:off x="2529191" y="5134709"/>
              <a:ext cx="6098994" cy="546244"/>
              <a:chOff x="2529191" y="5134709"/>
              <a:chExt cx="6098994" cy="546244"/>
            </a:xfrm>
          </p:grpSpPr>
          <p:sp>
            <p:nvSpPr>
              <p:cNvPr id="773" name="Google Shape;773;p45"/>
              <p:cNvSpPr/>
              <p:nvPr/>
            </p:nvSpPr>
            <p:spPr>
              <a:xfrm>
                <a:off x="2529191" y="5251938"/>
                <a:ext cx="1459149" cy="429015"/>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74" name="Google Shape;774;p45"/>
              <p:cNvSpPr/>
              <p:nvPr/>
            </p:nvSpPr>
            <p:spPr>
              <a:xfrm>
                <a:off x="8273888" y="5134709"/>
                <a:ext cx="354297" cy="351692"/>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pic>
        <p:nvPicPr>
          <p:cNvPr id="775" name="Google Shape;775;p45"/>
          <p:cNvPicPr preferRelativeResize="0"/>
          <p:nvPr/>
        </p:nvPicPr>
        <p:blipFill rotWithShape="1">
          <a:blip r:embed="rId4">
            <a:alphaModFix/>
          </a:blip>
          <a:srcRect t="10727"/>
          <a:stretch/>
        </p:blipFill>
        <p:spPr>
          <a:xfrm>
            <a:off x="2522424" y="1478857"/>
            <a:ext cx="699912" cy="544725"/>
          </a:xfrm>
          <a:prstGeom prst="rect">
            <a:avLst/>
          </a:prstGeom>
          <a:noFill/>
          <a:ln>
            <a:noFill/>
          </a:ln>
        </p:spPr>
      </p:pic>
      <p:sp>
        <p:nvSpPr>
          <p:cNvPr id="2" name="Rectangle 1">
            <a:extLst>
              <a:ext uri="{FF2B5EF4-FFF2-40B4-BE49-F238E27FC236}">
                <a16:creationId xmlns:a16="http://schemas.microsoft.com/office/drawing/2014/main" id="{54CA484F-D615-705C-82B4-1A08282FE87B}"/>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B98ADC7-6F61-1604-C50E-CFCE7FF980E2}"/>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4109790A-ABF3-B497-635E-BA9BDB247720}"/>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80"/>
        <p:cNvGrpSpPr/>
        <p:nvPr/>
      </p:nvGrpSpPr>
      <p:grpSpPr>
        <a:xfrm>
          <a:off x="0" y="0"/>
          <a:ext cx="0" cy="0"/>
          <a:chOff x="0" y="0"/>
          <a:chExt cx="0" cy="0"/>
        </a:xfrm>
      </p:grpSpPr>
      <p:sp>
        <p:nvSpPr>
          <p:cNvPr id="781" name="Google Shape;781;p46"/>
          <p:cNvSpPr txBox="1">
            <a:spLocks noGrp="1"/>
          </p:cNvSpPr>
          <p:nvPr>
            <p:ph type="body" idx="1"/>
          </p:nvPr>
        </p:nvSpPr>
        <p:spPr>
          <a:xfrm>
            <a:off x="5858932" y="1478857"/>
            <a:ext cx="5494867" cy="463930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es-ES"/>
              <a:t>Seleccione el icono</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Aparecerá el cuadro de diálogo de la función </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Explore las diferentes categorías y las funciones </a:t>
            </a:r>
            <a:br>
              <a:rPr lang="es-ES"/>
            </a:br>
            <a:r>
              <a:rPr lang="es-ES"/>
              <a:t>que contienen </a:t>
            </a:r>
            <a:endParaRPr/>
          </a:p>
          <a:p>
            <a:pPr marL="228600" lvl="0" indent="-50800" algn="l" rtl="0">
              <a:lnSpc>
                <a:spcPct val="100000"/>
              </a:lnSpc>
              <a:spcBef>
                <a:spcPts val="1000"/>
              </a:spcBef>
              <a:spcAft>
                <a:spcPts val="0"/>
              </a:spcAft>
              <a:buClr>
                <a:schemeClr val="dk1"/>
              </a:buClr>
              <a:buSzPts val="2800"/>
              <a:buNone/>
            </a:pPr>
            <a:endParaRPr/>
          </a:p>
        </p:txBody>
      </p:sp>
      <p:sp>
        <p:nvSpPr>
          <p:cNvPr id="782" name="Google Shape;782;p4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Categorías de funciones prácticas</a:t>
            </a:r>
            <a:endParaRPr>
              <a:latin typeface="+mj-lt"/>
            </a:endParaRPr>
          </a:p>
        </p:txBody>
      </p:sp>
      <p:pic>
        <p:nvPicPr>
          <p:cNvPr id="783" name="Google Shape;783;p46"/>
          <p:cNvPicPr preferRelativeResize="0"/>
          <p:nvPr/>
        </p:nvPicPr>
        <p:blipFill rotWithShape="1">
          <a:blip r:embed="rId3">
            <a:alphaModFix/>
          </a:blip>
          <a:srcRect t="10727"/>
          <a:stretch/>
        </p:blipFill>
        <p:spPr>
          <a:xfrm>
            <a:off x="9522658" y="1478857"/>
            <a:ext cx="699912" cy="544725"/>
          </a:xfrm>
          <a:prstGeom prst="rect">
            <a:avLst/>
          </a:prstGeom>
          <a:noFill/>
          <a:ln>
            <a:noFill/>
          </a:ln>
        </p:spPr>
      </p:pic>
      <p:pic>
        <p:nvPicPr>
          <p:cNvPr id="6" name="Imagen 5">
            <a:extLst>
              <a:ext uri="{FF2B5EF4-FFF2-40B4-BE49-F238E27FC236}">
                <a16:creationId xmlns:a16="http://schemas.microsoft.com/office/drawing/2014/main" id="{94FB2E2D-A27F-F633-8222-ED903E92CD29}"/>
              </a:ext>
            </a:extLst>
          </p:cNvPr>
          <p:cNvPicPr>
            <a:picLocks noChangeAspect="1"/>
          </p:cNvPicPr>
          <p:nvPr/>
        </p:nvPicPr>
        <p:blipFill>
          <a:blip r:embed="rId4"/>
          <a:stretch>
            <a:fillRect/>
          </a:stretch>
        </p:blipFill>
        <p:spPr>
          <a:xfrm>
            <a:off x="252919" y="1390229"/>
            <a:ext cx="5510238" cy="4644222"/>
          </a:xfrm>
          <a:prstGeom prst="rect">
            <a:avLst/>
          </a:prstGeom>
          <a:ln w="12700">
            <a:solidFill>
              <a:schemeClr val="tx1"/>
            </a:solidFill>
          </a:ln>
        </p:spPr>
      </p:pic>
      <p:sp>
        <p:nvSpPr>
          <p:cNvPr id="786" name="Google Shape;786;p46"/>
          <p:cNvSpPr/>
          <p:nvPr/>
        </p:nvSpPr>
        <p:spPr>
          <a:xfrm>
            <a:off x="320267" y="2595397"/>
            <a:ext cx="1930564" cy="311926"/>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 name="Rectangle 1">
            <a:extLst>
              <a:ext uri="{FF2B5EF4-FFF2-40B4-BE49-F238E27FC236}">
                <a16:creationId xmlns:a16="http://schemas.microsoft.com/office/drawing/2014/main" id="{C845CF64-BB4A-674A-64D8-C0FE568E92BC}"/>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830B156E-4B5D-669A-5744-57020954400A}"/>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6D00E7BE-DCDC-FB02-A89C-C44F29EDF80C}"/>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91"/>
        <p:cNvGrpSpPr/>
        <p:nvPr/>
      </p:nvGrpSpPr>
      <p:grpSpPr>
        <a:xfrm>
          <a:off x="0" y="0"/>
          <a:ext cx="0" cy="0"/>
          <a:chOff x="0" y="0"/>
          <a:chExt cx="0" cy="0"/>
        </a:xfrm>
      </p:grpSpPr>
      <p:sp>
        <p:nvSpPr>
          <p:cNvPr id="792" name="Google Shape;792;p47"/>
          <p:cNvSpPr txBox="1">
            <a:spLocks noGrp="1"/>
          </p:cNvSpPr>
          <p:nvPr>
            <p:ph type="title"/>
          </p:nvPr>
        </p:nvSpPr>
        <p:spPr>
          <a:xfrm>
            <a:off x="854242" y="385010"/>
            <a:ext cx="10515600" cy="84020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Funciones estadísticas</a:t>
            </a:r>
            <a:endParaRPr>
              <a:latin typeface="+mj-lt"/>
            </a:endParaRPr>
          </a:p>
        </p:txBody>
      </p:sp>
      <p:sp>
        <p:nvSpPr>
          <p:cNvPr id="793" name="Google Shape;793;p47"/>
          <p:cNvSpPr txBox="1">
            <a:spLocks noGrp="1"/>
          </p:cNvSpPr>
          <p:nvPr>
            <p:ph type="body" idx="1"/>
          </p:nvPr>
        </p:nvSpPr>
        <p:spPr>
          <a:xfrm>
            <a:off x="136188" y="2083618"/>
            <a:ext cx="8787746" cy="4860866"/>
          </a:xfrm>
          <a:prstGeom prst="rect">
            <a:avLst/>
          </a:prstGeom>
          <a:noFill/>
          <a:ln>
            <a:noFill/>
          </a:ln>
        </p:spPr>
        <p:txBody>
          <a:bodyPr spcFirstLastPara="1" wrap="square" lIns="91425" tIns="45700" rIns="91425" bIns="45700" anchor="t" anchorCtr="0">
            <a:noAutofit/>
          </a:bodyPr>
          <a:lstStyle/>
          <a:p>
            <a:pPr marL="742950" lvl="1" indent="-285750" algn="l" rtl="0">
              <a:lnSpc>
                <a:spcPct val="100000"/>
              </a:lnSpc>
              <a:spcBef>
                <a:spcPts val="1000"/>
              </a:spcBef>
              <a:spcAft>
                <a:spcPts val="0"/>
              </a:spcAft>
              <a:buSzPts val="2400"/>
              <a:buChar char="▪"/>
            </a:pPr>
            <a:r>
              <a:rPr lang="es-ES" b="1">
                <a:solidFill>
                  <a:srgbClr val="00953A"/>
                </a:solidFill>
              </a:rPr>
              <a:t>Promedio: </a:t>
            </a:r>
            <a:r>
              <a:rPr lang="es-ES"/>
              <a:t>produce la media o promedio de las </a:t>
            </a:r>
            <a:br>
              <a:rPr lang="es-ES"/>
            </a:br>
            <a:r>
              <a:rPr lang="es-ES"/>
              <a:t>celdas dentro de un rango de celdas</a:t>
            </a:r>
            <a:endParaRPr/>
          </a:p>
          <a:p>
            <a:pPr marL="742950" lvl="1" indent="-285750" algn="l" rtl="0">
              <a:lnSpc>
                <a:spcPct val="100000"/>
              </a:lnSpc>
              <a:spcBef>
                <a:spcPts val="1000"/>
              </a:spcBef>
              <a:spcAft>
                <a:spcPts val="0"/>
              </a:spcAft>
              <a:buSzPts val="2400"/>
              <a:buChar char="▪"/>
            </a:pPr>
            <a:r>
              <a:rPr lang="es-ES" b="1">
                <a:solidFill>
                  <a:srgbClr val="00953A"/>
                </a:solidFill>
              </a:rPr>
              <a:t>Mediana: </a:t>
            </a:r>
            <a:r>
              <a:rPr lang="es-ES"/>
              <a:t>produce el valor más cercano al punto </a:t>
            </a:r>
            <a:br>
              <a:rPr lang="es-ES"/>
            </a:br>
            <a:r>
              <a:rPr lang="es-ES"/>
              <a:t>medio de un intervalo de celdas</a:t>
            </a:r>
            <a:endParaRPr/>
          </a:p>
          <a:p>
            <a:pPr marL="742950" lvl="1" indent="-285750" algn="l" rtl="0">
              <a:lnSpc>
                <a:spcPct val="100000"/>
              </a:lnSpc>
              <a:spcBef>
                <a:spcPts val="1000"/>
              </a:spcBef>
              <a:spcAft>
                <a:spcPts val="0"/>
              </a:spcAft>
              <a:buSzPts val="2400"/>
              <a:buChar char="▪"/>
            </a:pPr>
            <a:r>
              <a:rPr lang="es-ES" b="1" err="1">
                <a:solidFill>
                  <a:srgbClr val="00953A"/>
                </a:solidFill>
              </a:rPr>
              <a:t>Mín</a:t>
            </a:r>
            <a:r>
              <a:rPr lang="es-ES" b="1">
                <a:solidFill>
                  <a:srgbClr val="00953A"/>
                </a:solidFill>
              </a:rPr>
              <a:t>: </a:t>
            </a:r>
            <a:r>
              <a:rPr lang="es-ES"/>
              <a:t>muestra el valor más pequeño del rango </a:t>
            </a:r>
            <a:br>
              <a:rPr lang="es-ES"/>
            </a:br>
            <a:r>
              <a:rPr lang="es-ES"/>
              <a:t>de celdas</a:t>
            </a:r>
            <a:endParaRPr/>
          </a:p>
          <a:p>
            <a:pPr marL="742950" lvl="1" indent="-285750" algn="l" rtl="0">
              <a:lnSpc>
                <a:spcPct val="100000"/>
              </a:lnSpc>
              <a:spcBef>
                <a:spcPts val="1000"/>
              </a:spcBef>
              <a:spcAft>
                <a:spcPts val="0"/>
              </a:spcAft>
              <a:buSzPts val="2400"/>
              <a:buChar char="▪"/>
            </a:pPr>
            <a:r>
              <a:rPr lang="es-ES" b="1" err="1">
                <a:solidFill>
                  <a:srgbClr val="00953A"/>
                </a:solidFill>
              </a:rPr>
              <a:t>Máx</a:t>
            </a:r>
            <a:r>
              <a:rPr lang="es-ES" b="1">
                <a:solidFill>
                  <a:srgbClr val="00953A"/>
                </a:solidFill>
              </a:rPr>
              <a:t>: </a:t>
            </a:r>
            <a:r>
              <a:rPr lang="es-ES"/>
              <a:t>muestra el valor más alto del rango de celdas</a:t>
            </a:r>
            <a:endParaRPr/>
          </a:p>
          <a:p>
            <a:pPr marL="742950" lvl="1" indent="-285750" algn="l" rtl="0">
              <a:lnSpc>
                <a:spcPct val="100000"/>
              </a:lnSpc>
              <a:spcBef>
                <a:spcPts val="1000"/>
              </a:spcBef>
              <a:spcAft>
                <a:spcPts val="0"/>
              </a:spcAft>
              <a:buSzPts val="2400"/>
              <a:buChar char="▪"/>
            </a:pPr>
            <a:r>
              <a:rPr lang="es-ES" b="1">
                <a:solidFill>
                  <a:srgbClr val="00953A"/>
                </a:solidFill>
              </a:rPr>
              <a:t>Suma: </a:t>
            </a:r>
            <a:r>
              <a:rPr lang="es-ES"/>
              <a:t>suma los valores de cada celda de un rango</a:t>
            </a:r>
            <a:endParaRPr/>
          </a:p>
          <a:p>
            <a:pPr marL="742950" lvl="1" indent="-285750" algn="l" rtl="0">
              <a:lnSpc>
                <a:spcPct val="100000"/>
              </a:lnSpc>
              <a:spcBef>
                <a:spcPts val="1000"/>
              </a:spcBef>
              <a:spcAft>
                <a:spcPts val="0"/>
              </a:spcAft>
              <a:buSzPts val="2400"/>
              <a:buChar char="▪"/>
            </a:pPr>
            <a:r>
              <a:rPr lang="es-ES" b="1">
                <a:solidFill>
                  <a:srgbClr val="00953A"/>
                </a:solidFill>
              </a:rPr>
              <a:t>Contar: </a:t>
            </a:r>
            <a:r>
              <a:rPr lang="es-ES"/>
              <a:t>muestra el número de celdas de un rango que contiene números</a:t>
            </a:r>
            <a:endParaRPr/>
          </a:p>
        </p:txBody>
      </p:sp>
      <p:sp>
        <p:nvSpPr>
          <p:cNvPr id="794" name="Google Shape;794;p47"/>
          <p:cNvSpPr txBox="1"/>
          <p:nvPr/>
        </p:nvSpPr>
        <p:spPr>
          <a:xfrm>
            <a:off x="526942" y="1478857"/>
            <a:ext cx="5473808" cy="4639309"/>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endParaRPr sz="2800">
              <a:solidFill>
                <a:schemeClr val="dk1"/>
              </a:solidFill>
              <a:latin typeface="Arial"/>
              <a:ea typeface="Arial"/>
              <a:cs typeface="Arial"/>
              <a:sym typeface="Arial"/>
            </a:endParaRPr>
          </a:p>
        </p:txBody>
      </p:sp>
      <p:pic>
        <p:nvPicPr>
          <p:cNvPr id="3" name="Imagen 2">
            <a:extLst>
              <a:ext uri="{FF2B5EF4-FFF2-40B4-BE49-F238E27FC236}">
                <a16:creationId xmlns:a16="http://schemas.microsoft.com/office/drawing/2014/main" id="{C69117FE-CA51-1D0D-D2B7-F0341126C55B}"/>
              </a:ext>
            </a:extLst>
          </p:cNvPr>
          <p:cNvPicPr>
            <a:picLocks noChangeAspect="1"/>
          </p:cNvPicPr>
          <p:nvPr/>
        </p:nvPicPr>
        <p:blipFill>
          <a:blip r:embed="rId3"/>
          <a:stretch>
            <a:fillRect/>
          </a:stretch>
        </p:blipFill>
        <p:spPr>
          <a:xfrm>
            <a:off x="8054502" y="2389259"/>
            <a:ext cx="4001310" cy="3290234"/>
          </a:xfrm>
          <a:prstGeom prst="rect">
            <a:avLst/>
          </a:prstGeom>
          <a:ln w="12700">
            <a:solidFill>
              <a:schemeClr val="tx1"/>
            </a:solidFill>
          </a:ln>
        </p:spPr>
      </p:pic>
      <p:sp>
        <p:nvSpPr>
          <p:cNvPr id="797" name="Google Shape;797;p47"/>
          <p:cNvSpPr/>
          <p:nvPr/>
        </p:nvSpPr>
        <p:spPr>
          <a:xfrm>
            <a:off x="9491969" y="3233308"/>
            <a:ext cx="1738490" cy="200334"/>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 name="Rectangle 1">
            <a:extLst>
              <a:ext uri="{FF2B5EF4-FFF2-40B4-BE49-F238E27FC236}">
                <a16:creationId xmlns:a16="http://schemas.microsoft.com/office/drawing/2014/main" id="{4168BE1B-F965-CCA9-2C52-3462C193797E}"/>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7CF056B-9C58-BBB0-832D-A1C0B0A1BDD9}"/>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907B34F6-340C-5D95-F298-0B94AC3AF102}"/>
              </a:ext>
            </a:extLst>
          </p:cNvPr>
          <p:cNvPicPr>
            <a:picLocks noChangeAspect="1"/>
          </p:cNvPicPr>
          <p:nvPr/>
        </p:nvPicPr>
        <p:blipFill>
          <a:blip r:embed="rId5"/>
          <a:stretch>
            <a:fillRect/>
          </a:stretch>
        </p:blipFill>
        <p:spPr>
          <a:xfrm>
            <a:off x="11057248" y="6241802"/>
            <a:ext cx="938147" cy="594360"/>
          </a:xfrm>
          <a:prstGeom prst="rect">
            <a:avLst/>
          </a:prstGeom>
        </p:spPr>
      </p:pic>
      <p:sp>
        <p:nvSpPr>
          <p:cNvPr id="6" name="TextBox 5">
            <a:extLst>
              <a:ext uri="{FF2B5EF4-FFF2-40B4-BE49-F238E27FC236}">
                <a16:creationId xmlns:a16="http://schemas.microsoft.com/office/drawing/2014/main" id="{7597A859-F16F-9B10-0406-4035DD9127C3}"/>
              </a:ext>
            </a:extLst>
          </p:cNvPr>
          <p:cNvSpPr txBox="1"/>
          <p:nvPr/>
        </p:nvSpPr>
        <p:spPr>
          <a:xfrm>
            <a:off x="631989" y="1306397"/>
            <a:ext cx="9729225" cy="1384995"/>
          </a:xfrm>
          <a:prstGeom prst="rect">
            <a:avLst/>
          </a:prstGeom>
          <a:noFill/>
        </p:spPr>
        <p:txBody>
          <a:bodyPr wrap="square" rtlCol="0">
            <a:spAutoFit/>
          </a:bodyPr>
          <a:lstStyle/>
          <a:p>
            <a:r>
              <a:rPr lang="es-ES" sz="2800"/>
              <a:t>Muchas funciones utilizadas en la vigilancia de datos se encuentran en la categoría Funciones estadísticas: </a:t>
            </a:r>
          </a:p>
          <a:p>
            <a:endParaRPr lang="es-ES" sz="280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02"/>
        <p:cNvGrpSpPr/>
        <p:nvPr/>
      </p:nvGrpSpPr>
      <p:grpSpPr>
        <a:xfrm>
          <a:off x="0" y="0"/>
          <a:ext cx="0" cy="0"/>
          <a:chOff x="0" y="0"/>
          <a:chExt cx="0" cy="0"/>
        </a:xfrm>
      </p:grpSpPr>
      <p:sp>
        <p:nvSpPr>
          <p:cNvPr id="803" name="Google Shape;803;p48"/>
          <p:cNvSpPr txBox="1">
            <a:spLocks noGrp="1"/>
          </p:cNvSpPr>
          <p:nvPr>
            <p:ph type="body" idx="1"/>
          </p:nvPr>
        </p:nvSpPr>
        <p:spPr>
          <a:xfrm>
            <a:off x="838201" y="1478857"/>
            <a:ext cx="6074663"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sz="2800">
                <a:latin typeface="Arial"/>
                <a:ea typeface="Arial"/>
                <a:cs typeface="Arial"/>
                <a:sym typeface="Arial"/>
              </a:rPr>
              <a:t>Abrir la hoja de cálculo </a:t>
            </a:r>
            <a:r>
              <a:rPr lang="es-ES" sz="2800" u="sng">
                <a:latin typeface="Arial"/>
                <a:ea typeface="Arial"/>
                <a:cs typeface="Arial"/>
                <a:sym typeface="Arial"/>
              </a:rPr>
              <a:t>de marzo_2024</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latin typeface="Arial"/>
                <a:ea typeface="Arial"/>
                <a:cs typeface="Arial"/>
                <a:sym typeface="Arial"/>
              </a:rPr>
              <a:t>Colocar el cursor en la celda </a:t>
            </a:r>
            <a:r>
              <a:rPr lang="es-ES" i="1">
                <a:latin typeface="Arial"/>
                <a:ea typeface="Arial"/>
                <a:cs typeface="Arial"/>
                <a:sym typeface="Arial"/>
              </a:rPr>
              <a:t>B11 </a:t>
            </a:r>
            <a:r>
              <a:rPr lang="es-ES">
                <a:latin typeface="Arial"/>
                <a:ea typeface="Arial"/>
                <a:cs typeface="Arial"/>
                <a:sym typeface="Arial"/>
              </a:rPr>
              <a:t>(aquí aparecerá la respuesta)</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latin typeface="Arial"/>
                <a:ea typeface="Arial"/>
                <a:cs typeface="Arial"/>
                <a:sym typeface="Arial"/>
              </a:rPr>
              <a:t>Seleccionar símbolo</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latin typeface="Arial"/>
                <a:ea typeface="Arial"/>
                <a:cs typeface="Arial"/>
                <a:sym typeface="Arial"/>
              </a:rPr>
              <a:t>Seleccione </a:t>
            </a:r>
            <a:r>
              <a:rPr lang="es-ES" b="1">
                <a:latin typeface="Arial"/>
                <a:ea typeface="Arial"/>
                <a:cs typeface="Arial"/>
                <a:sym typeface="Arial"/>
              </a:rPr>
              <a:t>SUMA </a:t>
            </a:r>
            <a:r>
              <a:rPr lang="es-ES">
                <a:latin typeface="Arial"/>
                <a:ea typeface="Arial"/>
                <a:cs typeface="Arial"/>
                <a:sym typeface="Arial"/>
              </a:rPr>
              <a:t>de la lista </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latin typeface="Arial"/>
                <a:ea typeface="Arial"/>
                <a:cs typeface="Arial"/>
                <a:sym typeface="Arial"/>
              </a:rPr>
              <a:t>Seleccione las celdas </a:t>
            </a:r>
            <a:r>
              <a:rPr lang="es-ES" i="1">
                <a:latin typeface="Arial"/>
                <a:ea typeface="Arial"/>
                <a:cs typeface="Arial"/>
                <a:sym typeface="Arial"/>
              </a:rPr>
              <a:t>B2:B10</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latin typeface="Arial"/>
                <a:ea typeface="Arial"/>
                <a:cs typeface="Arial"/>
                <a:sym typeface="Arial"/>
              </a:rPr>
              <a:t>Para calcular el número total de personal enfermo en la columna B, haga clic en </a:t>
            </a:r>
            <a:r>
              <a:rPr lang="es-ES" b="1">
                <a:latin typeface="Arial"/>
                <a:ea typeface="Arial"/>
                <a:cs typeface="Arial"/>
                <a:sym typeface="Arial"/>
              </a:rPr>
              <a:t>OK</a:t>
            </a:r>
            <a:endParaRPr i="1">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a:p>
        </p:txBody>
      </p:sp>
      <p:sp>
        <p:nvSpPr>
          <p:cNvPr id="804" name="Google Shape;804;p48"/>
          <p:cNvSpPr txBox="1">
            <a:spLocks noGrp="1"/>
          </p:cNvSpPr>
          <p:nvPr>
            <p:ph type="title"/>
          </p:nvPr>
        </p:nvSpPr>
        <p:spPr>
          <a:xfrm>
            <a:off x="838200" y="457200"/>
            <a:ext cx="10017868"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función estadística: Suma</a:t>
            </a:r>
            <a:endParaRPr>
              <a:latin typeface="+mj-lt"/>
            </a:endParaRPr>
          </a:p>
        </p:txBody>
      </p:sp>
      <p:pic>
        <p:nvPicPr>
          <p:cNvPr id="805" name="Google Shape;805;p48"/>
          <p:cNvPicPr preferRelativeResize="0"/>
          <p:nvPr/>
        </p:nvPicPr>
        <p:blipFill rotWithShape="1">
          <a:blip r:embed="rId3">
            <a:alphaModFix/>
          </a:blip>
          <a:srcRect t="10727"/>
          <a:stretch/>
        </p:blipFill>
        <p:spPr>
          <a:xfrm>
            <a:off x="4502631" y="3303194"/>
            <a:ext cx="636428" cy="495317"/>
          </a:xfrm>
          <a:prstGeom prst="rect">
            <a:avLst/>
          </a:prstGeom>
          <a:noFill/>
          <a:ln>
            <a:noFill/>
          </a:ln>
        </p:spPr>
      </p:pic>
      <p:grpSp>
        <p:nvGrpSpPr>
          <p:cNvPr id="7" name="Grupo 6">
            <a:extLst>
              <a:ext uri="{FF2B5EF4-FFF2-40B4-BE49-F238E27FC236}">
                <a16:creationId xmlns:a16="http://schemas.microsoft.com/office/drawing/2014/main" id="{0BE17257-6807-3C6F-6281-E8C7DA4E9153}"/>
              </a:ext>
            </a:extLst>
          </p:cNvPr>
          <p:cNvGrpSpPr/>
          <p:nvPr/>
        </p:nvGrpSpPr>
        <p:grpSpPr>
          <a:xfrm>
            <a:off x="6902647" y="4099380"/>
            <a:ext cx="2859933" cy="2500463"/>
            <a:chOff x="6926093" y="4029042"/>
            <a:chExt cx="2859933" cy="2500463"/>
          </a:xfrm>
        </p:grpSpPr>
        <p:pic>
          <p:nvPicPr>
            <p:cNvPr id="6" name="Imagen 5">
              <a:extLst>
                <a:ext uri="{FF2B5EF4-FFF2-40B4-BE49-F238E27FC236}">
                  <a16:creationId xmlns:a16="http://schemas.microsoft.com/office/drawing/2014/main" id="{9F064CA7-7E12-E239-E1D1-432772C127AB}"/>
                </a:ext>
              </a:extLst>
            </p:cNvPr>
            <p:cNvPicPr>
              <a:picLocks noChangeAspect="1"/>
            </p:cNvPicPr>
            <p:nvPr/>
          </p:nvPicPr>
          <p:blipFill>
            <a:blip r:embed="rId4"/>
            <a:stretch>
              <a:fillRect/>
            </a:stretch>
          </p:blipFill>
          <p:spPr>
            <a:xfrm>
              <a:off x="6926093" y="4029042"/>
              <a:ext cx="2859933" cy="2478163"/>
            </a:xfrm>
            <a:prstGeom prst="rect">
              <a:avLst/>
            </a:prstGeom>
            <a:ln>
              <a:solidFill>
                <a:schemeClr val="tx1"/>
              </a:solidFill>
            </a:ln>
          </p:spPr>
        </p:pic>
        <p:sp>
          <p:nvSpPr>
            <p:cNvPr id="808" name="Google Shape;808;p48"/>
            <p:cNvSpPr/>
            <p:nvPr/>
          </p:nvSpPr>
          <p:spPr>
            <a:xfrm>
              <a:off x="8154039" y="6308567"/>
              <a:ext cx="810871" cy="220938"/>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nvGrpSpPr>
          <p:cNvPr id="4" name="Grupo 3">
            <a:extLst>
              <a:ext uri="{FF2B5EF4-FFF2-40B4-BE49-F238E27FC236}">
                <a16:creationId xmlns:a16="http://schemas.microsoft.com/office/drawing/2014/main" id="{93FE8FC8-72A3-D5F4-13E4-C3C730573DD0}"/>
              </a:ext>
            </a:extLst>
          </p:cNvPr>
          <p:cNvGrpSpPr/>
          <p:nvPr/>
        </p:nvGrpSpPr>
        <p:grpSpPr>
          <a:xfrm>
            <a:off x="6401969" y="1381326"/>
            <a:ext cx="4551320" cy="2537257"/>
            <a:chOff x="6713254" y="1342416"/>
            <a:chExt cx="4551320" cy="2537257"/>
          </a:xfrm>
        </p:grpSpPr>
        <p:pic>
          <p:nvPicPr>
            <p:cNvPr id="3" name="Imagen 2">
              <a:extLst>
                <a:ext uri="{FF2B5EF4-FFF2-40B4-BE49-F238E27FC236}">
                  <a16:creationId xmlns:a16="http://schemas.microsoft.com/office/drawing/2014/main" id="{F4619078-B834-2F80-8DFF-0AC17E0F0849}"/>
                </a:ext>
              </a:extLst>
            </p:cNvPr>
            <p:cNvPicPr>
              <a:picLocks noChangeAspect="1"/>
            </p:cNvPicPr>
            <p:nvPr/>
          </p:nvPicPr>
          <p:blipFill>
            <a:blip r:embed="rId5"/>
            <a:stretch>
              <a:fillRect/>
            </a:stretch>
          </p:blipFill>
          <p:spPr>
            <a:xfrm>
              <a:off x="6713254" y="1342416"/>
              <a:ext cx="4551320" cy="2537257"/>
            </a:xfrm>
            <a:prstGeom prst="rect">
              <a:avLst/>
            </a:prstGeom>
            <a:ln w="12700">
              <a:solidFill>
                <a:schemeClr val="tx1"/>
              </a:solidFill>
            </a:ln>
          </p:spPr>
        </p:pic>
        <p:cxnSp>
          <p:nvCxnSpPr>
            <p:cNvPr id="809" name="Google Shape;809;p48"/>
            <p:cNvCxnSpPr/>
            <p:nvPr/>
          </p:nvCxnSpPr>
          <p:spPr>
            <a:xfrm flipH="1">
              <a:off x="10594058" y="2032504"/>
              <a:ext cx="538452" cy="428586"/>
            </a:xfrm>
            <a:prstGeom prst="straightConnector1">
              <a:avLst/>
            </a:prstGeom>
            <a:noFill/>
            <a:ln w="57150" cap="flat" cmpd="sng">
              <a:solidFill>
                <a:srgbClr val="F7941D"/>
              </a:solidFill>
              <a:prstDash val="solid"/>
              <a:miter lim="800000"/>
              <a:headEnd type="none" w="sm" len="sm"/>
              <a:tailEnd type="triangle" w="med" len="med"/>
            </a:ln>
          </p:spPr>
        </p:cxnSp>
      </p:grpSp>
      <p:sp>
        <p:nvSpPr>
          <p:cNvPr id="2" name="Rectangle 1">
            <a:extLst>
              <a:ext uri="{FF2B5EF4-FFF2-40B4-BE49-F238E27FC236}">
                <a16:creationId xmlns:a16="http://schemas.microsoft.com/office/drawing/2014/main" id="{21C05D19-95E9-5EEA-ADBF-7622FE80449D}"/>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70003112-B6E6-04FA-296C-7073F5908B1D}"/>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8C5109C5-3C3C-B311-6631-28EE001DBC66}"/>
              </a:ext>
            </a:extLst>
          </p:cNvPr>
          <p:cNvPicPr>
            <a:picLocks noChangeAspect="1"/>
          </p:cNvPicPr>
          <p:nvPr/>
        </p:nvPicPr>
        <p:blipFill>
          <a:blip r:embed="rId7"/>
          <a:stretch>
            <a:fillRect/>
          </a:stretch>
        </p:blipFill>
        <p:spPr>
          <a:xfrm>
            <a:off x="11057248" y="6241802"/>
            <a:ext cx="938147" cy="594360"/>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14"/>
        <p:cNvGrpSpPr/>
        <p:nvPr/>
      </p:nvGrpSpPr>
      <p:grpSpPr>
        <a:xfrm>
          <a:off x="0" y="0"/>
          <a:ext cx="0" cy="0"/>
          <a:chOff x="0" y="0"/>
          <a:chExt cx="0" cy="0"/>
        </a:xfrm>
      </p:grpSpPr>
      <p:sp>
        <p:nvSpPr>
          <p:cNvPr id="815" name="Google Shape;815;p49"/>
          <p:cNvSpPr txBox="1">
            <a:spLocks noGrp="1"/>
          </p:cNvSpPr>
          <p:nvPr>
            <p:ph type="body" idx="1"/>
          </p:nvPr>
        </p:nvSpPr>
        <p:spPr>
          <a:xfrm>
            <a:off x="838200" y="1454473"/>
            <a:ext cx="10515600" cy="463930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700"/>
              <a:buFont typeface="Libre Franklin Medium"/>
              <a:buAutoNum type="arabicPeriod"/>
            </a:pPr>
            <a:r>
              <a:rPr lang="es-ES" sz="2700"/>
              <a:t>Tome la suma de los participantes calculada para el número de miembros del personal enfermos en la columna B</a:t>
            </a:r>
            <a:endParaRPr/>
          </a:p>
          <a:p>
            <a:pPr marL="342900" lvl="0" indent="-342900" algn="l" rtl="0">
              <a:lnSpc>
                <a:spcPct val="100000"/>
              </a:lnSpc>
              <a:spcBef>
                <a:spcPts val="1000"/>
              </a:spcBef>
              <a:spcAft>
                <a:spcPts val="0"/>
              </a:spcAft>
              <a:buClr>
                <a:schemeClr val="dk1"/>
              </a:buClr>
              <a:buSzPts val="2700"/>
              <a:buFont typeface="Libre Franklin Medium"/>
              <a:buAutoNum type="arabicPeriod"/>
            </a:pPr>
            <a:r>
              <a:rPr lang="es-ES" sz="2700"/>
              <a:t>Copie la fórmula SUMA y pegue la celda en una hoja de cálculo en blanco</a:t>
            </a:r>
            <a:endParaRPr/>
          </a:p>
          <a:p>
            <a:pPr marL="342900" lvl="0" indent="-342900" algn="l" rtl="0">
              <a:lnSpc>
                <a:spcPct val="100000"/>
              </a:lnSpc>
              <a:spcBef>
                <a:spcPts val="1000"/>
              </a:spcBef>
              <a:spcAft>
                <a:spcPts val="0"/>
              </a:spcAft>
              <a:buClr>
                <a:schemeClr val="dk1"/>
              </a:buClr>
              <a:buSzPts val="2700"/>
              <a:buFont typeface="Libre Franklin Medium"/>
              <a:buAutoNum type="arabicPeriod"/>
            </a:pPr>
            <a:r>
              <a:rPr lang="es-ES" sz="2700"/>
              <a:t>Si obtiene un error o 0</a:t>
            </a:r>
            <a:endParaRPr/>
          </a:p>
          <a:p>
            <a:pPr marL="0" lvl="0" indent="0" algn="l" rtl="0">
              <a:lnSpc>
                <a:spcPct val="100000"/>
              </a:lnSpc>
              <a:spcBef>
                <a:spcPts val="1000"/>
              </a:spcBef>
              <a:spcAft>
                <a:spcPts val="0"/>
              </a:spcAft>
              <a:buClr>
                <a:srgbClr val="00953A"/>
              </a:buClr>
              <a:buSzPts val="2700"/>
              <a:buNone/>
            </a:pPr>
            <a:r>
              <a:rPr lang="es-ES" sz="2700" b="1">
                <a:solidFill>
                  <a:srgbClr val="00953A"/>
                </a:solidFill>
              </a:rPr>
              <a:t>En su lugar, copie y haga un Pegado especial</a:t>
            </a:r>
            <a:endParaRPr/>
          </a:p>
          <a:p>
            <a:pPr marL="342900" lvl="0" indent="-342900" algn="l" rtl="0">
              <a:lnSpc>
                <a:spcPct val="100000"/>
              </a:lnSpc>
              <a:spcBef>
                <a:spcPts val="1000"/>
              </a:spcBef>
              <a:spcAft>
                <a:spcPts val="0"/>
              </a:spcAft>
              <a:buClr>
                <a:schemeClr val="dk1"/>
              </a:buClr>
              <a:buSzPts val="2700"/>
              <a:buFont typeface="Libre Franklin Medium"/>
              <a:buAutoNum type="arabicPeriod"/>
            </a:pPr>
            <a:r>
              <a:rPr lang="es-ES" sz="2700"/>
              <a:t>Seleccione la(s) celda(s) en la(s) que desea pegar</a:t>
            </a:r>
            <a:endParaRPr/>
          </a:p>
          <a:p>
            <a:pPr marL="342900" lvl="0" indent="-342900" algn="l" rtl="0">
              <a:lnSpc>
                <a:spcPct val="100000"/>
              </a:lnSpc>
              <a:spcBef>
                <a:spcPts val="1000"/>
              </a:spcBef>
              <a:spcAft>
                <a:spcPts val="0"/>
              </a:spcAft>
              <a:buClr>
                <a:schemeClr val="dk1"/>
              </a:buClr>
              <a:buSzPts val="2700"/>
              <a:buFont typeface="Libre Franklin Medium"/>
              <a:buAutoNum type="arabicPeriod"/>
            </a:pPr>
            <a:r>
              <a:rPr lang="es-ES" sz="2700"/>
              <a:t>Haga clic con el botón derecho para ver las opciones</a:t>
            </a:r>
            <a:endParaRPr/>
          </a:p>
          <a:p>
            <a:pPr marL="342900" lvl="0" indent="-342900" algn="l" rtl="0">
              <a:lnSpc>
                <a:spcPct val="100000"/>
              </a:lnSpc>
              <a:spcBef>
                <a:spcPts val="1000"/>
              </a:spcBef>
              <a:spcAft>
                <a:spcPts val="0"/>
              </a:spcAft>
              <a:buClr>
                <a:schemeClr val="dk1"/>
              </a:buClr>
              <a:buSzPts val="2700"/>
              <a:buFont typeface="Libre Franklin Medium"/>
              <a:buAutoNum type="arabicPeriod"/>
            </a:pPr>
            <a:r>
              <a:rPr lang="es-ES" sz="2700"/>
              <a:t>Elija la imagen del portapapeles con "123" en la parte inferior para insertar el propio valor, "24", en la celda y no la fórmula   </a:t>
            </a:r>
            <a:endParaRPr/>
          </a:p>
          <a:p>
            <a:pPr marL="228600" lvl="0" indent="-57150" algn="l" rtl="0">
              <a:lnSpc>
                <a:spcPct val="100000"/>
              </a:lnSpc>
              <a:spcBef>
                <a:spcPts val="1000"/>
              </a:spcBef>
              <a:spcAft>
                <a:spcPts val="0"/>
              </a:spcAft>
              <a:buClr>
                <a:schemeClr val="dk1"/>
              </a:buClr>
              <a:buSzPts val="2700"/>
              <a:buNone/>
            </a:pPr>
            <a:endParaRPr sz="2700"/>
          </a:p>
        </p:txBody>
      </p:sp>
      <p:sp>
        <p:nvSpPr>
          <p:cNvPr id="816" name="Google Shape;816;p49"/>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Pegar como valores</a:t>
            </a:r>
            <a:endParaRPr>
              <a:latin typeface="+mj-lt"/>
            </a:endParaRPr>
          </a:p>
        </p:txBody>
      </p:sp>
      <p:pic>
        <p:nvPicPr>
          <p:cNvPr id="817" name="Google Shape;817;p49" descr="Graphic shows the error message. " title="Errors"/>
          <p:cNvPicPr preferRelativeResize="0"/>
          <p:nvPr/>
        </p:nvPicPr>
        <p:blipFill rotWithShape="1">
          <a:blip r:embed="rId3">
            <a:alphaModFix/>
          </a:blip>
          <a:srcRect/>
          <a:stretch/>
        </p:blipFill>
        <p:spPr>
          <a:xfrm>
            <a:off x="4776161" y="3380232"/>
            <a:ext cx="1150709" cy="503306"/>
          </a:xfrm>
          <a:prstGeom prst="rect">
            <a:avLst/>
          </a:prstGeom>
          <a:noFill/>
          <a:ln w="9525" cap="flat" cmpd="sng">
            <a:solidFill>
              <a:schemeClr val="dk1"/>
            </a:solidFill>
            <a:prstDash val="solid"/>
            <a:round/>
            <a:headEnd type="none" w="sm" len="sm"/>
            <a:tailEnd type="none" w="sm" len="sm"/>
          </a:ln>
        </p:spPr>
      </p:pic>
      <p:pic>
        <p:nvPicPr>
          <p:cNvPr id="3" name="Imagen 2">
            <a:extLst>
              <a:ext uri="{FF2B5EF4-FFF2-40B4-BE49-F238E27FC236}">
                <a16:creationId xmlns:a16="http://schemas.microsoft.com/office/drawing/2014/main" id="{D94E38A4-FE13-17BA-445D-C7ED1E56B5A9}"/>
              </a:ext>
            </a:extLst>
          </p:cNvPr>
          <p:cNvPicPr>
            <a:picLocks noChangeAspect="1"/>
          </p:cNvPicPr>
          <p:nvPr/>
        </p:nvPicPr>
        <p:blipFill>
          <a:blip r:embed="rId4"/>
          <a:stretch>
            <a:fillRect/>
          </a:stretch>
        </p:blipFill>
        <p:spPr>
          <a:xfrm>
            <a:off x="9025527" y="4007796"/>
            <a:ext cx="3166473" cy="880617"/>
          </a:xfrm>
          <a:prstGeom prst="rect">
            <a:avLst/>
          </a:prstGeom>
        </p:spPr>
      </p:pic>
      <p:sp>
        <p:nvSpPr>
          <p:cNvPr id="4" name="Google Shape;808;p48">
            <a:extLst>
              <a:ext uri="{FF2B5EF4-FFF2-40B4-BE49-F238E27FC236}">
                <a16:creationId xmlns:a16="http://schemas.microsoft.com/office/drawing/2014/main" id="{336971A0-85AE-FCA9-2440-7C909B8AE4A7}"/>
              </a:ext>
            </a:extLst>
          </p:cNvPr>
          <p:cNvSpPr/>
          <p:nvPr/>
        </p:nvSpPr>
        <p:spPr>
          <a:xfrm>
            <a:off x="9823205" y="4375006"/>
            <a:ext cx="429747" cy="479095"/>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5" name="Google Shape;809;p48">
            <a:extLst>
              <a:ext uri="{FF2B5EF4-FFF2-40B4-BE49-F238E27FC236}">
                <a16:creationId xmlns:a16="http://schemas.microsoft.com/office/drawing/2014/main" id="{2BE795B6-D1D3-1B0C-529E-012509DE9A28}"/>
              </a:ext>
            </a:extLst>
          </p:cNvPr>
          <p:cNvCxnSpPr>
            <a:cxnSpLocks/>
            <a:endCxn id="4" idx="2"/>
          </p:cNvCxnSpPr>
          <p:nvPr/>
        </p:nvCxnSpPr>
        <p:spPr>
          <a:xfrm flipV="1">
            <a:off x="10038079" y="4854101"/>
            <a:ext cx="0" cy="787942"/>
          </a:xfrm>
          <a:prstGeom prst="straightConnector1">
            <a:avLst/>
          </a:prstGeom>
          <a:noFill/>
          <a:ln w="57150" cap="flat" cmpd="sng">
            <a:solidFill>
              <a:srgbClr val="F7941D"/>
            </a:solidFill>
            <a:prstDash val="solid"/>
            <a:miter lim="800000"/>
            <a:headEnd type="none" w="sm" len="sm"/>
            <a:tailEnd type="triangle" w="med" len="med"/>
          </a:ln>
        </p:spPr>
      </p:cxnSp>
      <p:sp>
        <p:nvSpPr>
          <p:cNvPr id="2" name="Rectangle 1">
            <a:extLst>
              <a:ext uri="{FF2B5EF4-FFF2-40B4-BE49-F238E27FC236}">
                <a16:creationId xmlns:a16="http://schemas.microsoft.com/office/drawing/2014/main" id="{7A41F544-3287-00AB-8AD9-980C569B8247}"/>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F3C1745-F784-45DD-D5F2-518597AD8E01}"/>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7" name="Picture 6">
            <a:extLst>
              <a:ext uri="{FF2B5EF4-FFF2-40B4-BE49-F238E27FC236}">
                <a16:creationId xmlns:a16="http://schemas.microsoft.com/office/drawing/2014/main" id="{9467503C-BA08-6D99-30F5-73DA95DE49F7}"/>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5"/>
          <p:cNvSpPr txBox="1"/>
          <p:nvPr/>
        </p:nvSpPr>
        <p:spPr>
          <a:xfrm>
            <a:off x="9845040" y="3585538"/>
            <a:ext cx="1969008" cy="830956"/>
          </a:xfrm>
          <a:prstGeom prst="rect">
            <a:avLst/>
          </a:prstGeom>
          <a:noFill/>
          <a:ln>
            <a:noFill/>
          </a:ln>
        </p:spPr>
        <p:txBody>
          <a:bodyPr spcFirstLastPara="1" wrap="square" lIns="91425" tIns="45700" rIns="91425" bIns="45700" anchor="t" anchorCtr="0">
            <a:spAutoFit/>
          </a:bodyPr>
          <a:lstStyle/>
          <a:p>
            <a:pPr marL="228600" marR="0" lvl="0" indent="-228600" algn="l" rtl="0">
              <a:spcBef>
                <a:spcPts val="0"/>
              </a:spcBef>
              <a:spcAft>
                <a:spcPts val="0"/>
              </a:spcAft>
              <a:buClr>
                <a:srgbClr val="00953A"/>
              </a:buClr>
              <a:buSzPts val="2400"/>
              <a:buFont typeface="Arial"/>
              <a:buChar char="•"/>
            </a:pPr>
            <a:r>
              <a:rPr lang="es-ES" sz="2400" b="1">
                <a:solidFill>
                  <a:srgbClr val="00953A"/>
                </a:solidFill>
                <a:latin typeface="Arial"/>
                <a:ea typeface="Arial"/>
                <a:cs typeface="Arial"/>
                <a:sym typeface="Arial"/>
              </a:rPr>
              <a:t>Ingresar los datos</a:t>
            </a:r>
            <a:endParaRPr/>
          </a:p>
        </p:txBody>
      </p:sp>
      <p:sp>
        <p:nvSpPr>
          <p:cNvPr id="330" name="Google Shape;330;p5"/>
          <p:cNvSpPr txBox="1"/>
          <p:nvPr/>
        </p:nvSpPr>
        <p:spPr>
          <a:xfrm>
            <a:off x="8525214" y="5429522"/>
            <a:ext cx="3093299" cy="959237"/>
          </a:xfrm>
          <a:prstGeom prst="rect">
            <a:avLst/>
          </a:prstGeom>
          <a:noFill/>
          <a:ln>
            <a:noFill/>
          </a:ln>
        </p:spPr>
        <p:txBody>
          <a:bodyPr spcFirstLastPara="1" wrap="square" lIns="91425" tIns="45700" rIns="91425" bIns="45700" anchor="t" anchorCtr="0">
            <a:spAutoFit/>
          </a:bodyPr>
          <a:lstStyle/>
          <a:p>
            <a:pPr marL="228600" marR="0" lvl="0" indent="-228600" algn="l" rtl="0">
              <a:spcBef>
                <a:spcPts val="0"/>
              </a:spcBef>
              <a:spcAft>
                <a:spcPts val="0"/>
              </a:spcAft>
              <a:buClr>
                <a:srgbClr val="00953A"/>
              </a:buClr>
              <a:buSzPts val="2400"/>
              <a:buFont typeface="Arial"/>
              <a:buChar char="•"/>
            </a:pPr>
            <a:r>
              <a:rPr lang="es-GT" sz="2400" b="1" noProof="0">
                <a:solidFill>
                  <a:srgbClr val="00953A"/>
                </a:solidFill>
                <a:latin typeface="Arial"/>
                <a:ea typeface="Arial"/>
                <a:cs typeface="Arial"/>
                <a:sym typeface="Arial"/>
              </a:rPr>
              <a:t>Resumir los datos </a:t>
            </a:r>
            <a:endParaRPr lang="es-GT" noProof="0"/>
          </a:p>
          <a:p>
            <a:pPr marL="228600" marR="0" lvl="0" indent="-228600" algn="l" rtl="0">
              <a:spcBef>
                <a:spcPts val="1000"/>
              </a:spcBef>
              <a:spcAft>
                <a:spcPts val="0"/>
              </a:spcAft>
              <a:buClr>
                <a:srgbClr val="00953A"/>
              </a:buClr>
              <a:buSzPts val="2400"/>
              <a:buFont typeface="Arial"/>
              <a:buChar char="•"/>
            </a:pPr>
            <a:r>
              <a:rPr lang="es-GT" sz="2400" b="1" noProof="0">
                <a:solidFill>
                  <a:srgbClr val="00953A"/>
                </a:solidFill>
                <a:latin typeface="Arial"/>
                <a:ea typeface="Arial"/>
                <a:cs typeface="Arial"/>
                <a:sym typeface="Arial"/>
              </a:rPr>
              <a:t>Graficar los datos</a:t>
            </a:r>
            <a:endParaRPr lang="es-GT" noProof="0"/>
          </a:p>
        </p:txBody>
      </p:sp>
      <p:sp>
        <p:nvSpPr>
          <p:cNvPr id="331" name="Google Shape;331;p5"/>
          <p:cNvSpPr txBox="1"/>
          <p:nvPr/>
        </p:nvSpPr>
        <p:spPr>
          <a:xfrm>
            <a:off x="16042" y="4964074"/>
            <a:ext cx="2861848" cy="1456769"/>
          </a:xfrm>
          <a:prstGeom prst="rect">
            <a:avLst/>
          </a:prstGeom>
          <a:noFill/>
          <a:ln>
            <a:noFill/>
          </a:ln>
        </p:spPr>
        <p:txBody>
          <a:bodyPr spcFirstLastPara="1" wrap="square" lIns="91425" tIns="45700" rIns="91425" bIns="45700" anchor="t" anchorCtr="0">
            <a:spAutoFit/>
          </a:bodyPr>
          <a:lstStyle/>
          <a:p>
            <a:pPr marL="228600" marR="0" lvl="0" indent="-228600" algn="l" rtl="0">
              <a:spcBef>
                <a:spcPts val="0"/>
              </a:spcBef>
              <a:spcAft>
                <a:spcPts val="0"/>
              </a:spcAft>
              <a:buClr>
                <a:srgbClr val="00953A"/>
              </a:buClr>
              <a:buSzPts val="2400"/>
              <a:buFont typeface="Arial"/>
              <a:buChar char="•"/>
            </a:pPr>
            <a:r>
              <a:rPr lang="es-GT" sz="2400" b="1" noProof="0">
                <a:solidFill>
                  <a:srgbClr val="00953A"/>
                </a:solidFill>
                <a:latin typeface="Arial"/>
                <a:ea typeface="Arial"/>
                <a:cs typeface="Arial"/>
                <a:sym typeface="Arial"/>
              </a:rPr>
              <a:t>Reportes</a:t>
            </a:r>
            <a:endParaRPr lang="es-GT" noProof="0"/>
          </a:p>
          <a:p>
            <a:pPr marL="228600" marR="0" lvl="0" indent="-228600" algn="l" rtl="0">
              <a:spcBef>
                <a:spcPts val="1000"/>
              </a:spcBef>
              <a:spcAft>
                <a:spcPts val="0"/>
              </a:spcAft>
              <a:buClr>
                <a:srgbClr val="00953A"/>
              </a:buClr>
              <a:buSzPts val="2400"/>
              <a:buFont typeface="Arial"/>
              <a:buChar char="•"/>
            </a:pPr>
            <a:r>
              <a:rPr lang="es-GT" sz="2400" b="1" noProof="0">
                <a:solidFill>
                  <a:srgbClr val="00953A"/>
                </a:solidFill>
                <a:latin typeface="Arial"/>
                <a:ea typeface="Arial"/>
                <a:cs typeface="Arial"/>
                <a:sym typeface="Arial"/>
              </a:rPr>
              <a:t>Comunicados</a:t>
            </a:r>
            <a:endParaRPr lang="es-GT" noProof="0"/>
          </a:p>
          <a:p>
            <a:pPr marL="228600" marR="0" lvl="0" indent="-228600" algn="l" rtl="0">
              <a:spcBef>
                <a:spcPts val="1000"/>
              </a:spcBef>
              <a:spcAft>
                <a:spcPts val="0"/>
              </a:spcAft>
              <a:buClr>
                <a:srgbClr val="00953A"/>
              </a:buClr>
              <a:buSzPts val="2400"/>
              <a:buFont typeface="Arial"/>
              <a:buChar char="•"/>
            </a:pPr>
            <a:r>
              <a:rPr lang="es-GT" sz="2400" b="1" noProof="0">
                <a:solidFill>
                  <a:srgbClr val="00953A"/>
                </a:solidFill>
                <a:latin typeface="Arial"/>
                <a:ea typeface="Arial"/>
                <a:cs typeface="Arial"/>
                <a:sym typeface="Arial"/>
              </a:rPr>
              <a:t>Presentaciones</a:t>
            </a:r>
            <a:endParaRPr lang="es-GT" noProof="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822"/>
        <p:cNvGrpSpPr/>
        <p:nvPr/>
      </p:nvGrpSpPr>
      <p:grpSpPr>
        <a:xfrm>
          <a:off x="0" y="0"/>
          <a:ext cx="0" cy="0"/>
          <a:chOff x="0" y="0"/>
          <a:chExt cx="0" cy="0"/>
        </a:xfrm>
      </p:grpSpPr>
      <p:sp>
        <p:nvSpPr>
          <p:cNvPr id="823" name="Google Shape;823;p50"/>
          <p:cNvSpPr txBox="1">
            <a:spLocks noGrp="1"/>
          </p:cNvSpPr>
          <p:nvPr>
            <p:ph type="body" idx="1"/>
          </p:nvPr>
        </p:nvSpPr>
        <p:spPr>
          <a:xfrm>
            <a:off x="779834" y="1303759"/>
            <a:ext cx="10484796" cy="4639309"/>
          </a:xfrm>
          <a:prstGeom prst="rect">
            <a:avLst/>
          </a:prstGeom>
          <a:noFill/>
          <a:ln>
            <a:noFill/>
          </a:ln>
        </p:spPr>
        <p:txBody>
          <a:bodyPr spcFirstLastPara="1" wrap="square" lIns="91425" tIns="45700" rIns="91425" bIns="45700" anchor="t" anchorCtr="0">
            <a:noAutofit/>
          </a:bodyPr>
          <a:lstStyle/>
          <a:p>
            <a:pPr marL="228600" marR="0" lvl="0" indent="-228600" algn="l" rtl="0">
              <a:lnSpc>
                <a:spcPct val="100000"/>
              </a:lnSpc>
              <a:spcBef>
                <a:spcPts val="0"/>
              </a:spcBef>
              <a:spcAft>
                <a:spcPts val="0"/>
              </a:spcAft>
              <a:buClr>
                <a:schemeClr val="dk1"/>
              </a:buClr>
              <a:buSzPts val="2800"/>
              <a:buChar char="•"/>
            </a:pPr>
            <a:r>
              <a:rPr lang="es-ES" b="1"/>
              <a:t>CONTAR.SI</a:t>
            </a:r>
            <a:r>
              <a:rPr lang="es-ES"/>
              <a:t>: número de veces que se producen datos específicos en un intervalo</a:t>
            </a:r>
            <a:endParaRPr/>
          </a:p>
          <a:p>
            <a:pPr marL="228600" lvl="0" indent="-228600" algn="l" rtl="0">
              <a:lnSpc>
                <a:spcPct val="100000"/>
              </a:lnSpc>
              <a:spcBef>
                <a:spcPts val="1000"/>
              </a:spcBef>
              <a:spcAft>
                <a:spcPts val="0"/>
              </a:spcAft>
              <a:buClr>
                <a:schemeClr val="dk1"/>
              </a:buClr>
              <a:buSzPts val="2800"/>
              <a:buChar char="•"/>
            </a:pPr>
            <a:r>
              <a:rPr lang="es-ES" b="1"/>
              <a:t>CONTAR.SI.CONJUNTO</a:t>
            </a:r>
            <a:r>
              <a:rPr lang="es-ES"/>
              <a:t>: número de celdas que cumplen dos o más criterios</a:t>
            </a:r>
            <a:endParaRPr/>
          </a:p>
          <a:p>
            <a:pPr marL="228600" marR="0" lvl="0" indent="-228600" algn="l" rtl="0">
              <a:lnSpc>
                <a:spcPct val="100000"/>
              </a:lnSpc>
              <a:spcBef>
                <a:spcPts val="1000"/>
              </a:spcBef>
              <a:spcAft>
                <a:spcPts val="0"/>
              </a:spcAft>
              <a:buClr>
                <a:schemeClr val="dk1"/>
              </a:buClr>
              <a:buSzPts val="2800"/>
              <a:buChar char="•"/>
            </a:pPr>
            <a:r>
              <a:rPr lang="es-ES"/>
              <a:t>CONTAR.SI (CONJUNTO) sólo contará los datos que coincidan con la fórmula</a:t>
            </a:r>
            <a:endParaRPr/>
          </a:p>
          <a:p>
            <a:pPr marL="228600" lvl="0" indent="-228600" algn="l" rtl="0">
              <a:lnSpc>
                <a:spcPct val="100000"/>
              </a:lnSpc>
              <a:spcBef>
                <a:spcPts val="1000"/>
              </a:spcBef>
              <a:spcAft>
                <a:spcPts val="0"/>
              </a:spcAft>
              <a:buClr>
                <a:schemeClr val="dk1"/>
              </a:buClr>
              <a:buSzPts val="2800"/>
              <a:buChar char="•"/>
            </a:pPr>
            <a:r>
              <a:rPr lang="es-ES"/>
              <a:t>CONTAR.SI (CONJUNTO) no distingue mayúsculas de minúsculas</a:t>
            </a:r>
            <a:endParaRPr/>
          </a:p>
          <a:p>
            <a:pPr marL="0" lvl="0" indent="0" algn="l" rtl="0">
              <a:lnSpc>
                <a:spcPct val="100000"/>
              </a:lnSpc>
              <a:spcBef>
                <a:spcPts val="1000"/>
              </a:spcBef>
              <a:spcAft>
                <a:spcPts val="0"/>
              </a:spcAft>
              <a:buClr>
                <a:schemeClr val="dk1"/>
              </a:buClr>
              <a:buSzPts val="2800"/>
              <a:buNone/>
            </a:pPr>
            <a:r>
              <a:rPr lang="es-ES" sz="2800" b="1"/>
              <a:t>Ejemplo: </a:t>
            </a:r>
            <a:endParaRPr/>
          </a:p>
          <a:p>
            <a:pPr marL="0" lvl="0" indent="0" algn="l" rtl="0">
              <a:lnSpc>
                <a:spcPct val="100000"/>
              </a:lnSpc>
              <a:spcBef>
                <a:spcPts val="1000"/>
              </a:spcBef>
              <a:spcAft>
                <a:spcPts val="0"/>
              </a:spcAft>
              <a:buClr>
                <a:schemeClr val="dk1"/>
              </a:buClr>
              <a:buSzPts val="2400"/>
              <a:buNone/>
            </a:pPr>
            <a:r>
              <a:rPr lang="es-ES" sz="2400"/>
              <a:t>"=CONTAR.SI(C2:C76, “masculino")" cuenta “masculino" y “Masculino", pero no "M" o "m"</a:t>
            </a:r>
            <a:endParaRPr sz="2400" b="1"/>
          </a:p>
          <a:p>
            <a:pPr marL="0" lvl="0" indent="0" algn="l" rtl="0">
              <a:lnSpc>
                <a:spcPct val="100000"/>
              </a:lnSpc>
              <a:spcBef>
                <a:spcPts val="1000"/>
              </a:spcBef>
              <a:spcAft>
                <a:spcPts val="0"/>
              </a:spcAft>
              <a:buClr>
                <a:schemeClr val="dk1"/>
              </a:buClr>
              <a:buSzPts val="2800"/>
              <a:buNone/>
            </a:pPr>
            <a:endParaRPr/>
          </a:p>
        </p:txBody>
      </p:sp>
      <p:sp>
        <p:nvSpPr>
          <p:cNvPr id="824" name="Google Shape;824;p5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Funciones para contar</a:t>
            </a:r>
            <a:endParaRPr>
              <a:latin typeface="+mj-lt"/>
            </a:endParaRPr>
          </a:p>
        </p:txBody>
      </p:sp>
      <p:sp>
        <p:nvSpPr>
          <p:cNvPr id="2" name="Rectangle 1">
            <a:extLst>
              <a:ext uri="{FF2B5EF4-FFF2-40B4-BE49-F238E27FC236}">
                <a16:creationId xmlns:a16="http://schemas.microsoft.com/office/drawing/2014/main" id="{58061784-54C9-A56E-CF77-54DB2F07B145}"/>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A2CF38BE-F10C-D279-6A3F-C5FCE5ECBF5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D2015C33-A3E2-0F22-808A-8D48456ABED7}"/>
              </a:ext>
            </a:extLst>
          </p:cNvPr>
          <p:cNvPicPr>
            <a:picLocks noChangeAspect="1"/>
          </p:cNvPicPr>
          <p:nvPr/>
        </p:nvPicPr>
        <p:blipFill>
          <a:blip r:embed="rId4"/>
          <a:stretch>
            <a:fillRect/>
          </a:stretch>
        </p:blipFill>
        <p:spPr>
          <a:xfrm>
            <a:off x="11057248" y="6241802"/>
            <a:ext cx="938147" cy="59436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829"/>
        <p:cNvGrpSpPr/>
        <p:nvPr/>
      </p:nvGrpSpPr>
      <p:grpSpPr>
        <a:xfrm>
          <a:off x="0" y="0"/>
          <a:ext cx="0" cy="0"/>
          <a:chOff x="0" y="0"/>
          <a:chExt cx="0" cy="0"/>
        </a:xfrm>
      </p:grpSpPr>
      <p:sp>
        <p:nvSpPr>
          <p:cNvPr id="830" name="Google Shape;830;p51"/>
          <p:cNvSpPr txBox="1">
            <a:spLocks noGrp="1"/>
          </p:cNvSpPr>
          <p:nvPr>
            <p:ph type="body" idx="1"/>
          </p:nvPr>
        </p:nvSpPr>
        <p:spPr>
          <a:xfrm>
            <a:off x="176719" y="1439947"/>
            <a:ext cx="10713334"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400"/>
              <a:buChar char="•"/>
            </a:pPr>
            <a:r>
              <a:rPr lang="es-ES" sz="2400"/>
              <a:t>Abra la hoja de cálculo </a:t>
            </a:r>
            <a:r>
              <a:rPr lang="es-ES" sz="2400" u="sng"/>
              <a:t>OSWEGO </a:t>
            </a:r>
            <a:r>
              <a:rPr lang="es-ES" sz="2400"/>
              <a:t>y encuentre el número de hombres entre las personas que asistieron a la comida relacionada con un brote.</a:t>
            </a:r>
            <a:endParaRPr/>
          </a:p>
          <a:p>
            <a:pPr marL="800100" lvl="1" indent="-342900" algn="l" rtl="0">
              <a:lnSpc>
                <a:spcPct val="100000"/>
              </a:lnSpc>
              <a:spcBef>
                <a:spcPts val="1000"/>
              </a:spcBef>
              <a:spcAft>
                <a:spcPts val="0"/>
              </a:spcAft>
              <a:buClr>
                <a:schemeClr val="dk1"/>
              </a:buClr>
              <a:buSzPts val="2000"/>
              <a:buFont typeface="Libre Franklin Medium"/>
              <a:buAutoNum type="arabicPeriod"/>
            </a:pPr>
            <a:r>
              <a:rPr lang="es-ES" sz="2000"/>
              <a:t>Haga clic con el botón izquierdo para seleccionar la celda </a:t>
            </a:r>
            <a:r>
              <a:rPr lang="es-ES" sz="2000" i="1"/>
              <a:t>C77</a:t>
            </a:r>
            <a:endParaRPr/>
          </a:p>
          <a:p>
            <a:pPr marL="800100" lvl="1" indent="-342900" algn="l" rtl="0">
              <a:lnSpc>
                <a:spcPct val="100000"/>
              </a:lnSpc>
              <a:spcBef>
                <a:spcPts val="1000"/>
              </a:spcBef>
              <a:spcAft>
                <a:spcPts val="0"/>
              </a:spcAft>
              <a:buClr>
                <a:schemeClr val="dk1"/>
              </a:buClr>
              <a:buSzPts val="2000"/>
              <a:buFont typeface="Libre Franklin Medium"/>
              <a:buAutoNum type="arabicPeriod"/>
            </a:pPr>
            <a:r>
              <a:rPr lang="es-ES" sz="2000"/>
              <a:t>Seleccione          y aparecerá el cuadro de diálogo de “Argumentos de función”</a:t>
            </a:r>
            <a:endParaRPr/>
          </a:p>
          <a:p>
            <a:pPr marL="800100" lvl="1" indent="-342900" algn="l" rtl="0">
              <a:lnSpc>
                <a:spcPct val="100000"/>
              </a:lnSpc>
              <a:spcBef>
                <a:spcPts val="1000"/>
              </a:spcBef>
              <a:spcAft>
                <a:spcPts val="0"/>
              </a:spcAft>
              <a:buClr>
                <a:schemeClr val="dk1"/>
              </a:buClr>
              <a:buSzPts val="2000"/>
              <a:buFont typeface="Libre Franklin Medium"/>
              <a:buAutoNum type="arabicPeriod"/>
            </a:pPr>
            <a:r>
              <a:rPr lang="es-ES" sz="2000"/>
              <a:t>En el cuadro de diálogo titulado "O seleccionar una categoría", elija la categoría </a:t>
            </a:r>
            <a:r>
              <a:rPr lang="es-ES" sz="2000" b="1"/>
              <a:t>Estadística</a:t>
            </a:r>
            <a:endParaRPr/>
          </a:p>
          <a:p>
            <a:pPr marL="800100" lvl="1" indent="-342900" algn="l" rtl="0">
              <a:lnSpc>
                <a:spcPct val="100000"/>
              </a:lnSpc>
              <a:spcBef>
                <a:spcPts val="1000"/>
              </a:spcBef>
              <a:spcAft>
                <a:spcPts val="0"/>
              </a:spcAft>
              <a:buClr>
                <a:schemeClr val="dk1"/>
              </a:buClr>
              <a:buSzPts val="2000"/>
              <a:buFont typeface="Libre Franklin Medium"/>
              <a:buAutoNum type="arabicPeriod"/>
            </a:pPr>
            <a:r>
              <a:rPr lang="es-ES" sz="2000"/>
              <a:t>Seleccione </a:t>
            </a:r>
            <a:r>
              <a:rPr lang="es-ES" sz="2000" b="1"/>
              <a:t>CONTAR.SI</a:t>
            </a:r>
            <a:endParaRPr/>
          </a:p>
          <a:p>
            <a:pPr marL="800100" lvl="1" indent="-342900" algn="l" rtl="0">
              <a:lnSpc>
                <a:spcPct val="100000"/>
              </a:lnSpc>
              <a:spcBef>
                <a:spcPts val="1000"/>
              </a:spcBef>
              <a:spcAft>
                <a:spcPts val="0"/>
              </a:spcAft>
              <a:buClr>
                <a:schemeClr val="dk1"/>
              </a:buClr>
              <a:buSzPts val="2000"/>
              <a:buFont typeface="Libre Franklin Medium"/>
              <a:buAutoNum type="arabicPeriod"/>
            </a:pPr>
            <a:r>
              <a:rPr lang="es-ES" sz="2000"/>
              <a:t>Haga clic en </a:t>
            </a:r>
            <a:r>
              <a:rPr lang="es-ES" sz="2000" b="1"/>
              <a:t>ACEPTAR</a:t>
            </a:r>
            <a:endParaRPr/>
          </a:p>
          <a:p>
            <a:pPr marL="800100" lvl="1" indent="-342900" algn="l" rtl="0">
              <a:lnSpc>
                <a:spcPct val="100000"/>
              </a:lnSpc>
              <a:spcBef>
                <a:spcPts val="1000"/>
              </a:spcBef>
              <a:spcAft>
                <a:spcPts val="0"/>
              </a:spcAft>
              <a:buClr>
                <a:schemeClr val="dk1"/>
              </a:buClr>
              <a:buSzPts val="2000"/>
              <a:buFont typeface="Libre Franklin Medium"/>
              <a:buAutoNum type="arabicPeriod"/>
            </a:pPr>
            <a:r>
              <a:rPr lang="es-ES" sz="2000"/>
              <a:t>Haga clic con el botón izquierdo y arrastre para seleccionar                                                            el rango de celdas </a:t>
            </a:r>
            <a:r>
              <a:rPr lang="es-ES" sz="2000" i="1"/>
              <a:t>C2:C76 </a:t>
            </a:r>
            <a:r>
              <a:rPr lang="es-ES" sz="2000"/>
              <a:t>o introduzca "C2:C76".</a:t>
            </a:r>
            <a:endParaRPr/>
          </a:p>
          <a:p>
            <a:pPr marL="800100" lvl="1" indent="-342900" algn="l" rtl="0">
              <a:lnSpc>
                <a:spcPct val="100000"/>
              </a:lnSpc>
              <a:spcBef>
                <a:spcPts val="1000"/>
              </a:spcBef>
              <a:spcAft>
                <a:spcPts val="0"/>
              </a:spcAft>
              <a:buClr>
                <a:schemeClr val="dk1"/>
              </a:buClr>
              <a:buSzPts val="2000"/>
              <a:buFont typeface="Libre Franklin Medium"/>
              <a:buAutoNum type="arabicPeriod"/>
            </a:pPr>
            <a:r>
              <a:rPr lang="es-ES" sz="2000"/>
              <a:t>Introduzca “Masculino" para Criterio</a:t>
            </a:r>
            <a:endParaRPr/>
          </a:p>
          <a:p>
            <a:pPr marL="800100" lvl="1" indent="-342900">
              <a:spcBef>
                <a:spcPts val="1000"/>
              </a:spcBef>
              <a:buClr>
                <a:schemeClr val="dk1"/>
              </a:buClr>
              <a:buSzPts val="2000"/>
              <a:buFont typeface="Libre Franklin Medium"/>
              <a:buAutoNum type="arabicPeriod"/>
            </a:pPr>
            <a:r>
              <a:rPr lang="es-ES" sz="2000"/>
              <a:t>Haga clic en </a:t>
            </a:r>
            <a:r>
              <a:rPr lang="es-ES" sz="2000" b="1"/>
              <a:t>ACEPTAR</a:t>
            </a:r>
            <a:endParaRPr lang="es-ES" sz="2000"/>
          </a:p>
          <a:p>
            <a:pPr marL="800100" lvl="1" indent="-342900" algn="l" rtl="0">
              <a:lnSpc>
                <a:spcPct val="100000"/>
              </a:lnSpc>
              <a:spcBef>
                <a:spcPts val="1000"/>
              </a:spcBef>
              <a:spcAft>
                <a:spcPts val="0"/>
              </a:spcAft>
              <a:buClr>
                <a:schemeClr val="dk1"/>
              </a:buClr>
              <a:buSzPts val="2000"/>
              <a:buFont typeface="Libre Franklin Medium"/>
              <a:buAutoNum type="arabicPeriod"/>
            </a:pPr>
            <a:endParaRPr sz="2000"/>
          </a:p>
          <a:p>
            <a:pPr marL="0" lvl="0" indent="0" algn="l" rtl="0">
              <a:lnSpc>
                <a:spcPct val="100000"/>
              </a:lnSpc>
              <a:spcBef>
                <a:spcPts val="1000"/>
              </a:spcBef>
              <a:spcAft>
                <a:spcPts val="0"/>
              </a:spcAft>
              <a:buClr>
                <a:schemeClr val="dk1"/>
              </a:buClr>
              <a:buSzPts val="2400"/>
              <a:buNone/>
            </a:pPr>
            <a:endParaRPr sz="2400"/>
          </a:p>
          <a:p>
            <a:pPr marL="228600" lvl="0" indent="-76200" algn="l" rtl="0">
              <a:lnSpc>
                <a:spcPct val="100000"/>
              </a:lnSpc>
              <a:spcBef>
                <a:spcPts val="1000"/>
              </a:spcBef>
              <a:spcAft>
                <a:spcPts val="0"/>
              </a:spcAft>
              <a:buClr>
                <a:schemeClr val="dk1"/>
              </a:buClr>
              <a:buSzPts val="2400"/>
              <a:buNone/>
            </a:pPr>
            <a:endParaRPr sz="2400"/>
          </a:p>
        </p:txBody>
      </p:sp>
      <p:sp>
        <p:nvSpPr>
          <p:cNvPr id="831" name="Google Shape;831;p5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CONTAR.SI</a:t>
            </a:r>
            <a:endParaRPr>
              <a:latin typeface="+mj-lt"/>
            </a:endParaRPr>
          </a:p>
        </p:txBody>
      </p:sp>
      <p:pic>
        <p:nvPicPr>
          <p:cNvPr id="832" name="Google Shape;832;p51"/>
          <p:cNvPicPr preferRelativeResize="0"/>
          <p:nvPr/>
        </p:nvPicPr>
        <p:blipFill rotWithShape="1">
          <a:blip r:embed="rId3">
            <a:alphaModFix/>
          </a:blip>
          <a:srcRect t="10727"/>
          <a:stretch/>
        </p:blipFill>
        <p:spPr>
          <a:xfrm>
            <a:off x="2956939" y="2711841"/>
            <a:ext cx="699912" cy="544725"/>
          </a:xfrm>
          <a:prstGeom prst="rect">
            <a:avLst/>
          </a:prstGeom>
          <a:noFill/>
          <a:ln>
            <a:noFill/>
          </a:ln>
        </p:spPr>
      </p:pic>
      <p:pic>
        <p:nvPicPr>
          <p:cNvPr id="3" name="Imagen 2">
            <a:extLst>
              <a:ext uri="{FF2B5EF4-FFF2-40B4-BE49-F238E27FC236}">
                <a16:creationId xmlns:a16="http://schemas.microsoft.com/office/drawing/2014/main" id="{937ECF48-C19E-E119-CA64-E8D048B09D1E}"/>
              </a:ext>
            </a:extLst>
          </p:cNvPr>
          <p:cNvPicPr>
            <a:picLocks noChangeAspect="1"/>
          </p:cNvPicPr>
          <p:nvPr/>
        </p:nvPicPr>
        <p:blipFill>
          <a:blip r:embed="rId4"/>
          <a:stretch>
            <a:fillRect/>
          </a:stretch>
        </p:blipFill>
        <p:spPr>
          <a:xfrm>
            <a:off x="7833516" y="3891065"/>
            <a:ext cx="4255137" cy="1906620"/>
          </a:xfrm>
          <a:prstGeom prst="rect">
            <a:avLst/>
          </a:prstGeom>
          <a:ln>
            <a:solidFill>
              <a:schemeClr val="tx1"/>
            </a:solidFill>
          </a:ln>
        </p:spPr>
      </p:pic>
      <p:sp>
        <p:nvSpPr>
          <p:cNvPr id="2" name="Rectangle 1">
            <a:extLst>
              <a:ext uri="{FF2B5EF4-FFF2-40B4-BE49-F238E27FC236}">
                <a16:creationId xmlns:a16="http://schemas.microsoft.com/office/drawing/2014/main" id="{375E2DE3-1CED-C94D-125F-206BEE731EA3}"/>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BA84990-813B-620F-2460-B261696FD50C}"/>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0B52E31B-B55E-F31A-C61F-C77516E43A08}"/>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37"/>
        <p:cNvGrpSpPr/>
        <p:nvPr/>
      </p:nvGrpSpPr>
      <p:grpSpPr>
        <a:xfrm>
          <a:off x="0" y="0"/>
          <a:ext cx="0" cy="0"/>
          <a:chOff x="0" y="0"/>
          <a:chExt cx="0" cy="0"/>
        </a:xfrm>
      </p:grpSpPr>
      <p:sp>
        <p:nvSpPr>
          <p:cNvPr id="838" name="Google Shape;838;p5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t>Funciones (1/2)</a:t>
            </a:r>
            <a:endParaRPr sz="3200">
              <a:highlight>
                <a:srgbClr val="FFFF00"/>
              </a:highlight>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843"/>
        <p:cNvGrpSpPr/>
        <p:nvPr/>
      </p:nvGrpSpPr>
      <p:grpSpPr>
        <a:xfrm>
          <a:off x="0" y="0"/>
          <a:ext cx="0" cy="0"/>
          <a:chOff x="0" y="0"/>
          <a:chExt cx="0" cy="0"/>
        </a:xfrm>
      </p:grpSpPr>
      <p:sp>
        <p:nvSpPr>
          <p:cNvPr id="844" name="Google Shape;844;p53"/>
          <p:cNvSpPr txBox="1">
            <a:spLocks noGrp="1"/>
          </p:cNvSpPr>
          <p:nvPr>
            <p:ph type="body" idx="1"/>
          </p:nvPr>
        </p:nvSpPr>
        <p:spPr>
          <a:xfrm>
            <a:off x="663102" y="1398442"/>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a:t>Ir a la pestaña de </a:t>
            </a:r>
            <a:r>
              <a:rPr lang="es-ES" u="sng"/>
              <a:t>marzo_2024</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i="1"/>
              <a:t>A11</a:t>
            </a:r>
            <a:r>
              <a:rPr lang="es-ES" sz="2400"/>
              <a:t>: Escriba "TOTAL ="</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i="1"/>
              <a:t>A13</a:t>
            </a:r>
            <a:r>
              <a:rPr lang="es-ES" sz="2400"/>
              <a:t>: Escriba "Mínimo ="</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i="1"/>
              <a:t>A14</a:t>
            </a:r>
            <a:r>
              <a:rPr lang="es-ES" sz="2400"/>
              <a:t>: Escriba "Máximo ="</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i="1"/>
              <a:t>A15</a:t>
            </a:r>
            <a:r>
              <a:rPr lang="es-ES" sz="2400"/>
              <a:t>: Escriba "Mediana ="</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i="1"/>
              <a:t>C11 </a:t>
            </a:r>
            <a:r>
              <a:rPr lang="es-ES" sz="2400"/>
              <a:t>- Encontrar la </a:t>
            </a:r>
            <a:r>
              <a:rPr lang="es-ES" sz="2400" b="1"/>
              <a:t>SUMA </a:t>
            </a:r>
            <a:r>
              <a:rPr lang="es-ES" sz="2400"/>
              <a:t>de los miembros de la Comunidad</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i="1"/>
              <a:t>C13 </a:t>
            </a:r>
            <a:r>
              <a:rPr lang="es-ES" sz="2400"/>
              <a:t>- Encontrar el </a:t>
            </a:r>
            <a:r>
              <a:rPr lang="es-ES" sz="2400" b="1"/>
              <a:t>MIN </a:t>
            </a:r>
            <a:r>
              <a:rPr lang="es-ES" sz="2400"/>
              <a:t>de los miembros de la Comunidad</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i="1"/>
              <a:t>C14 </a:t>
            </a:r>
            <a:r>
              <a:rPr lang="es-ES" sz="2400"/>
              <a:t>- Encontrar el </a:t>
            </a:r>
            <a:r>
              <a:rPr lang="es-ES" sz="2400" b="1"/>
              <a:t>MAX </a:t>
            </a:r>
            <a:r>
              <a:rPr lang="es-ES" sz="2400"/>
              <a:t>de los miembros de la Comunidad</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i="1"/>
              <a:t>C15 </a:t>
            </a:r>
            <a:r>
              <a:rPr lang="es-ES"/>
              <a:t>- </a:t>
            </a:r>
            <a:r>
              <a:rPr lang="es-ES" sz="2400"/>
              <a:t>Encontrar la</a:t>
            </a:r>
            <a:r>
              <a:rPr lang="es-ES" sz="2400" b="1"/>
              <a:t> MEDIANA </a:t>
            </a:r>
            <a:r>
              <a:rPr lang="es-ES" sz="2400"/>
              <a:t>de los miembros de la Comunidad</a:t>
            </a:r>
            <a:endParaRPr/>
          </a:p>
          <a:p>
            <a:pPr marL="228600" lvl="0" indent="-228600" algn="l" rtl="0">
              <a:lnSpc>
                <a:spcPct val="100000"/>
              </a:lnSpc>
              <a:spcBef>
                <a:spcPts val="1000"/>
              </a:spcBef>
              <a:spcAft>
                <a:spcPts val="0"/>
              </a:spcAft>
              <a:buClr>
                <a:schemeClr val="dk1"/>
              </a:buClr>
              <a:buSzPts val="2800"/>
              <a:buChar char="•"/>
            </a:pPr>
            <a:r>
              <a:rPr lang="es-ES"/>
              <a:t>Copiar funciones en el rango de celdas </a:t>
            </a:r>
            <a:r>
              <a:rPr lang="es-ES" i="1"/>
              <a:t>C13:15 </a:t>
            </a:r>
            <a:r>
              <a:rPr lang="es-ES"/>
              <a:t>a </a:t>
            </a:r>
            <a:r>
              <a:rPr lang="es-ES" i="1"/>
              <a:t>B13:B15</a:t>
            </a:r>
            <a:endParaRPr/>
          </a:p>
          <a:p>
            <a:pPr marL="228600" lvl="0" indent="-50800" algn="l" rtl="0">
              <a:lnSpc>
                <a:spcPct val="100000"/>
              </a:lnSpc>
              <a:spcBef>
                <a:spcPts val="1000"/>
              </a:spcBef>
              <a:spcAft>
                <a:spcPts val="0"/>
              </a:spcAft>
              <a:buClr>
                <a:schemeClr val="dk1"/>
              </a:buClr>
              <a:buSzPts val="2800"/>
              <a:buNone/>
            </a:pPr>
            <a:endParaRPr/>
          </a:p>
          <a:p>
            <a:pPr marL="228600" lvl="0" indent="-50800" algn="l" rtl="0">
              <a:lnSpc>
                <a:spcPct val="100000"/>
              </a:lnSpc>
              <a:spcBef>
                <a:spcPts val="1000"/>
              </a:spcBef>
              <a:spcAft>
                <a:spcPts val="0"/>
              </a:spcAft>
              <a:buClr>
                <a:schemeClr val="dk1"/>
              </a:buClr>
              <a:buSzPts val="2800"/>
              <a:buNone/>
            </a:pPr>
            <a:endParaRPr/>
          </a:p>
          <a:p>
            <a:pPr marL="0" lvl="0" indent="0" algn="l" rtl="0">
              <a:lnSpc>
                <a:spcPct val="100000"/>
              </a:lnSpc>
              <a:spcBef>
                <a:spcPts val="1000"/>
              </a:spcBef>
              <a:spcAft>
                <a:spcPts val="0"/>
              </a:spcAft>
              <a:buClr>
                <a:schemeClr val="dk1"/>
              </a:buClr>
              <a:buSzPts val="2800"/>
              <a:buNone/>
            </a:pPr>
            <a:endParaRPr/>
          </a:p>
        </p:txBody>
      </p:sp>
      <p:sp>
        <p:nvSpPr>
          <p:cNvPr id="845" name="Google Shape;845;p53"/>
          <p:cNvSpPr txBox="1">
            <a:spLocks noGrp="1"/>
          </p:cNvSpPr>
          <p:nvPr>
            <p:ph type="title"/>
          </p:nvPr>
        </p:nvSpPr>
        <p:spPr>
          <a:xfrm>
            <a:off x="838200" y="455988"/>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Funciones (2/2)</a:t>
            </a:r>
            <a:endParaRPr>
              <a:latin typeface="+mj-lt"/>
            </a:endParaRPr>
          </a:p>
        </p:txBody>
      </p:sp>
      <p:sp>
        <p:nvSpPr>
          <p:cNvPr id="2" name="Rectangle 1">
            <a:extLst>
              <a:ext uri="{FF2B5EF4-FFF2-40B4-BE49-F238E27FC236}">
                <a16:creationId xmlns:a16="http://schemas.microsoft.com/office/drawing/2014/main" id="{224CF565-10E2-0B09-2100-C64709DD0D1F}"/>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8116DF44-CE76-E33F-7583-40B24698C0C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51334AD3-D923-D4BA-854F-5C3576739031}"/>
              </a:ext>
            </a:extLst>
          </p:cNvPr>
          <p:cNvPicPr>
            <a:picLocks noChangeAspect="1"/>
          </p:cNvPicPr>
          <p:nvPr/>
        </p:nvPicPr>
        <p:blipFill>
          <a:blip r:embed="rId4"/>
          <a:stretch>
            <a:fillRect/>
          </a:stretch>
        </p:blipFill>
        <p:spPr>
          <a:xfrm>
            <a:off x="11057248" y="6241802"/>
            <a:ext cx="938147" cy="594360"/>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850"/>
        <p:cNvGrpSpPr/>
        <p:nvPr/>
      </p:nvGrpSpPr>
      <p:grpSpPr>
        <a:xfrm>
          <a:off x="0" y="0"/>
          <a:ext cx="0" cy="0"/>
          <a:chOff x="0" y="0"/>
          <a:chExt cx="0" cy="0"/>
        </a:xfrm>
      </p:grpSpPr>
      <p:sp>
        <p:nvSpPr>
          <p:cNvPr id="851" name="Google Shape;851;p5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t>CONTAR.SI(S) (1/3)</a:t>
            </a:r>
            <a:endParaRPr sz="320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56"/>
        <p:cNvGrpSpPr/>
        <p:nvPr/>
      </p:nvGrpSpPr>
      <p:grpSpPr>
        <a:xfrm>
          <a:off x="0" y="0"/>
          <a:ext cx="0" cy="0"/>
          <a:chOff x="0" y="0"/>
          <a:chExt cx="0" cy="0"/>
        </a:xfrm>
      </p:grpSpPr>
      <p:sp>
        <p:nvSpPr>
          <p:cNvPr id="857" name="Google Shape;857;p55"/>
          <p:cNvSpPr txBox="1">
            <a:spLocks noGrp="1"/>
          </p:cNvSpPr>
          <p:nvPr>
            <p:ph type="body" idx="1"/>
          </p:nvPr>
        </p:nvSpPr>
        <p:spPr>
          <a:xfrm>
            <a:off x="624192" y="1498313"/>
            <a:ext cx="7877782"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s-ES" b="1"/>
              <a:t>Parte 1</a:t>
            </a:r>
            <a:endParaRPr/>
          </a:p>
          <a:p>
            <a:pPr marL="228600" lvl="0" indent="-228600" algn="l" rtl="0">
              <a:lnSpc>
                <a:spcPct val="100000"/>
              </a:lnSpc>
              <a:spcBef>
                <a:spcPts val="1000"/>
              </a:spcBef>
              <a:spcAft>
                <a:spcPts val="0"/>
              </a:spcAft>
              <a:buClr>
                <a:schemeClr val="dk1"/>
              </a:buClr>
              <a:buSzPts val="2800"/>
              <a:buChar char="•"/>
            </a:pPr>
            <a:r>
              <a:rPr lang="es-ES"/>
              <a:t>Ir a la hoja de cálculo de </a:t>
            </a:r>
            <a:r>
              <a:rPr lang="es-ES" u="sng"/>
              <a:t>Oswego</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a:t>Sitúe el cursor en la celda </a:t>
            </a:r>
            <a:r>
              <a:rPr lang="es-ES" sz="2400" i="1"/>
              <a:t>C78</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a:t>Haga clic en </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a:t>Seleccione </a:t>
            </a:r>
            <a:r>
              <a:rPr lang="es-ES" sz="2400" b="1"/>
              <a:t>CONTAR.SI </a:t>
            </a:r>
            <a:r>
              <a:rPr lang="es-ES" sz="2400"/>
              <a:t>en la categoría Estadísticas</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a:t>Sitúe el cursor en la casilla Rango</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a:t>Resalte el rango de celdas </a:t>
            </a:r>
            <a:r>
              <a:rPr lang="es-ES" sz="2400" i="1"/>
              <a:t>C2:C76 </a:t>
            </a:r>
            <a:r>
              <a:rPr lang="es-ES" sz="2400"/>
              <a:t>o introduzca "C2:C76", a continuación, haga clic en </a:t>
            </a:r>
            <a:r>
              <a:rPr lang="es-ES" sz="2400" b="1"/>
              <a:t>ACEPTAR</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a:t>En la casilla Criterios, escriba “Femenino"</a:t>
            </a:r>
            <a:endParaRPr/>
          </a:p>
          <a:p>
            <a:pPr marL="0" lvl="0" indent="0" algn="l" rtl="0">
              <a:lnSpc>
                <a:spcPct val="100000"/>
              </a:lnSpc>
              <a:spcBef>
                <a:spcPts val="1000"/>
              </a:spcBef>
              <a:spcAft>
                <a:spcPts val="0"/>
              </a:spcAft>
              <a:buClr>
                <a:schemeClr val="dk1"/>
              </a:buClr>
              <a:buSzPts val="2800"/>
              <a:buNone/>
            </a:pPr>
            <a:endParaRPr/>
          </a:p>
        </p:txBody>
      </p:sp>
      <p:sp>
        <p:nvSpPr>
          <p:cNvPr id="858" name="Google Shape;858;p55"/>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CONTAR.SI (2/3)</a:t>
            </a:r>
            <a:endParaRPr>
              <a:latin typeface="+mj-lt"/>
            </a:endParaRPr>
          </a:p>
        </p:txBody>
      </p:sp>
      <p:pic>
        <p:nvPicPr>
          <p:cNvPr id="859" name="Google Shape;859;p55"/>
          <p:cNvPicPr preferRelativeResize="0"/>
          <p:nvPr/>
        </p:nvPicPr>
        <p:blipFill rotWithShape="1">
          <a:blip r:embed="rId3">
            <a:alphaModFix/>
          </a:blip>
          <a:srcRect t="10727"/>
          <a:stretch/>
        </p:blipFill>
        <p:spPr>
          <a:xfrm>
            <a:off x="3538788" y="3032945"/>
            <a:ext cx="699912" cy="544725"/>
          </a:xfrm>
          <a:prstGeom prst="rect">
            <a:avLst/>
          </a:prstGeom>
          <a:noFill/>
          <a:ln>
            <a:noFill/>
          </a:ln>
        </p:spPr>
      </p:pic>
      <p:sp>
        <p:nvSpPr>
          <p:cNvPr id="860" name="Google Shape;860;p55"/>
          <p:cNvSpPr/>
          <p:nvPr/>
        </p:nvSpPr>
        <p:spPr>
          <a:xfrm>
            <a:off x="8127999" y="1967145"/>
            <a:ext cx="3576319" cy="1876030"/>
          </a:xfrm>
          <a:prstGeom prst="rect">
            <a:avLst/>
          </a:prstGeom>
          <a:solidFill>
            <a:srgbClr val="E1EFD8"/>
          </a:solidFill>
          <a:ln w="5715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61" name="Google Shape;861;p55"/>
          <p:cNvSpPr txBox="1"/>
          <p:nvPr/>
        </p:nvSpPr>
        <p:spPr>
          <a:xfrm>
            <a:off x="8127998" y="2027292"/>
            <a:ext cx="3576321" cy="181588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2800"/>
              <a:buFont typeface="Arial"/>
              <a:buNone/>
            </a:pPr>
            <a:r>
              <a:rPr lang="es-ES" sz="2800">
                <a:solidFill>
                  <a:schemeClr val="dk1"/>
                </a:solidFill>
                <a:latin typeface="Arial"/>
                <a:ea typeface="Arial"/>
                <a:cs typeface="Arial"/>
                <a:sym typeface="Arial"/>
              </a:rPr>
              <a:t>¿Cuántas mujeres hay en el conjunto de datos de Oswego?</a:t>
            </a:r>
            <a:endParaRPr/>
          </a:p>
          <a:p>
            <a:pPr marL="0" marR="0" lvl="0" indent="0" algn="ctr" rtl="0">
              <a:spcBef>
                <a:spcPts val="0"/>
              </a:spcBef>
              <a:spcAft>
                <a:spcPts val="0"/>
              </a:spcAft>
              <a:buClr>
                <a:srgbClr val="00953A"/>
              </a:buClr>
              <a:buSzPts val="2800"/>
              <a:buFont typeface="Arial"/>
              <a:buNone/>
            </a:pPr>
            <a:r>
              <a:rPr lang="es-ES" sz="2800" b="1">
                <a:solidFill>
                  <a:srgbClr val="00953A"/>
                </a:solidFill>
                <a:latin typeface="Arial"/>
                <a:ea typeface="Arial"/>
                <a:cs typeface="Arial"/>
                <a:sym typeface="Arial"/>
              </a:rPr>
              <a:t>44</a:t>
            </a:r>
            <a:endParaRPr/>
          </a:p>
        </p:txBody>
      </p:sp>
      <p:sp>
        <p:nvSpPr>
          <p:cNvPr id="2" name="Rectangle 1">
            <a:extLst>
              <a:ext uri="{FF2B5EF4-FFF2-40B4-BE49-F238E27FC236}">
                <a16:creationId xmlns:a16="http://schemas.microsoft.com/office/drawing/2014/main" id="{7EACB2F5-E449-A9A6-01BA-D3CBC139E930}"/>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F8A87AA3-BCDF-3BAA-1F04-DDC780A3B589}"/>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B5C789C8-1525-34D5-DC41-48743D8E2AA7}"/>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6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6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6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866"/>
        <p:cNvGrpSpPr/>
        <p:nvPr/>
      </p:nvGrpSpPr>
      <p:grpSpPr>
        <a:xfrm>
          <a:off x="0" y="0"/>
          <a:ext cx="0" cy="0"/>
          <a:chOff x="0" y="0"/>
          <a:chExt cx="0" cy="0"/>
        </a:xfrm>
      </p:grpSpPr>
      <p:sp>
        <p:nvSpPr>
          <p:cNvPr id="867" name="Google Shape;867;p56"/>
          <p:cNvSpPr txBox="1">
            <a:spLocks noGrp="1"/>
          </p:cNvSpPr>
          <p:nvPr>
            <p:ph type="body" idx="1"/>
          </p:nvPr>
        </p:nvSpPr>
        <p:spPr>
          <a:xfrm>
            <a:off x="526915" y="1323215"/>
            <a:ext cx="7359606"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s-ES" b="1"/>
              <a:t>Parte 2</a:t>
            </a:r>
            <a:endParaRPr/>
          </a:p>
          <a:p>
            <a:pPr marL="228600" lvl="0" indent="-228600" algn="l" rtl="0">
              <a:lnSpc>
                <a:spcPct val="100000"/>
              </a:lnSpc>
              <a:spcBef>
                <a:spcPts val="1000"/>
              </a:spcBef>
              <a:spcAft>
                <a:spcPts val="0"/>
              </a:spcAft>
              <a:buClr>
                <a:schemeClr val="dk1"/>
              </a:buClr>
              <a:buSzPts val="2800"/>
              <a:buChar char="•"/>
            </a:pPr>
            <a:r>
              <a:rPr lang="es-ES"/>
              <a:t>Ir a la ficha de </a:t>
            </a:r>
            <a:r>
              <a:rPr lang="es-ES" u="sng"/>
              <a:t>Oswego</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300"/>
              <a:t>Situar el cursor en la celda </a:t>
            </a:r>
            <a:r>
              <a:rPr lang="es-ES" sz="2300" i="1"/>
              <a:t>C79</a:t>
            </a:r>
            <a:endParaRPr sz="2300"/>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300"/>
              <a:t>Hacer clic en </a:t>
            </a:r>
            <a:endParaRPr sz="2300"/>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300"/>
              <a:t>Seleccionar </a:t>
            </a:r>
            <a:r>
              <a:rPr lang="es-ES" sz="2300" b="1"/>
              <a:t>CONTAR.SI.CONJUNTO </a:t>
            </a:r>
            <a:r>
              <a:rPr lang="es-ES" sz="2300"/>
              <a:t>en la categoría Estadística</a:t>
            </a:r>
            <a:endParaRPr lang="es-GT" sz="2300"/>
          </a:p>
          <a:p>
            <a:pPr marL="1143000" lvl="2" indent="-228600">
              <a:spcBef>
                <a:spcPts val="1000"/>
              </a:spcBef>
              <a:buSzPts val="2400"/>
            </a:pPr>
            <a:r>
              <a:rPr lang="es-MX" sz="2300"/>
              <a:t>Rango_ Criterios1: </a:t>
            </a:r>
            <a:r>
              <a:rPr lang="es-MX" sz="2300" i="1"/>
              <a:t>C2:C76 </a:t>
            </a:r>
            <a:r>
              <a:rPr lang="es-MX" sz="2300"/>
              <a:t>(variable “SEXO”)</a:t>
            </a:r>
            <a:endParaRPr lang="es-MX" sz="2300" b="1"/>
          </a:p>
          <a:p>
            <a:pPr marL="1143000" lvl="2" indent="-228600" algn="l" rtl="0">
              <a:lnSpc>
                <a:spcPct val="100000"/>
              </a:lnSpc>
              <a:spcBef>
                <a:spcPts val="1000"/>
              </a:spcBef>
              <a:spcAft>
                <a:spcPts val="0"/>
              </a:spcAft>
              <a:buSzPts val="2400"/>
              <a:buChar char="‒"/>
            </a:pPr>
            <a:r>
              <a:rPr lang="es-ES" sz="2300"/>
              <a:t>Criterio_1: “Masculino“</a:t>
            </a:r>
          </a:p>
          <a:p>
            <a:pPr marL="1143000" lvl="2" indent="-228600" algn="l" rtl="0">
              <a:lnSpc>
                <a:spcPct val="100000"/>
              </a:lnSpc>
              <a:spcBef>
                <a:spcPts val="1000"/>
              </a:spcBef>
              <a:spcAft>
                <a:spcPts val="0"/>
              </a:spcAft>
              <a:buSzPts val="2400"/>
              <a:buChar char="‒"/>
            </a:pPr>
            <a:r>
              <a:rPr lang="es-MX" sz="2300"/>
              <a:t>Rango_ Criterios2: </a:t>
            </a:r>
            <a:r>
              <a:rPr lang="es-MX" sz="2300" i="1"/>
              <a:t>Q2:Q76 </a:t>
            </a:r>
            <a:r>
              <a:rPr lang="es-MX" sz="2300"/>
              <a:t>(variable “AGUA”)</a:t>
            </a:r>
            <a:endParaRPr lang="es-MX" sz="2300" b="1"/>
          </a:p>
          <a:p>
            <a:pPr marL="1143000" lvl="2" indent="-228600" algn="l" rtl="0">
              <a:lnSpc>
                <a:spcPct val="100000"/>
              </a:lnSpc>
              <a:spcBef>
                <a:spcPts val="1000"/>
              </a:spcBef>
              <a:spcAft>
                <a:spcPts val="0"/>
              </a:spcAft>
              <a:buSzPts val="2400"/>
              <a:buChar char="‒"/>
            </a:pPr>
            <a:r>
              <a:rPr lang="es-ES" sz="2300"/>
              <a:t>Criterio_2: “S"</a:t>
            </a:r>
            <a:endParaRPr sz="2300"/>
          </a:p>
          <a:p>
            <a:pPr marL="914400" lvl="2" indent="-457200" algn="l" rtl="0">
              <a:lnSpc>
                <a:spcPct val="100000"/>
              </a:lnSpc>
              <a:spcBef>
                <a:spcPts val="1000"/>
              </a:spcBef>
              <a:spcAft>
                <a:spcPts val="0"/>
              </a:spcAft>
              <a:buClr>
                <a:schemeClr val="dk1"/>
              </a:buClr>
              <a:buSzPts val="2400"/>
              <a:buFont typeface="Libre Franklin Medium"/>
              <a:buAutoNum type="arabicPeriod" startAt="4"/>
            </a:pPr>
            <a:r>
              <a:rPr lang="es-ES" sz="2300"/>
              <a:t>Haga clic en </a:t>
            </a:r>
            <a:r>
              <a:rPr lang="es-ES" sz="2300" b="1"/>
              <a:t>ACEPTAR</a:t>
            </a:r>
            <a:endParaRPr sz="2300"/>
          </a:p>
          <a:p>
            <a:pPr marL="228600" lvl="0" indent="-50800" algn="l" rtl="0">
              <a:lnSpc>
                <a:spcPct val="100000"/>
              </a:lnSpc>
              <a:spcBef>
                <a:spcPts val="1000"/>
              </a:spcBef>
              <a:spcAft>
                <a:spcPts val="0"/>
              </a:spcAft>
              <a:buClr>
                <a:schemeClr val="dk1"/>
              </a:buClr>
              <a:buSzPts val="2800"/>
              <a:buNone/>
            </a:pPr>
            <a:endParaRPr/>
          </a:p>
        </p:txBody>
      </p:sp>
      <p:sp>
        <p:nvSpPr>
          <p:cNvPr id="868" name="Google Shape;868;p5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CONTAR.SI (3/3)</a:t>
            </a:r>
            <a:endParaRPr>
              <a:latin typeface="+mj-lt"/>
            </a:endParaRPr>
          </a:p>
        </p:txBody>
      </p:sp>
      <p:pic>
        <p:nvPicPr>
          <p:cNvPr id="869" name="Google Shape;869;p56"/>
          <p:cNvPicPr preferRelativeResize="0"/>
          <p:nvPr/>
        </p:nvPicPr>
        <p:blipFill rotWithShape="1">
          <a:blip r:embed="rId3">
            <a:alphaModFix/>
          </a:blip>
          <a:srcRect t="10727"/>
          <a:stretch/>
        </p:blipFill>
        <p:spPr>
          <a:xfrm>
            <a:off x="3246055" y="2884275"/>
            <a:ext cx="699912" cy="544725"/>
          </a:xfrm>
          <a:prstGeom prst="rect">
            <a:avLst/>
          </a:prstGeom>
          <a:noFill/>
          <a:ln>
            <a:noFill/>
          </a:ln>
        </p:spPr>
      </p:pic>
      <p:sp>
        <p:nvSpPr>
          <p:cNvPr id="870" name="Google Shape;870;p56"/>
          <p:cNvSpPr/>
          <p:nvPr/>
        </p:nvSpPr>
        <p:spPr>
          <a:xfrm>
            <a:off x="8399235" y="2741030"/>
            <a:ext cx="3155994" cy="1896231"/>
          </a:xfrm>
          <a:prstGeom prst="rect">
            <a:avLst/>
          </a:prstGeom>
          <a:solidFill>
            <a:srgbClr val="E1EFD8"/>
          </a:solidFill>
          <a:ln w="5715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71" name="Google Shape;871;p56"/>
          <p:cNvSpPr txBox="1"/>
          <p:nvPr/>
        </p:nvSpPr>
        <p:spPr>
          <a:xfrm>
            <a:off x="8418690" y="2900239"/>
            <a:ext cx="2935110" cy="181588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2800"/>
              <a:buFont typeface="Arial"/>
              <a:buNone/>
            </a:pPr>
            <a:r>
              <a:rPr lang="es-ES" sz="2800">
                <a:solidFill>
                  <a:schemeClr val="dk1"/>
                </a:solidFill>
                <a:latin typeface="Arial"/>
                <a:ea typeface="Arial"/>
                <a:cs typeface="Arial"/>
                <a:sym typeface="Arial"/>
              </a:rPr>
              <a:t>¿Cuántos hombres bebieron agua?</a:t>
            </a:r>
            <a:endParaRPr/>
          </a:p>
          <a:p>
            <a:pPr marL="0" marR="0" lvl="0" indent="0" algn="ctr" rtl="0">
              <a:spcBef>
                <a:spcPts val="0"/>
              </a:spcBef>
              <a:spcAft>
                <a:spcPts val="0"/>
              </a:spcAft>
              <a:buClr>
                <a:srgbClr val="00953A"/>
              </a:buClr>
              <a:buSzPts val="2800"/>
              <a:buFont typeface="Arial"/>
              <a:buNone/>
            </a:pPr>
            <a:r>
              <a:rPr lang="es-ES" sz="2800" b="1">
                <a:solidFill>
                  <a:srgbClr val="00953A"/>
                </a:solidFill>
                <a:latin typeface="Arial"/>
                <a:ea typeface="Arial"/>
                <a:cs typeface="Arial"/>
                <a:sym typeface="Arial"/>
              </a:rPr>
              <a:t>12</a:t>
            </a:r>
            <a:endParaRPr/>
          </a:p>
        </p:txBody>
      </p:sp>
      <p:sp>
        <p:nvSpPr>
          <p:cNvPr id="2" name="Rectangle 1">
            <a:extLst>
              <a:ext uri="{FF2B5EF4-FFF2-40B4-BE49-F238E27FC236}">
                <a16:creationId xmlns:a16="http://schemas.microsoft.com/office/drawing/2014/main" id="{377C6106-5FDE-D8C6-F5C3-2761883DF575}"/>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E28CFAF-A49F-E182-1BA5-99709B93FD42}"/>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B84FBC40-6C8F-E351-EFB8-B66A2DC819F8}"/>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7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7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7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876"/>
        <p:cNvGrpSpPr/>
        <p:nvPr/>
      </p:nvGrpSpPr>
      <p:grpSpPr>
        <a:xfrm>
          <a:off x="0" y="0"/>
          <a:ext cx="0" cy="0"/>
          <a:chOff x="0" y="0"/>
          <a:chExt cx="0" cy="0"/>
        </a:xfrm>
      </p:grpSpPr>
      <p:sp>
        <p:nvSpPr>
          <p:cNvPr id="877" name="Google Shape;877;p57"/>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s-ES"/>
              <a:t>Si sus valores </a:t>
            </a:r>
            <a:r>
              <a:rPr lang="es-ES" u="sng"/>
              <a:t>no </a:t>
            </a:r>
            <a:r>
              <a:rPr lang="es-ES"/>
              <a:t>están formateados correctamente:</a:t>
            </a:r>
            <a:endParaRPr/>
          </a:p>
          <a:p>
            <a:pPr marL="685800" lvl="1" indent="-228600" algn="l" rtl="0">
              <a:lnSpc>
                <a:spcPct val="100000"/>
              </a:lnSpc>
              <a:spcBef>
                <a:spcPts val="1000"/>
              </a:spcBef>
              <a:spcAft>
                <a:spcPts val="0"/>
              </a:spcAft>
              <a:buSzPts val="2400"/>
              <a:buChar char="▪"/>
            </a:pPr>
            <a:r>
              <a:rPr lang="es-ES"/>
              <a:t>La hoja de cálculo puede ser difícil de leer</a:t>
            </a:r>
            <a:endParaRPr/>
          </a:p>
          <a:p>
            <a:pPr marL="685800" lvl="1" indent="-228600" algn="l" rtl="0">
              <a:lnSpc>
                <a:spcPct val="100000"/>
              </a:lnSpc>
              <a:spcBef>
                <a:spcPts val="1000"/>
              </a:spcBef>
              <a:spcAft>
                <a:spcPts val="0"/>
              </a:spcAft>
              <a:buSzPts val="2400"/>
              <a:buChar char="▪"/>
            </a:pPr>
            <a:r>
              <a:rPr lang="es-ES"/>
              <a:t>Los cálculos pueden no ser válidos</a:t>
            </a:r>
            <a:endParaRPr/>
          </a:p>
          <a:p>
            <a:pPr marL="685800" lvl="1" indent="-228600" algn="l" rtl="0">
              <a:lnSpc>
                <a:spcPct val="100000"/>
              </a:lnSpc>
              <a:spcBef>
                <a:spcPts val="1000"/>
              </a:spcBef>
              <a:spcAft>
                <a:spcPts val="0"/>
              </a:spcAft>
              <a:buSzPts val="2400"/>
              <a:buChar char="▪"/>
            </a:pPr>
            <a:r>
              <a:rPr lang="es-ES"/>
              <a:t>Puede recibir un mensaje de error</a:t>
            </a:r>
            <a:endParaRPr/>
          </a:p>
          <a:p>
            <a:pPr marL="685800" lvl="1" indent="-228600" algn="l" rtl="0">
              <a:lnSpc>
                <a:spcPct val="100000"/>
              </a:lnSpc>
              <a:spcBef>
                <a:spcPts val="1000"/>
              </a:spcBef>
              <a:spcAft>
                <a:spcPts val="0"/>
              </a:spcAft>
              <a:buSzPts val="2400"/>
              <a:buChar char="▪"/>
            </a:pPr>
            <a:r>
              <a:rPr lang="es-ES"/>
              <a:t>El análisis adecuado de los datos puede resultar difícil</a:t>
            </a:r>
            <a:endParaRPr/>
          </a:p>
          <a:p>
            <a:pPr marL="0" lvl="0" indent="0" algn="l" rtl="0">
              <a:lnSpc>
                <a:spcPct val="100000"/>
              </a:lnSpc>
              <a:spcBef>
                <a:spcPts val="1000"/>
              </a:spcBef>
              <a:spcAft>
                <a:spcPts val="0"/>
              </a:spcAft>
              <a:buClr>
                <a:schemeClr val="dk1"/>
              </a:buClr>
              <a:buSzPts val="2800"/>
              <a:buNone/>
            </a:pPr>
            <a:endParaRPr/>
          </a:p>
        </p:txBody>
      </p:sp>
      <p:sp>
        <p:nvSpPr>
          <p:cNvPr id="878" name="Google Shape;878;p57"/>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Formateo de datos</a:t>
            </a:r>
            <a:endParaRPr>
              <a:latin typeface="+mj-lt"/>
            </a:endParaRPr>
          </a:p>
        </p:txBody>
      </p:sp>
      <p:sp>
        <p:nvSpPr>
          <p:cNvPr id="2" name="Rectangle 1">
            <a:extLst>
              <a:ext uri="{FF2B5EF4-FFF2-40B4-BE49-F238E27FC236}">
                <a16:creationId xmlns:a16="http://schemas.microsoft.com/office/drawing/2014/main" id="{AD3B4E55-E276-4758-E4FB-8D1CD50FB211}"/>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988E910D-4714-FD1D-EA55-1452F08DF2AA}"/>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95F9D94A-784F-59CE-A1E9-60CA83F5F131}"/>
              </a:ext>
            </a:extLst>
          </p:cNvPr>
          <p:cNvPicPr>
            <a:picLocks noChangeAspect="1"/>
          </p:cNvPicPr>
          <p:nvPr/>
        </p:nvPicPr>
        <p:blipFill>
          <a:blip r:embed="rId4"/>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7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7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7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7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7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883"/>
        <p:cNvGrpSpPr/>
        <p:nvPr/>
      </p:nvGrpSpPr>
      <p:grpSpPr>
        <a:xfrm>
          <a:off x="0" y="0"/>
          <a:ext cx="0" cy="0"/>
          <a:chOff x="0" y="0"/>
          <a:chExt cx="0" cy="0"/>
        </a:xfrm>
      </p:grpSpPr>
      <p:pic>
        <p:nvPicPr>
          <p:cNvPr id="3" name="Imagen 2">
            <a:extLst>
              <a:ext uri="{FF2B5EF4-FFF2-40B4-BE49-F238E27FC236}">
                <a16:creationId xmlns:a16="http://schemas.microsoft.com/office/drawing/2014/main" id="{3157C0CC-DE5A-6B76-C217-77F8B8492B65}"/>
              </a:ext>
            </a:extLst>
          </p:cNvPr>
          <p:cNvPicPr>
            <a:picLocks noChangeAspect="1"/>
          </p:cNvPicPr>
          <p:nvPr/>
        </p:nvPicPr>
        <p:blipFill>
          <a:blip r:embed="rId3"/>
          <a:stretch>
            <a:fillRect/>
          </a:stretch>
        </p:blipFill>
        <p:spPr>
          <a:xfrm>
            <a:off x="7597689" y="194553"/>
            <a:ext cx="3086985" cy="5972783"/>
          </a:xfrm>
          <a:prstGeom prst="rect">
            <a:avLst/>
          </a:prstGeom>
          <a:ln>
            <a:solidFill>
              <a:schemeClr val="tx1"/>
            </a:solidFill>
          </a:ln>
        </p:spPr>
      </p:pic>
      <p:sp>
        <p:nvSpPr>
          <p:cNvPr id="884" name="Google Shape;884;p58"/>
          <p:cNvSpPr txBox="1">
            <a:spLocks noGrp="1"/>
          </p:cNvSpPr>
          <p:nvPr>
            <p:ph type="body" idx="1"/>
          </p:nvPr>
        </p:nvSpPr>
        <p:spPr>
          <a:xfrm>
            <a:off x="838200" y="1478857"/>
            <a:ext cx="6338641" cy="4639309"/>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800"/>
              <a:buFont typeface="Libre Franklin Medium"/>
              <a:buAutoNum type="arabicPeriod"/>
            </a:pPr>
            <a:r>
              <a:rPr lang="es-ES" sz="2800"/>
              <a:t>Ir a la hoja de cálculo </a:t>
            </a:r>
            <a:r>
              <a:rPr lang="es-ES" sz="2800" u="sng"/>
              <a:t>marzo_2024</a:t>
            </a:r>
            <a:endParaRP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sz="2800"/>
              <a:t>Hacer clic con el botón izquierdo del ratón en el encabezado de la columna A para seleccionar </a:t>
            </a:r>
            <a:br>
              <a:rPr lang="es-ES" sz="2800"/>
            </a:br>
            <a:r>
              <a:rPr lang="es-ES" sz="2800"/>
              <a:t>dicha columna</a:t>
            </a:r>
            <a:endParaRP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sz="2800"/>
              <a:t>Hacer clic con el botón derecho y seleccionar </a:t>
            </a:r>
            <a:r>
              <a:rPr lang="es-ES" sz="2800" b="1"/>
              <a:t>Formato de celdas</a:t>
            </a:r>
            <a:endParaRPr sz="2800"/>
          </a:p>
        </p:txBody>
      </p:sp>
      <p:sp>
        <p:nvSpPr>
          <p:cNvPr id="885" name="Google Shape;885;p58"/>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Formatear celdas</a:t>
            </a:r>
            <a:endParaRPr>
              <a:latin typeface="+mj-lt"/>
            </a:endParaRPr>
          </a:p>
        </p:txBody>
      </p:sp>
      <p:sp>
        <p:nvSpPr>
          <p:cNvPr id="889" name="Google Shape;889;p58"/>
          <p:cNvSpPr/>
          <p:nvPr/>
        </p:nvSpPr>
        <p:spPr>
          <a:xfrm>
            <a:off x="7788388" y="2357779"/>
            <a:ext cx="1371600" cy="274320"/>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88" name="Google Shape;888;p58"/>
          <p:cNvSpPr/>
          <p:nvPr/>
        </p:nvSpPr>
        <p:spPr>
          <a:xfrm>
            <a:off x="8588980" y="5075949"/>
            <a:ext cx="1800160" cy="332630"/>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 name="Rectangle 1">
            <a:extLst>
              <a:ext uri="{FF2B5EF4-FFF2-40B4-BE49-F238E27FC236}">
                <a16:creationId xmlns:a16="http://schemas.microsoft.com/office/drawing/2014/main" id="{08AE9226-61FF-5F41-C7B4-701327A31067}"/>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447023E-2282-557A-765E-630F8288037F}"/>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008D40F3-5290-606A-AC66-3FA1AD11A81A}"/>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894"/>
        <p:cNvGrpSpPr/>
        <p:nvPr/>
      </p:nvGrpSpPr>
      <p:grpSpPr>
        <a:xfrm>
          <a:off x="0" y="0"/>
          <a:ext cx="0" cy="0"/>
          <a:chOff x="0" y="0"/>
          <a:chExt cx="0" cy="0"/>
        </a:xfrm>
      </p:grpSpPr>
      <p:sp>
        <p:nvSpPr>
          <p:cNvPr id="895" name="Google Shape;895;p59"/>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s-ES" sz="2800" i="1">
                <a:latin typeface="Arial"/>
                <a:ea typeface="Arial"/>
                <a:cs typeface="Arial"/>
                <a:sym typeface="Arial"/>
              </a:rPr>
              <a:t>El </a:t>
            </a:r>
            <a:r>
              <a:rPr lang="es-ES" sz="2800">
                <a:latin typeface="Arial"/>
                <a:ea typeface="Arial"/>
                <a:cs typeface="Arial"/>
                <a:sym typeface="Arial"/>
              </a:rPr>
              <a:t>cuadro de diálogo </a:t>
            </a:r>
            <a:r>
              <a:rPr lang="es-ES" sz="2800" i="1">
                <a:latin typeface="Arial"/>
                <a:ea typeface="Arial"/>
                <a:cs typeface="Arial"/>
                <a:sym typeface="Arial"/>
              </a:rPr>
              <a:t>Formato de celdas </a:t>
            </a:r>
            <a:r>
              <a:rPr lang="es-ES" sz="2800">
                <a:latin typeface="Arial"/>
                <a:ea typeface="Arial"/>
                <a:cs typeface="Arial"/>
                <a:sym typeface="Arial"/>
              </a:rPr>
              <a:t>muestra las opciones de formato </a:t>
            </a:r>
            <a:r>
              <a:rPr lang="es-ES"/>
              <a:t>en diferentes pestañas</a:t>
            </a:r>
            <a:r>
              <a:rPr lang="es-ES" sz="2800">
                <a:latin typeface="Arial"/>
                <a:ea typeface="Arial"/>
                <a:cs typeface="Arial"/>
                <a:sym typeface="Arial"/>
              </a:rPr>
              <a:t>: Número, Alineación, Fuente, etc. </a:t>
            </a:r>
            <a:endParaRPr i="1">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i="1">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sz="2800" i="1">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i="1">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sz="2800" i="1">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i="1">
              <a:latin typeface="Arial"/>
              <a:ea typeface="Arial"/>
              <a:cs typeface="Arial"/>
              <a:sym typeface="Arial"/>
            </a:endParaRPr>
          </a:p>
          <a:p>
            <a:pPr marL="342900" lvl="0" indent="-342900" algn="l" rtl="0">
              <a:lnSpc>
                <a:spcPct val="115000"/>
              </a:lnSpc>
              <a:spcBef>
                <a:spcPts val="500"/>
              </a:spcBef>
              <a:spcAft>
                <a:spcPts val="0"/>
              </a:spcAft>
              <a:buClr>
                <a:schemeClr val="dk1"/>
              </a:buClr>
              <a:buSzPts val="2800"/>
              <a:buFont typeface="Libre Franklin Medium"/>
              <a:buAutoNum type="arabicPeriod"/>
            </a:pPr>
            <a:r>
              <a:rPr lang="es-ES"/>
              <a:t>Seleccione la pestaña </a:t>
            </a:r>
            <a:r>
              <a:rPr lang="es-ES" b="1"/>
              <a:t>Fecha </a:t>
            </a:r>
            <a:r>
              <a:rPr lang="es-ES"/>
              <a:t>para dar formato a los valores de la columna A</a:t>
            </a:r>
            <a:endParaRPr/>
          </a:p>
          <a:p>
            <a:pPr marL="0" lvl="0" indent="0" algn="l" rtl="0">
              <a:lnSpc>
                <a:spcPct val="100000"/>
              </a:lnSpc>
              <a:spcBef>
                <a:spcPts val="500"/>
              </a:spcBef>
              <a:spcAft>
                <a:spcPts val="0"/>
              </a:spcAft>
              <a:buClr>
                <a:schemeClr val="dk1"/>
              </a:buClr>
              <a:buSzPts val="2800"/>
              <a:buNone/>
            </a:pPr>
            <a:endParaRPr/>
          </a:p>
        </p:txBody>
      </p:sp>
      <p:sp>
        <p:nvSpPr>
          <p:cNvPr id="896" name="Google Shape;896;p59"/>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Cuadro de diálogo formato de celdas</a:t>
            </a:r>
            <a:endParaRPr>
              <a:latin typeface="+mj-lt"/>
            </a:endParaRPr>
          </a:p>
        </p:txBody>
      </p:sp>
      <p:pic>
        <p:nvPicPr>
          <p:cNvPr id="5" name="Imagen 4">
            <a:extLst>
              <a:ext uri="{FF2B5EF4-FFF2-40B4-BE49-F238E27FC236}">
                <a16:creationId xmlns:a16="http://schemas.microsoft.com/office/drawing/2014/main" id="{DC09B71C-04E6-EDE8-B034-20F0DBB8B2AB}"/>
              </a:ext>
            </a:extLst>
          </p:cNvPr>
          <p:cNvPicPr>
            <a:picLocks noChangeAspect="1"/>
          </p:cNvPicPr>
          <p:nvPr/>
        </p:nvPicPr>
        <p:blipFill>
          <a:blip r:embed="rId3"/>
          <a:stretch>
            <a:fillRect/>
          </a:stretch>
        </p:blipFill>
        <p:spPr>
          <a:xfrm>
            <a:off x="3249039" y="2546851"/>
            <a:ext cx="6051756" cy="2586487"/>
          </a:xfrm>
          <a:prstGeom prst="rect">
            <a:avLst/>
          </a:prstGeom>
          <a:ln w="12700">
            <a:solidFill>
              <a:schemeClr val="tx1"/>
            </a:solidFill>
          </a:ln>
        </p:spPr>
      </p:pic>
      <p:sp>
        <p:nvSpPr>
          <p:cNvPr id="2" name="Rectangle 1">
            <a:extLst>
              <a:ext uri="{FF2B5EF4-FFF2-40B4-BE49-F238E27FC236}">
                <a16:creationId xmlns:a16="http://schemas.microsoft.com/office/drawing/2014/main" id="{DC4DB330-C71F-3AD8-6C54-460CF621088F}"/>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6365DD1B-0ECD-90DD-8267-73C8B81B441D}"/>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4C2B3696-71B5-A02D-4BB5-2837F9F79E79}"/>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Experiencia con Excel</a:t>
            </a:r>
            <a:endParaRPr>
              <a:latin typeface="+mj-lt"/>
            </a:endParaRPr>
          </a:p>
        </p:txBody>
      </p:sp>
      <p:sp>
        <p:nvSpPr>
          <p:cNvPr id="338" name="Google Shape;338;p6"/>
          <p:cNvSpPr txBox="1">
            <a:spLocks noGrp="1"/>
          </p:cNvSpPr>
          <p:nvPr>
            <p:ph type="body" idx="1"/>
          </p:nvPr>
        </p:nvSpPr>
        <p:spPr>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1"/>
              </a:buClr>
              <a:buSzPts val="2800"/>
              <a:buNone/>
            </a:pPr>
            <a:r>
              <a:rPr lang="es-ES"/>
              <a:t>¿Quién ha utilizado Excel alguna vez?</a:t>
            </a:r>
            <a:endParaRPr/>
          </a:p>
          <a:p>
            <a:pPr marL="0" lvl="0" indent="0" algn="ctr" rtl="0">
              <a:lnSpc>
                <a:spcPct val="100000"/>
              </a:lnSpc>
              <a:spcBef>
                <a:spcPts val="1000"/>
              </a:spcBef>
              <a:spcAft>
                <a:spcPts val="0"/>
              </a:spcAft>
              <a:buClr>
                <a:schemeClr val="dk1"/>
              </a:buClr>
              <a:buSzPts val="2800"/>
              <a:buNone/>
            </a:pPr>
            <a:r>
              <a:rPr lang="es-ES"/>
              <a:t>¿Para qué lo ha utilizado?</a:t>
            </a:r>
            <a:endParaRPr/>
          </a:p>
          <a:p>
            <a:pPr marL="0" lvl="0" indent="0" algn="ctr" rtl="0">
              <a:lnSpc>
                <a:spcPct val="100000"/>
              </a:lnSpc>
              <a:spcBef>
                <a:spcPts val="1000"/>
              </a:spcBef>
              <a:spcAft>
                <a:spcPts val="0"/>
              </a:spcAft>
              <a:buClr>
                <a:schemeClr val="dk1"/>
              </a:buClr>
              <a:buSzPts val="2800"/>
              <a:buNone/>
            </a:pPr>
            <a:r>
              <a:rPr lang="es-ES"/>
              <a:t>¿Cómo puede ayudarle Excel en su trabajo?</a:t>
            </a:r>
            <a:endParaRPr/>
          </a:p>
        </p:txBody>
      </p:sp>
      <p:sp>
        <p:nvSpPr>
          <p:cNvPr id="2" name="Rectangle 1">
            <a:extLst>
              <a:ext uri="{FF2B5EF4-FFF2-40B4-BE49-F238E27FC236}">
                <a16:creationId xmlns:a16="http://schemas.microsoft.com/office/drawing/2014/main" id="{614CFCA8-3876-5D18-0B14-0A33FEE0BA08}"/>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BEACB4C-CEDE-05B4-C51C-F90C2B533F6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B8ACF0B-8A64-FD20-9325-84B99231D54A}"/>
              </a:ext>
            </a:extLst>
          </p:cNvPr>
          <p:cNvPicPr>
            <a:picLocks noChangeAspect="1"/>
          </p:cNvPicPr>
          <p:nvPr/>
        </p:nvPicPr>
        <p:blipFill>
          <a:blip r:embed="rId4"/>
          <a:stretch>
            <a:fillRect/>
          </a:stretch>
        </p:blipFill>
        <p:spPr>
          <a:xfrm>
            <a:off x="11057248" y="6241802"/>
            <a:ext cx="938147" cy="594360"/>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902"/>
        <p:cNvGrpSpPr/>
        <p:nvPr/>
      </p:nvGrpSpPr>
      <p:grpSpPr>
        <a:xfrm>
          <a:off x="0" y="0"/>
          <a:ext cx="0" cy="0"/>
          <a:chOff x="0" y="0"/>
          <a:chExt cx="0" cy="0"/>
        </a:xfrm>
      </p:grpSpPr>
      <p:sp>
        <p:nvSpPr>
          <p:cNvPr id="903" name="Google Shape;903;p60"/>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800"/>
              <a:buNone/>
            </a:pPr>
            <a:r>
              <a:rPr lang="es-ES" sz="2800"/>
              <a:t>Formatee las fechas de la columna A:</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t>Después de seleccionar </a:t>
            </a:r>
            <a:r>
              <a:rPr lang="es-ES" b="1"/>
              <a:t>Fecha, </a:t>
            </a:r>
            <a:r>
              <a:rPr lang="es-ES"/>
              <a:t>en Tipo: seleccione "</a:t>
            </a:r>
            <a:r>
              <a:rPr lang="es-ES" b="1"/>
              <a:t>14/03/12</a:t>
            </a:r>
            <a:r>
              <a:rPr lang="es-ES"/>
              <a:t>", que representa </a:t>
            </a:r>
            <a:r>
              <a:rPr lang="es-ES" err="1"/>
              <a:t>dd</a:t>
            </a:r>
            <a:r>
              <a:rPr lang="es-ES"/>
              <a:t>/mm/</a:t>
            </a:r>
            <a:r>
              <a:rPr lang="es-ES" err="1"/>
              <a:t>aa</a:t>
            </a:r>
            <a:endParaRPr/>
          </a:p>
          <a:p>
            <a:pPr marL="1143000" lvl="2" indent="-228600" algn="l" rtl="0">
              <a:lnSpc>
                <a:spcPct val="100000"/>
              </a:lnSpc>
              <a:spcBef>
                <a:spcPts val="1000"/>
              </a:spcBef>
              <a:spcAft>
                <a:spcPts val="0"/>
              </a:spcAft>
              <a:buSzPts val="2000"/>
              <a:buChar char="‒"/>
            </a:pPr>
            <a:r>
              <a:rPr lang="es-ES" b="1"/>
              <a:t>Nota: </a:t>
            </a:r>
            <a:r>
              <a:rPr lang="es-ES"/>
              <a:t>En su trabajo, puede utilizar un formato de fecha diferente, como 14/03/2012 (</a:t>
            </a:r>
            <a:r>
              <a:rPr lang="es-ES" err="1"/>
              <a:t>dd</a:t>
            </a:r>
            <a:r>
              <a:rPr lang="es-ES"/>
              <a:t>-mm-</a:t>
            </a:r>
            <a:r>
              <a:rPr lang="es-ES" err="1"/>
              <a:t>aaaa</a:t>
            </a:r>
            <a:r>
              <a:rPr lang="es-ES"/>
              <a:t>) o 14-MAR-12 (</a:t>
            </a:r>
            <a:r>
              <a:rPr lang="es-ES" err="1"/>
              <a:t>dd</a:t>
            </a:r>
            <a:r>
              <a:rPr lang="es-ES"/>
              <a:t>-mm-</a:t>
            </a:r>
            <a:r>
              <a:rPr lang="es-ES" err="1"/>
              <a:t>aa</a:t>
            </a:r>
            <a:r>
              <a:rPr lang="es-ES"/>
              <a:t>).</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t>Haga clic en </a:t>
            </a:r>
            <a:r>
              <a:rPr lang="es-ES" b="1"/>
              <a:t>ACEPTAR</a:t>
            </a: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t>Haga clic         para guardar el trabajo  </a:t>
            </a:r>
            <a:endParaRPr/>
          </a:p>
          <a:p>
            <a:pPr marL="0" lvl="0" indent="0" algn="l" rtl="0">
              <a:lnSpc>
                <a:spcPct val="100000"/>
              </a:lnSpc>
              <a:spcBef>
                <a:spcPts val="1000"/>
              </a:spcBef>
              <a:spcAft>
                <a:spcPts val="0"/>
              </a:spcAft>
              <a:buClr>
                <a:schemeClr val="dk1"/>
              </a:buClr>
              <a:buSzPts val="2800"/>
              <a:buNone/>
            </a:pPr>
            <a:endParaRPr/>
          </a:p>
        </p:txBody>
      </p:sp>
      <p:sp>
        <p:nvSpPr>
          <p:cNvPr id="904" name="Google Shape;904;p6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formatear fechas</a:t>
            </a:r>
            <a:endParaRPr>
              <a:latin typeface="+mj-lt"/>
            </a:endParaRPr>
          </a:p>
        </p:txBody>
      </p:sp>
      <p:pic>
        <p:nvPicPr>
          <p:cNvPr id="905" name="Google Shape;905;p60" descr="The screen capture shows the Save icon. " title="Save Icon"/>
          <p:cNvPicPr preferRelativeResize="0"/>
          <p:nvPr/>
        </p:nvPicPr>
        <p:blipFill rotWithShape="1">
          <a:blip r:embed="rId3">
            <a:alphaModFix/>
          </a:blip>
          <a:srcRect l="579" t="15215" r="97935" b="82317"/>
          <a:stretch/>
        </p:blipFill>
        <p:spPr>
          <a:xfrm>
            <a:off x="3007037" y="4098594"/>
            <a:ext cx="604359" cy="604359"/>
          </a:xfrm>
          <a:prstGeom prst="rect">
            <a:avLst/>
          </a:prstGeom>
          <a:noFill/>
          <a:ln>
            <a:noFill/>
          </a:ln>
          <a:effectLst>
            <a:outerShdw blurRad="50800" dist="38100" dir="2700000" algn="tl" rotWithShape="0">
              <a:srgbClr val="000000">
                <a:alpha val="40000"/>
              </a:srgbClr>
            </a:outerShdw>
          </a:effectLst>
        </p:spPr>
      </p:pic>
      <p:sp>
        <p:nvSpPr>
          <p:cNvPr id="2" name="Rectangle 1">
            <a:extLst>
              <a:ext uri="{FF2B5EF4-FFF2-40B4-BE49-F238E27FC236}">
                <a16:creationId xmlns:a16="http://schemas.microsoft.com/office/drawing/2014/main" id="{EC7A5A9D-ADAF-E118-699C-9DE67831C0E2}"/>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A68E04E6-C0A5-D9F7-7C2C-D1F731AE7A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513C02BC-E931-225F-0FAE-A92FA5E3C51D}"/>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910"/>
        <p:cNvGrpSpPr/>
        <p:nvPr/>
      </p:nvGrpSpPr>
      <p:grpSpPr>
        <a:xfrm>
          <a:off x="0" y="0"/>
          <a:ext cx="0" cy="0"/>
          <a:chOff x="0" y="0"/>
          <a:chExt cx="0" cy="0"/>
        </a:xfrm>
      </p:grpSpPr>
      <p:pic>
        <p:nvPicPr>
          <p:cNvPr id="3" name="Imagen 2">
            <a:extLst>
              <a:ext uri="{FF2B5EF4-FFF2-40B4-BE49-F238E27FC236}">
                <a16:creationId xmlns:a16="http://schemas.microsoft.com/office/drawing/2014/main" id="{3721FD66-C889-57B5-C383-09681120FD6F}"/>
              </a:ext>
            </a:extLst>
          </p:cNvPr>
          <p:cNvPicPr>
            <a:picLocks noChangeAspect="1"/>
          </p:cNvPicPr>
          <p:nvPr/>
        </p:nvPicPr>
        <p:blipFill>
          <a:blip r:embed="rId3"/>
          <a:stretch>
            <a:fillRect/>
          </a:stretch>
        </p:blipFill>
        <p:spPr>
          <a:xfrm>
            <a:off x="5989216" y="1753239"/>
            <a:ext cx="5544324" cy="3896269"/>
          </a:xfrm>
          <a:prstGeom prst="rect">
            <a:avLst/>
          </a:prstGeom>
          <a:ln w="12700">
            <a:solidFill>
              <a:schemeClr val="tx1"/>
            </a:solidFill>
          </a:ln>
        </p:spPr>
      </p:pic>
      <p:sp>
        <p:nvSpPr>
          <p:cNvPr id="912" name="Google Shape;912;p61"/>
          <p:cNvSpPr txBox="1">
            <a:spLocks noGrp="1"/>
          </p:cNvSpPr>
          <p:nvPr>
            <p:ph type="body" idx="1"/>
          </p:nvPr>
        </p:nvSpPr>
        <p:spPr>
          <a:xfrm>
            <a:off x="390727" y="1831682"/>
            <a:ext cx="5504234" cy="208803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s-ES" sz="2800"/>
              <a:t>La pestaña </a:t>
            </a:r>
            <a:r>
              <a:rPr lang="es-ES" sz="2800" b="1"/>
              <a:t>Inicio</a:t>
            </a:r>
            <a:r>
              <a:rPr lang="es-ES" sz="2800"/>
              <a:t> permite acceder fácilmente a un grupo de herramientas para dar formato a los números </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t>Ingrese "0.555" en la celda </a:t>
            </a:r>
            <a:r>
              <a:rPr lang="es-ES" i="1"/>
              <a:t>C16</a:t>
            </a:r>
            <a:endParaRPr i="1"/>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t>Pulse </a:t>
            </a:r>
            <a:r>
              <a:rPr lang="es-ES" b="1" err="1"/>
              <a:t>Intro</a:t>
            </a:r>
            <a:endParaRPr b="1"/>
          </a:p>
          <a:p>
            <a:pPr marL="0" lvl="0" indent="0" algn="l" rtl="0">
              <a:lnSpc>
                <a:spcPct val="100000"/>
              </a:lnSpc>
              <a:spcBef>
                <a:spcPts val="1000"/>
              </a:spcBef>
              <a:spcAft>
                <a:spcPts val="0"/>
              </a:spcAft>
              <a:buClr>
                <a:schemeClr val="dk1"/>
              </a:buClr>
              <a:buSzPts val="2800"/>
              <a:buNone/>
            </a:pPr>
            <a:endParaRPr/>
          </a:p>
        </p:txBody>
      </p:sp>
      <p:sp>
        <p:nvSpPr>
          <p:cNvPr id="913" name="Google Shape;913;p6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Formatear Números</a:t>
            </a:r>
            <a:endParaRPr>
              <a:latin typeface="+mj-lt"/>
            </a:endParaRPr>
          </a:p>
        </p:txBody>
      </p:sp>
      <p:sp>
        <p:nvSpPr>
          <p:cNvPr id="914" name="Google Shape;914;p61"/>
          <p:cNvSpPr/>
          <p:nvPr/>
        </p:nvSpPr>
        <p:spPr>
          <a:xfrm>
            <a:off x="6770451" y="2451372"/>
            <a:ext cx="583660" cy="330739"/>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sp>
        <p:nvSpPr>
          <p:cNvPr id="915" name="Google Shape;915;p61"/>
          <p:cNvSpPr/>
          <p:nvPr/>
        </p:nvSpPr>
        <p:spPr>
          <a:xfrm>
            <a:off x="9158892" y="4241259"/>
            <a:ext cx="2378112" cy="1322962"/>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sp>
        <p:nvSpPr>
          <p:cNvPr id="2" name="Rectangle 1">
            <a:extLst>
              <a:ext uri="{FF2B5EF4-FFF2-40B4-BE49-F238E27FC236}">
                <a16:creationId xmlns:a16="http://schemas.microsoft.com/office/drawing/2014/main" id="{5015958B-75B0-2E7B-2B02-8639F5EEA528}"/>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7F92427-FF3C-2CA8-5163-C93A239CCF7E}"/>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090B24E-777C-FEF1-2AF8-5E365FC7D22A}"/>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920"/>
        <p:cNvGrpSpPr/>
        <p:nvPr/>
      </p:nvGrpSpPr>
      <p:grpSpPr>
        <a:xfrm>
          <a:off x="0" y="0"/>
          <a:ext cx="0" cy="0"/>
          <a:chOff x="0" y="0"/>
          <a:chExt cx="0" cy="0"/>
        </a:xfrm>
      </p:grpSpPr>
      <p:sp>
        <p:nvSpPr>
          <p:cNvPr id="922" name="Google Shape;922;p62"/>
          <p:cNvSpPr txBox="1">
            <a:spLocks noGrp="1"/>
          </p:cNvSpPr>
          <p:nvPr>
            <p:ph type="body" idx="1"/>
          </p:nvPr>
        </p:nvSpPr>
        <p:spPr>
          <a:xfrm>
            <a:off x="838200" y="1478857"/>
            <a:ext cx="6511042" cy="463930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es-ES"/>
              <a:t>Haga clic con el botón izquierdo para seleccionar </a:t>
            </a:r>
            <a:r>
              <a:rPr lang="es-ES" i="1"/>
              <a:t>C16</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Cambie "0.555" por un porcentaje seleccionando (%) en la cinta </a:t>
            </a:r>
            <a:br>
              <a:rPr lang="es-ES"/>
            </a:br>
            <a:r>
              <a:rPr lang="es-ES"/>
              <a:t>de herramientas</a:t>
            </a:r>
            <a:endParaRPr/>
          </a:p>
        </p:txBody>
      </p:sp>
      <p:sp>
        <p:nvSpPr>
          <p:cNvPr id="923" name="Google Shape;923;p6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Porcentaje</a:t>
            </a:r>
            <a:endParaRPr>
              <a:latin typeface="+mj-lt"/>
            </a:endParaRPr>
          </a:p>
        </p:txBody>
      </p:sp>
      <p:grpSp>
        <p:nvGrpSpPr>
          <p:cNvPr id="4" name="Grupo 3">
            <a:extLst>
              <a:ext uri="{FF2B5EF4-FFF2-40B4-BE49-F238E27FC236}">
                <a16:creationId xmlns:a16="http://schemas.microsoft.com/office/drawing/2014/main" id="{0B777E74-D7E1-9D90-9EFA-39A0A83FAB1D}"/>
              </a:ext>
            </a:extLst>
          </p:cNvPr>
          <p:cNvGrpSpPr/>
          <p:nvPr/>
        </p:nvGrpSpPr>
        <p:grpSpPr>
          <a:xfrm>
            <a:off x="7548664" y="1887170"/>
            <a:ext cx="4168207" cy="2486914"/>
            <a:chOff x="7548664" y="1887170"/>
            <a:chExt cx="4168207" cy="2486914"/>
          </a:xfrm>
        </p:grpSpPr>
        <p:pic>
          <p:nvPicPr>
            <p:cNvPr id="3" name="Imagen 2">
              <a:extLst>
                <a:ext uri="{FF2B5EF4-FFF2-40B4-BE49-F238E27FC236}">
                  <a16:creationId xmlns:a16="http://schemas.microsoft.com/office/drawing/2014/main" id="{4EDFE485-ED18-E919-B212-550C1CF3F87A}"/>
                </a:ext>
              </a:extLst>
            </p:cNvPr>
            <p:cNvPicPr>
              <a:picLocks noChangeAspect="1"/>
            </p:cNvPicPr>
            <p:nvPr/>
          </p:nvPicPr>
          <p:blipFill>
            <a:blip r:embed="rId3"/>
            <a:stretch>
              <a:fillRect/>
            </a:stretch>
          </p:blipFill>
          <p:spPr>
            <a:xfrm>
              <a:off x="7548664" y="1887170"/>
              <a:ext cx="4168207" cy="2486914"/>
            </a:xfrm>
            <a:prstGeom prst="rect">
              <a:avLst/>
            </a:prstGeom>
            <a:ln w="12700">
              <a:solidFill>
                <a:schemeClr val="tx1"/>
              </a:solidFill>
            </a:ln>
          </p:spPr>
        </p:pic>
        <p:sp>
          <p:nvSpPr>
            <p:cNvPr id="924" name="Google Shape;924;p62"/>
            <p:cNvSpPr/>
            <p:nvPr/>
          </p:nvSpPr>
          <p:spPr>
            <a:xfrm>
              <a:off x="8780509" y="3046886"/>
              <a:ext cx="644845" cy="610714"/>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grpSp>
      <p:sp>
        <p:nvSpPr>
          <p:cNvPr id="2" name="Rectangle 1">
            <a:extLst>
              <a:ext uri="{FF2B5EF4-FFF2-40B4-BE49-F238E27FC236}">
                <a16:creationId xmlns:a16="http://schemas.microsoft.com/office/drawing/2014/main" id="{611D9113-0C89-65FE-A0B6-973BE3089EB6}"/>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563A50D-2CAF-E256-47E8-35FC1F312FD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59F0C97D-B14D-4CCF-B8F2-42758405096D}"/>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929"/>
        <p:cNvGrpSpPr/>
        <p:nvPr/>
      </p:nvGrpSpPr>
      <p:grpSpPr>
        <a:xfrm>
          <a:off x="0" y="0"/>
          <a:ext cx="0" cy="0"/>
          <a:chOff x="0" y="0"/>
          <a:chExt cx="0" cy="0"/>
        </a:xfrm>
      </p:grpSpPr>
      <p:sp>
        <p:nvSpPr>
          <p:cNvPr id="930" name="Google Shape;930;p63"/>
          <p:cNvSpPr txBox="1">
            <a:spLocks noGrp="1"/>
          </p:cNvSpPr>
          <p:nvPr>
            <p:ph type="body" idx="1"/>
          </p:nvPr>
        </p:nvSpPr>
        <p:spPr>
          <a:xfrm>
            <a:off x="838200" y="1486057"/>
            <a:ext cx="11176322" cy="485378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400"/>
              <a:buFont typeface="Libre Franklin Medium"/>
              <a:buAutoNum type="arabicPeriod"/>
            </a:pPr>
            <a:r>
              <a:rPr lang="es-ES" sz="2400"/>
              <a:t>Haga clic dos veces en el icono azul de la flecha izquierda para utilizar </a:t>
            </a:r>
            <a:r>
              <a:rPr lang="es-ES" sz="2400" b="1"/>
              <a:t>Aumentar decimal</a:t>
            </a:r>
            <a:endParaRPr/>
          </a:p>
          <a:p>
            <a:pPr marL="342900" marR="0" lvl="0" indent="-342900" algn="l" rtl="0">
              <a:lnSpc>
                <a:spcPct val="100000"/>
              </a:lnSpc>
              <a:spcBef>
                <a:spcPts val="1000"/>
              </a:spcBef>
              <a:spcAft>
                <a:spcPts val="0"/>
              </a:spcAft>
              <a:buClr>
                <a:schemeClr val="dk1"/>
              </a:buClr>
              <a:buSzPts val="2400"/>
              <a:buFont typeface="Libre Franklin Medium"/>
              <a:buAutoNum type="arabicPeriod"/>
            </a:pPr>
            <a:r>
              <a:rPr lang="es-ES" sz="2400"/>
              <a:t>Haga clic en la flecha azul de la derecha para utilizar </a:t>
            </a:r>
            <a:br>
              <a:rPr lang="es-ES" sz="2400"/>
            </a:br>
            <a:r>
              <a:rPr lang="es-ES" sz="2400" b="1"/>
              <a:t>Disminuir decimal</a:t>
            </a:r>
            <a:endParaRPr/>
          </a:p>
          <a:p>
            <a:pPr marL="342900" marR="0" lvl="0" indent="-342900" algn="l" rtl="0">
              <a:lnSpc>
                <a:spcPct val="100000"/>
              </a:lnSpc>
              <a:spcBef>
                <a:spcPts val="1000"/>
              </a:spcBef>
              <a:spcAft>
                <a:spcPts val="0"/>
              </a:spcAft>
              <a:buClr>
                <a:schemeClr val="dk1"/>
              </a:buClr>
              <a:buSzPts val="2400"/>
              <a:buFont typeface="Libre Franklin Medium"/>
              <a:buAutoNum type="arabicPeriod"/>
            </a:pPr>
            <a:r>
              <a:rPr lang="es-ES" sz="2400"/>
              <a:t>Cuando haya terminado, selecciona de nuevo la celda </a:t>
            </a:r>
            <a:r>
              <a:rPr lang="es-ES" sz="2400" i="1"/>
              <a:t>C16</a:t>
            </a:r>
            <a:endParaRPr/>
          </a:p>
          <a:p>
            <a:pPr marL="342900" marR="0" lvl="0" indent="-342900" algn="l" rtl="0">
              <a:lnSpc>
                <a:spcPct val="100000"/>
              </a:lnSpc>
              <a:spcBef>
                <a:spcPts val="1000"/>
              </a:spcBef>
              <a:spcAft>
                <a:spcPts val="0"/>
              </a:spcAft>
              <a:buClr>
                <a:schemeClr val="dk1"/>
              </a:buClr>
              <a:buSzPts val="2400"/>
              <a:buFont typeface="Libre Franklin Medium"/>
              <a:buAutoNum type="arabicPeriod"/>
            </a:pPr>
            <a:r>
              <a:rPr lang="es-ES" sz="2400"/>
              <a:t>Pulse </a:t>
            </a:r>
            <a:r>
              <a:rPr lang="es-ES" sz="2400" b="1"/>
              <a:t>Suprimir </a:t>
            </a:r>
            <a:r>
              <a:rPr lang="es-ES" sz="2400"/>
              <a:t>para borrar el contenido</a:t>
            </a:r>
            <a:endParaRPr sz="2400"/>
          </a:p>
        </p:txBody>
      </p:sp>
      <p:sp>
        <p:nvSpPr>
          <p:cNvPr id="931" name="Google Shape;931;p6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Puntos decimales</a:t>
            </a:r>
            <a:endParaRPr>
              <a:latin typeface="+mj-lt"/>
            </a:endParaRPr>
          </a:p>
        </p:txBody>
      </p:sp>
      <p:sp>
        <p:nvSpPr>
          <p:cNvPr id="932" name="Google Shape;932;p63"/>
          <p:cNvSpPr txBox="1"/>
          <p:nvPr/>
        </p:nvSpPr>
        <p:spPr>
          <a:xfrm>
            <a:off x="2096760" y="6315262"/>
            <a:ext cx="2518239"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000">
                <a:solidFill>
                  <a:schemeClr val="dk1"/>
                </a:solidFill>
                <a:latin typeface="Arial"/>
                <a:ea typeface="Arial"/>
                <a:cs typeface="Arial"/>
                <a:sym typeface="Arial"/>
              </a:rPr>
              <a:t>Aumentar decimal </a:t>
            </a:r>
            <a:endParaRPr sz="2000">
              <a:solidFill>
                <a:schemeClr val="dk1"/>
              </a:solidFill>
              <a:latin typeface="Arial"/>
              <a:ea typeface="Arial"/>
              <a:cs typeface="Arial"/>
              <a:sym typeface="Arial"/>
            </a:endParaRPr>
          </a:p>
        </p:txBody>
      </p:sp>
      <p:sp>
        <p:nvSpPr>
          <p:cNvPr id="933" name="Google Shape;933;p63"/>
          <p:cNvSpPr txBox="1"/>
          <p:nvPr/>
        </p:nvSpPr>
        <p:spPr>
          <a:xfrm>
            <a:off x="7125067" y="6310409"/>
            <a:ext cx="2706373"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000">
                <a:solidFill>
                  <a:schemeClr val="dk1"/>
                </a:solidFill>
                <a:latin typeface="Arial"/>
                <a:ea typeface="Arial"/>
                <a:cs typeface="Arial"/>
                <a:sym typeface="Arial"/>
              </a:rPr>
              <a:t>Disminuir </a:t>
            </a:r>
            <a:r>
              <a:rPr lang="es-ES" sz="2000">
                <a:solidFill>
                  <a:schemeClr val="dk1"/>
                </a:solidFill>
              </a:rPr>
              <a:t>d</a:t>
            </a:r>
            <a:r>
              <a:rPr lang="es-ES" sz="2000">
                <a:solidFill>
                  <a:schemeClr val="dk1"/>
                </a:solidFill>
                <a:latin typeface="Arial"/>
                <a:ea typeface="Arial"/>
                <a:cs typeface="Arial"/>
                <a:sym typeface="Arial"/>
              </a:rPr>
              <a:t>ecimal </a:t>
            </a:r>
            <a:endParaRPr sz="2000">
              <a:solidFill>
                <a:schemeClr val="dk1"/>
              </a:solidFill>
              <a:latin typeface="Arial"/>
              <a:ea typeface="Arial"/>
              <a:cs typeface="Arial"/>
              <a:sym typeface="Arial"/>
            </a:endParaRPr>
          </a:p>
        </p:txBody>
      </p:sp>
      <p:grpSp>
        <p:nvGrpSpPr>
          <p:cNvPr id="6" name="Grupo 5">
            <a:extLst>
              <a:ext uri="{FF2B5EF4-FFF2-40B4-BE49-F238E27FC236}">
                <a16:creationId xmlns:a16="http://schemas.microsoft.com/office/drawing/2014/main" id="{8DF90737-889E-6DB4-2FA9-E9FD246C5E45}"/>
              </a:ext>
            </a:extLst>
          </p:cNvPr>
          <p:cNvGrpSpPr/>
          <p:nvPr/>
        </p:nvGrpSpPr>
        <p:grpSpPr>
          <a:xfrm>
            <a:off x="1950457" y="4299625"/>
            <a:ext cx="3287793" cy="1961625"/>
            <a:chOff x="1950457" y="4299625"/>
            <a:chExt cx="3287793" cy="1961625"/>
          </a:xfrm>
        </p:grpSpPr>
        <p:pic>
          <p:nvPicPr>
            <p:cNvPr id="3" name="Imagen 2">
              <a:extLst>
                <a:ext uri="{FF2B5EF4-FFF2-40B4-BE49-F238E27FC236}">
                  <a16:creationId xmlns:a16="http://schemas.microsoft.com/office/drawing/2014/main" id="{503CDA80-41D8-2A84-B544-36C4054D126C}"/>
                </a:ext>
              </a:extLst>
            </p:cNvPr>
            <p:cNvPicPr>
              <a:picLocks noChangeAspect="1"/>
            </p:cNvPicPr>
            <p:nvPr/>
          </p:nvPicPr>
          <p:blipFill>
            <a:blip r:embed="rId3"/>
            <a:stretch>
              <a:fillRect/>
            </a:stretch>
          </p:blipFill>
          <p:spPr>
            <a:xfrm>
              <a:off x="1950457" y="4299625"/>
              <a:ext cx="3287793" cy="1961625"/>
            </a:xfrm>
            <a:prstGeom prst="rect">
              <a:avLst/>
            </a:prstGeom>
            <a:ln w="12700">
              <a:solidFill>
                <a:schemeClr val="tx1"/>
              </a:solidFill>
            </a:ln>
          </p:spPr>
        </p:pic>
        <p:sp>
          <p:nvSpPr>
            <p:cNvPr id="935" name="Google Shape;935;p63"/>
            <p:cNvSpPr/>
            <p:nvPr/>
          </p:nvSpPr>
          <p:spPr>
            <a:xfrm>
              <a:off x="4042497" y="5129186"/>
              <a:ext cx="471521" cy="558593"/>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grpSp>
      <p:grpSp>
        <p:nvGrpSpPr>
          <p:cNvPr id="7" name="Grupo 6">
            <a:extLst>
              <a:ext uri="{FF2B5EF4-FFF2-40B4-BE49-F238E27FC236}">
                <a16:creationId xmlns:a16="http://schemas.microsoft.com/office/drawing/2014/main" id="{928E2754-4A5A-DA29-E3C9-516F53CCA938}"/>
              </a:ext>
            </a:extLst>
          </p:cNvPr>
          <p:cNvGrpSpPr/>
          <p:nvPr/>
        </p:nvGrpSpPr>
        <p:grpSpPr>
          <a:xfrm>
            <a:off x="6616491" y="4238017"/>
            <a:ext cx="3287793" cy="1961625"/>
            <a:chOff x="6616491" y="4238017"/>
            <a:chExt cx="3287793" cy="1961625"/>
          </a:xfrm>
        </p:grpSpPr>
        <p:pic>
          <p:nvPicPr>
            <p:cNvPr id="5" name="Imagen 4">
              <a:extLst>
                <a:ext uri="{FF2B5EF4-FFF2-40B4-BE49-F238E27FC236}">
                  <a16:creationId xmlns:a16="http://schemas.microsoft.com/office/drawing/2014/main" id="{59225DAA-94D0-65FD-18AA-352B57D079F7}"/>
                </a:ext>
              </a:extLst>
            </p:cNvPr>
            <p:cNvPicPr>
              <a:picLocks noChangeAspect="1"/>
            </p:cNvPicPr>
            <p:nvPr/>
          </p:nvPicPr>
          <p:blipFill>
            <a:blip r:embed="rId3"/>
            <a:stretch>
              <a:fillRect/>
            </a:stretch>
          </p:blipFill>
          <p:spPr>
            <a:xfrm>
              <a:off x="6616491" y="4238017"/>
              <a:ext cx="3287793" cy="1961625"/>
            </a:xfrm>
            <a:prstGeom prst="rect">
              <a:avLst/>
            </a:prstGeom>
            <a:ln w="12700">
              <a:solidFill>
                <a:schemeClr val="tx1"/>
              </a:solidFill>
            </a:ln>
          </p:spPr>
        </p:pic>
        <p:sp>
          <p:nvSpPr>
            <p:cNvPr id="937" name="Google Shape;937;p63"/>
            <p:cNvSpPr/>
            <p:nvPr/>
          </p:nvSpPr>
          <p:spPr>
            <a:xfrm>
              <a:off x="9291618" y="5109730"/>
              <a:ext cx="471521" cy="558593"/>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grpSp>
      <p:sp>
        <p:nvSpPr>
          <p:cNvPr id="2" name="Rectangle 1">
            <a:extLst>
              <a:ext uri="{FF2B5EF4-FFF2-40B4-BE49-F238E27FC236}">
                <a16:creationId xmlns:a16="http://schemas.microsoft.com/office/drawing/2014/main" id="{62F7F721-0A98-1A04-D432-5FF73C639B2B}"/>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C0347C94-B32F-FD2E-37AB-A376C947E147}"/>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A04F1498-1D66-615B-EFBE-DF0168C60D13}"/>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942"/>
        <p:cNvGrpSpPr/>
        <p:nvPr/>
      </p:nvGrpSpPr>
      <p:grpSpPr>
        <a:xfrm>
          <a:off x="0" y="0"/>
          <a:ext cx="0" cy="0"/>
          <a:chOff x="0" y="0"/>
          <a:chExt cx="0" cy="0"/>
        </a:xfrm>
      </p:grpSpPr>
      <p:sp>
        <p:nvSpPr>
          <p:cNvPr id="943" name="Google Shape;943;p64"/>
          <p:cNvSpPr txBox="1">
            <a:spLocks noGrp="1"/>
          </p:cNvSpPr>
          <p:nvPr>
            <p:ph sz="half" idx="2"/>
          </p:nvPr>
        </p:nvSpPr>
        <p:spPr>
          <a:xfrm>
            <a:off x="497305" y="1282861"/>
            <a:ext cx="11694695" cy="483530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s-ES" sz="2800">
                <a:latin typeface="Arial"/>
                <a:ea typeface="Arial"/>
                <a:cs typeface="Arial"/>
                <a:sym typeface="Arial"/>
              </a:rPr>
              <a:t>La pestaña </a:t>
            </a:r>
            <a:r>
              <a:rPr lang="es-ES" sz="2800" b="1" i="1">
                <a:latin typeface="Arial"/>
                <a:ea typeface="Arial"/>
                <a:cs typeface="Arial"/>
                <a:sym typeface="Arial"/>
              </a:rPr>
              <a:t>INICIO </a:t>
            </a:r>
            <a:r>
              <a:rPr lang="es-ES" sz="2800">
                <a:latin typeface="Arial"/>
                <a:ea typeface="Arial"/>
                <a:cs typeface="Arial"/>
                <a:sym typeface="Arial"/>
              </a:rPr>
              <a:t>contiene grupos de herramientas de formato de estilo</a:t>
            </a:r>
            <a:endParaRPr/>
          </a:p>
          <a:p>
            <a:pPr marL="228600" lvl="0" indent="-228600" algn="l" rtl="0">
              <a:lnSpc>
                <a:spcPct val="100000"/>
              </a:lnSpc>
              <a:spcBef>
                <a:spcPts val="1000"/>
              </a:spcBef>
              <a:spcAft>
                <a:spcPts val="0"/>
              </a:spcAft>
              <a:buClr>
                <a:schemeClr val="dk1"/>
              </a:buClr>
              <a:buSzPts val="2800"/>
              <a:buChar char="•"/>
            </a:pPr>
            <a:r>
              <a:rPr lang="es-ES" sz="2800">
                <a:latin typeface="Arial"/>
                <a:ea typeface="Arial"/>
                <a:cs typeface="Arial"/>
                <a:sym typeface="Arial"/>
              </a:rPr>
              <a:t>Grupo </a:t>
            </a:r>
            <a:r>
              <a:rPr lang="es-ES" sz="2800" b="1">
                <a:latin typeface="Arial"/>
                <a:ea typeface="Arial"/>
                <a:cs typeface="Arial"/>
                <a:sym typeface="Arial"/>
              </a:rPr>
              <a:t>fuente</a:t>
            </a:r>
            <a:r>
              <a:rPr lang="es-ES" sz="2800">
                <a:latin typeface="Arial"/>
                <a:ea typeface="Arial"/>
                <a:cs typeface="Arial"/>
                <a:sym typeface="Arial"/>
              </a:rPr>
              <a:t>: tipo de letra, tamaño de letra, negrita, cursiva, subrayado, bordes, color de fondo de la celda y color de fuente</a:t>
            </a:r>
            <a:endParaRPr/>
          </a:p>
          <a:p>
            <a:pPr marL="228600" lvl="0" indent="-228600" algn="l" rtl="0">
              <a:lnSpc>
                <a:spcPct val="100000"/>
              </a:lnSpc>
              <a:spcBef>
                <a:spcPts val="1000"/>
              </a:spcBef>
              <a:spcAft>
                <a:spcPts val="0"/>
              </a:spcAft>
              <a:buClr>
                <a:schemeClr val="dk1"/>
              </a:buClr>
              <a:buSzPts val="2800"/>
              <a:buChar char="•"/>
            </a:pPr>
            <a:r>
              <a:rPr lang="es-ES">
                <a:latin typeface="Arial"/>
                <a:ea typeface="Arial"/>
                <a:cs typeface="Arial"/>
                <a:sym typeface="Arial"/>
              </a:rPr>
              <a:t>Grupo </a:t>
            </a:r>
            <a:r>
              <a:rPr lang="es-ES" b="1">
                <a:latin typeface="Arial"/>
                <a:ea typeface="Arial"/>
                <a:cs typeface="Arial"/>
                <a:sym typeface="Arial"/>
              </a:rPr>
              <a:t>alineación</a:t>
            </a:r>
            <a:r>
              <a:rPr lang="es-ES">
                <a:latin typeface="Arial"/>
                <a:ea typeface="Arial"/>
                <a:cs typeface="Arial"/>
                <a:sym typeface="Arial"/>
              </a:rPr>
              <a:t>: </a:t>
            </a:r>
            <a:r>
              <a:rPr lang="es-ES" sz="2800">
                <a:latin typeface="Arial"/>
                <a:ea typeface="Arial"/>
                <a:cs typeface="Arial"/>
                <a:sym typeface="Arial"/>
              </a:rPr>
              <a:t>alineación vertical y horizontal de las celdas, ajuste de texto, fusión de celdas, sangría y dirección del texto</a:t>
            </a:r>
            <a:endParaRPr/>
          </a:p>
          <a:p>
            <a:pPr marL="0" lvl="0" indent="0" algn="l" rtl="0">
              <a:lnSpc>
                <a:spcPct val="100000"/>
              </a:lnSpc>
              <a:spcBef>
                <a:spcPts val="1000"/>
              </a:spcBef>
              <a:spcAft>
                <a:spcPts val="0"/>
              </a:spcAft>
              <a:buClr>
                <a:schemeClr val="dk1"/>
              </a:buClr>
              <a:buSzPts val="2800"/>
              <a:buNone/>
            </a:pPr>
            <a:endParaRPr sz="2800">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a:p>
        </p:txBody>
      </p:sp>
      <p:sp>
        <p:nvSpPr>
          <p:cNvPr id="944" name="Google Shape;944;p6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Herramientas de formato en pestaña Inicio </a:t>
            </a:r>
            <a:endParaRPr>
              <a:latin typeface="+mj-lt"/>
            </a:endParaRPr>
          </a:p>
        </p:txBody>
      </p:sp>
      <p:pic>
        <p:nvPicPr>
          <p:cNvPr id="3" name="Imagen 2">
            <a:extLst>
              <a:ext uri="{FF2B5EF4-FFF2-40B4-BE49-F238E27FC236}">
                <a16:creationId xmlns:a16="http://schemas.microsoft.com/office/drawing/2014/main" id="{02D55EDC-17E6-D537-269A-D1DC4ED3FD12}"/>
              </a:ext>
            </a:extLst>
          </p:cNvPr>
          <p:cNvPicPr>
            <a:picLocks noChangeAspect="1"/>
          </p:cNvPicPr>
          <p:nvPr/>
        </p:nvPicPr>
        <p:blipFill>
          <a:blip r:embed="rId3"/>
          <a:stretch>
            <a:fillRect/>
          </a:stretch>
        </p:blipFill>
        <p:spPr>
          <a:xfrm>
            <a:off x="1712068" y="3775570"/>
            <a:ext cx="7580144" cy="2907332"/>
          </a:xfrm>
          <a:prstGeom prst="rect">
            <a:avLst/>
          </a:prstGeom>
          <a:ln w="12700">
            <a:solidFill>
              <a:schemeClr val="tx1"/>
            </a:solidFill>
          </a:ln>
        </p:spPr>
      </p:pic>
      <p:sp>
        <p:nvSpPr>
          <p:cNvPr id="946" name="Google Shape;946;p64"/>
          <p:cNvSpPr/>
          <p:nvPr/>
        </p:nvSpPr>
        <p:spPr>
          <a:xfrm>
            <a:off x="2314110" y="3803689"/>
            <a:ext cx="782320" cy="365760"/>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sp>
        <p:nvSpPr>
          <p:cNvPr id="947" name="Google Shape;947;p64"/>
          <p:cNvSpPr/>
          <p:nvPr/>
        </p:nvSpPr>
        <p:spPr>
          <a:xfrm>
            <a:off x="3147269" y="4196861"/>
            <a:ext cx="3065961" cy="1266093"/>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sp>
        <p:nvSpPr>
          <p:cNvPr id="948" name="Google Shape;948;p64"/>
          <p:cNvSpPr/>
          <p:nvPr/>
        </p:nvSpPr>
        <p:spPr>
          <a:xfrm>
            <a:off x="5294393" y="5462953"/>
            <a:ext cx="3990283" cy="1201517"/>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sp>
        <p:nvSpPr>
          <p:cNvPr id="2" name="Rectangle 1">
            <a:extLst>
              <a:ext uri="{FF2B5EF4-FFF2-40B4-BE49-F238E27FC236}">
                <a16:creationId xmlns:a16="http://schemas.microsoft.com/office/drawing/2014/main" id="{FFA14EED-6578-0F3C-7722-935FB59E223E}"/>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D222E98-ACFC-6237-DA77-B898DBEDCBA9}"/>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0F596433-5AB5-9155-C4B7-DED97C742436}"/>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47"/>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9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7" grpId="0" animBg="1"/>
      <p:bldP spid="948"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953"/>
        <p:cNvGrpSpPr/>
        <p:nvPr/>
      </p:nvGrpSpPr>
      <p:grpSpPr>
        <a:xfrm>
          <a:off x="0" y="0"/>
          <a:ext cx="0" cy="0"/>
          <a:chOff x="0" y="0"/>
          <a:chExt cx="0" cy="0"/>
        </a:xfrm>
      </p:grpSpPr>
      <p:sp>
        <p:nvSpPr>
          <p:cNvPr id="954" name="Google Shape;954;p65"/>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800"/>
              <a:buNone/>
            </a:pPr>
            <a:r>
              <a:rPr lang="es-ES" sz="2800"/>
              <a:t>Formatee el tamaño, el color, la posición y el estilo de la fuente para mejorar la legibilidad:</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t>Haga clic en la fila 1</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t>Seleccione el icono </a:t>
            </a:r>
            <a:r>
              <a:rPr lang="es-ES" b="1"/>
              <a:t>B </a:t>
            </a:r>
            <a:r>
              <a:rPr lang="es-ES"/>
              <a:t>para poner el texto en negrita</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t>Seleccione el icono Alineación “</a:t>
            </a:r>
            <a:r>
              <a:rPr lang="es-ES" b="1"/>
              <a:t>centrar”</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t>Cambie el tamaño de letra a 12</a:t>
            </a:r>
            <a:endParaRPr/>
          </a:p>
          <a:p>
            <a:pPr marL="228600" lvl="0" indent="-228600" algn="l" rtl="0">
              <a:lnSpc>
                <a:spcPct val="100000"/>
              </a:lnSpc>
              <a:spcBef>
                <a:spcPts val="1000"/>
              </a:spcBef>
              <a:spcAft>
                <a:spcPts val="0"/>
              </a:spcAft>
              <a:buClr>
                <a:schemeClr val="dk1"/>
              </a:buClr>
              <a:buSzPts val="2800"/>
              <a:buNone/>
            </a:pPr>
            <a:endParaRPr sz="2800"/>
          </a:p>
          <a:p>
            <a:pPr marL="228600" lvl="0" indent="-228600" algn="l" rtl="0">
              <a:lnSpc>
                <a:spcPct val="100000"/>
              </a:lnSpc>
              <a:spcBef>
                <a:spcPts val="1000"/>
              </a:spcBef>
              <a:spcAft>
                <a:spcPts val="0"/>
              </a:spcAft>
              <a:buClr>
                <a:schemeClr val="dk1"/>
              </a:buClr>
              <a:buSzPts val="2800"/>
              <a:buNone/>
            </a:pPr>
            <a:endParaRPr/>
          </a:p>
        </p:txBody>
      </p:sp>
      <p:sp>
        <p:nvSpPr>
          <p:cNvPr id="955" name="Google Shape;955;p65"/>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formatear</a:t>
            </a:r>
            <a:endParaRPr>
              <a:latin typeface="+mj-lt"/>
            </a:endParaRPr>
          </a:p>
        </p:txBody>
      </p:sp>
      <p:sp>
        <p:nvSpPr>
          <p:cNvPr id="2" name="Rectangle 1">
            <a:extLst>
              <a:ext uri="{FF2B5EF4-FFF2-40B4-BE49-F238E27FC236}">
                <a16:creationId xmlns:a16="http://schemas.microsoft.com/office/drawing/2014/main" id="{FA8A2935-313B-059F-D206-CC492207A666}"/>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FE62AB1-DF08-1618-06BE-BDBB71283659}"/>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4730EA3-F1A8-F27C-658F-8A4E14F4F3B0}"/>
              </a:ext>
            </a:extLst>
          </p:cNvPr>
          <p:cNvPicPr>
            <a:picLocks noChangeAspect="1"/>
          </p:cNvPicPr>
          <p:nvPr/>
        </p:nvPicPr>
        <p:blipFill>
          <a:blip r:embed="rId4"/>
          <a:stretch>
            <a:fillRect/>
          </a:stretch>
        </p:blipFill>
        <p:spPr>
          <a:xfrm>
            <a:off x="11057248" y="6241802"/>
            <a:ext cx="938147" cy="59436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960"/>
        <p:cNvGrpSpPr/>
        <p:nvPr/>
      </p:nvGrpSpPr>
      <p:grpSpPr>
        <a:xfrm>
          <a:off x="0" y="0"/>
          <a:ext cx="0" cy="0"/>
          <a:chOff x="0" y="0"/>
          <a:chExt cx="0" cy="0"/>
        </a:xfrm>
      </p:grpSpPr>
      <p:sp>
        <p:nvSpPr>
          <p:cNvPr id="961" name="Google Shape;961;p66"/>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a:t>Ajuste automático o personalizado de una o varias columnas </a:t>
            </a:r>
            <a:br>
              <a:rPr lang="es-ES"/>
            </a:br>
            <a:r>
              <a:rPr lang="es-ES"/>
              <a:t>o filas</a:t>
            </a:r>
            <a:endParaRPr/>
          </a:p>
          <a:p>
            <a:pPr marL="228600" lvl="0" indent="-228600" algn="l" rtl="0">
              <a:lnSpc>
                <a:spcPct val="100000"/>
              </a:lnSpc>
              <a:spcBef>
                <a:spcPts val="1000"/>
              </a:spcBef>
              <a:spcAft>
                <a:spcPts val="0"/>
              </a:spcAft>
              <a:buClr>
                <a:schemeClr val="dk1"/>
              </a:buClr>
              <a:buSzPts val="2800"/>
              <a:buChar char="•"/>
            </a:pPr>
            <a:r>
              <a:rPr lang="es-ES"/>
              <a:t>El ajuste personalizado permite ajustar el ancho deseado</a:t>
            </a:r>
            <a:endParaRPr/>
          </a:p>
          <a:p>
            <a:pPr marL="0" lvl="0" indent="0" algn="l" rtl="0">
              <a:lnSpc>
                <a:spcPct val="100000"/>
              </a:lnSpc>
              <a:spcBef>
                <a:spcPts val="1000"/>
              </a:spcBef>
              <a:spcAft>
                <a:spcPts val="0"/>
              </a:spcAft>
              <a:buClr>
                <a:schemeClr val="dk1"/>
              </a:buClr>
              <a:buSzPts val="2800"/>
              <a:buNone/>
            </a:pPr>
            <a:endParaRPr/>
          </a:p>
        </p:txBody>
      </p:sp>
      <p:sp>
        <p:nvSpPr>
          <p:cNvPr id="962" name="Google Shape;962;p6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Ajustar ancho de columna y alto de fila</a:t>
            </a:r>
            <a:endParaRPr>
              <a:latin typeface="+mj-lt"/>
            </a:endParaRPr>
          </a:p>
        </p:txBody>
      </p:sp>
      <p:sp>
        <p:nvSpPr>
          <p:cNvPr id="2" name="Rectangle 1">
            <a:extLst>
              <a:ext uri="{FF2B5EF4-FFF2-40B4-BE49-F238E27FC236}">
                <a16:creationId xmlns:a16="http://schemas.microsoft.com/office/drawing/2014/main" id="{49A7F97D-2245-B514-6441-74FF5A447E81}"/>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D9AAB292-2212-23C8-8D82-D6ECBBB27BC3}"/>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5E209B70-F7EF-DA19-DD0B-71DB2D68AE88}"/>
              </a:ext>
            </a:extLst>
          </p:cNvPr>
          <p:cNvPicPr>
            <a:picLocks noChangeAspect="1"/>
          </p:cNvPicPr>
          <p:nvPr/>
        </p:nvPicPr>
        <p:blipFill>
          <a:blip r:embed="rId4"/>
          <a:stretch>
            <a:fillRect/>
          </a:stretch>
        </p:blipFill>
        <p:spPr>
          <a:xfrm>
            <a:off x="11057248" y="6241802"/>
            <a:ext cx="938147" cy="594360"/>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967"/>
        <p:cNvGrpSpPr/>
        <p:nvPr/>
      </p:nvGrpSpPr>
      <p:grpSpPr>
        <a:xfrm>
          <a:off x="0" y="0"/>
          <a:ext cx="0" cy="0"/>
          <a:chOff x="0" y="0"/>
          <a:chExt cx="0" cy="0"/>
        </a:xfrm>
      </p:grpSpPr>
      <p:sp>
        <p:nvSpPr>
          <p:cNvPr id="968" name="Google Shape;968;p67"/>
          <p:cNvSpPr txBox="1">
            <a:spLocks noGrp="1"/>
          </p:cNvSpPr>
          <p:nvPr>
            <p:ph type="body" idx="1"/>
          </p:nvPr>
        </p:nvSpPr>
        <p:spPr>
          <a:xfrm>
            <a:off x="838200" y="1478857"/>
            <a:ext cx="9333089" cy="4639309"/>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800"/>
              <a:buFont typeface="Libre Franklin Medium"/>
              <a:buAutoNum type="arabicPeriod"/>
            </a:pPr>
            <a:r>
              <a:rPr lang="es-ES"/>
              <a:t>Haga clic con el botón izquierdo del ratón en la letra B de la columna para seleccionarla</a:t>
            </a:r>
            <a:endParaRP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a:t>Sitúe el cursor sobre el borde derecho de la columna</a:t>
            </a:r>
            <a:endParaRPr/>
          </a:p>
          <a:p>
            <a:pPr marL="685800" lvl="1" indent="-228600" algn="l" rtl="0">
              <a:lnSpc>
                <a:spcPct val="100000"/>
              </a:lnSpc>
              <a:spcBef>
                <a:spcPts val="1000"/>
              </a:spcBef>
              <a:spcAft>
                <a:spcPts val="0"/>
              </a:spcAft>
              <a:buSzPts val="2400"/>
              <a:buChar char="▪"/>
            </a:pPr>
            <a:r>
              <a:rPr lang="es-ES"/>
              <a:t>El icono del cursor cambiará a una barra vertical con flechas apuntando a izquierda y derecha </a:t>
            </a:r>
            <a:endParaRPr/>
          </a:p>
          <a:p>
            <a:pPr marL="342900" marR="0" lvl="0" indent="-165100" algn="l" rtl="0">
              <a:lnSpc>
                <a:spcPct val="100000"/>
              </a:lnSpc>
              <a:spcBef>
                <a:spcPts val="1000"/>
              </a:spcBef>
              <a:spcAft>
                <a:spcPts val="0"/>
              </a:spcAft>
              <a:buClr>
                <a:schemeClr val="dk1"/>
              </a:buClr>
              <a:buSzPts val="2800"/>
              <a:buFont typeface="Libre Franklin Medium"/>
              <a:buNone/>
            </a:pPr>
            <a:endParaRPr/>
          </a:p>
          <a:p>
            <a:pPr marL="342900" marR="0" lvl="0" indent="-165100" algn="l" rtl="0">
              <a:lnSpc>
                <a:spcPct val="100000"/>
              </a:lnSpc>
              <a:spcBef>
                <a:spcPts val="1000"/>
              </a:spcBef>
              <a:spcAft>
                <a:spcPts val="0"/>
              </a:spcAft>
              <a:buClr>
                <a:schemeClr val="dk1"/>
              </a:buClr>
              <a:buSzPts val="2800"/>
              <a:buFont typeface="Libre Franklin Medium"/>
              <a:buNone/>
            </a:pP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Arrastre la columna hacia la izquierda </a:t>
            </a:r>
            <a:r>
              <a:rPr lang="es-ES" sz="2800">
                <a:latin typeface="Arial"/>
                <a:ea typeface="Arial"/>
                <a:cs typeface="Arial"/>
                <a:sym typeface="Arial"/>
              </a:rPr>
              <a:t>o la derecha para obtener la anchura deseada</a:t>
            </a:r>
            <a:endParaRPr sz="2800"/>
          </a:p>
        </p:txBody>
      </p:sp>
      <p:sp>
        <p:nvSpPr>
          <p:cNvPr id="969" name="Google Shape;969;p67"/>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ajuste personalizado columna</a:t>
            </a:r>
            <a:endParaRPr>
              <a:latin typeface="+mj-lt"/>
            </a:endParaRPr>
          </a:p>
        </p:txBody>
      </p:sp>
      <p:grpSp>
        <p:nvGrpSpPr>
          <p:cNvPr id="970" name="Google Shape;970;p67"/>
          <p:cNvGrpSpPr/>
          <p:nvPr/>
        </p:nvGrpSpPr>
        <p:grpSpPr>
          <a:xfrm>
            <a:off x="4039754" y="4057538"/>
            <a:ext cx="3523555" cy="800100"/>
            <a:chOff x="4039754" y="4057538"/>
            <a:chExt cx="3523555" cy="800100"/>
          </a:xfrm>
        </p:grpSpPr>
        <p:pic>
          <p:nvPicPr>
            <p:cNvPr id="971" name="Google Shape;971;p67" descr="Screen capture shows cursor icon. " title="Autofit - Entire Worksheet Continued"/>
            <p:cNvPicPr preferRelativeResize="0"/>
            <p:nvPr/>
          </p:nvPicPr>
          <p:blipFill rotWithShape="1">
            <a:blip r:embed="rId3">
              <a:alphaModFix/>
            </a:blip>
            <a:srcRect/>
            <a:stretch/>
          </p:blipFill>
          <p:spPr>
            <a:xfrm>
              <a:off x="4039754" y="4057538"/>
              <a:ext cx="3523555" cy="800100"/>
            </a:xfrm>
            <a:prstGeom prst="rect">
              <a:avLst/>
            </a:prstGeom>
            <a:noFill/>
            <a:ln w="9525" cap="flat" cmpd="sng">
              <a:solidFill>
                <a:schemeClr val="dk1"/>
              </a:solidFill>
              <a:prstDash val="solid"/>
              <a:round/>
              <a:headEnd type="none" w="sm" len="sm"/>
              <a:tailEnd type="none" w="sm" len="sm"/>
            </a:ln>
          </p:spPr>
        </p:pic>
        <p:sp>
          <p:nvSpPr>
            <p:cNvPr id="972" name="Google Shape;972;p67"/>
            <p:cNvSpPr/>
            <p:nvPr/>
          </p:nvSpPr>
          <p:spPr>
            <a:xfrm>
              <a:off x="5527322" y="4095995"/>
              <a:ext cx="591256" cy="694939"/>
            </a:xfrm>
            <a:prstGeom prst="rect">
              <a:avLst/>
            </a:prstGeom>
            <a:noFill/>
            <a:ln w="8890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grpSp>
      <p:sp>
        <p:nvSpPr>
          <p:cNvPr id="2" name="Rectangle 1">
            <a:extLst>
              <a:ext uri="{FF2B5EF4-FFF2-40B4-BE49-F238E27FC236}">
                <a16:creationId xmlns:a16="http://schemas.microsoft.com/office/drawing/2014/main" id="{39212D23-0783-220A-FD42-75DE1A4373E6}"/>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075D634D-9B88-2A1D-D37F-762AD5E8931D}"/>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8C13E3C-04FC-848C-B0D7-1EBFD6E79655}"/>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977"/>
        <p:cNvGrpSpPr/>
        <p:nvPr/>
      </p:nvGrpSpPr>
      <p:grpSpPr>
        <a:xfrm>
          <a:off x="0" y="0"/>
          <a:ext cx="0" cy="0"/>
          <a:chOff x="0" y="0"/>
          <a:chExt cx="0" cy="0"/>
        </a:xfrm>
      </p:grpSpPr>
      <p:sp>
        <p:nvSpPr>
          <p:cNvPr id="978" name="Google Shape;978;p68"/>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es-ES"/>
              <a:t>Haga clic con el botón izquierdo y arrastre sobre dos o más columnas para seleccionarlas</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Haga clic con el botón izquierdo y arrastre la línea entre los encabezados de columna hasta la anchura deseada</a:t>
            </a:r>
            <a:endParaRPr/>
          </a:p>
          <a:p>
            <a:pPr marL="228600" lvl="0" indent="-228600" algn="l" rtl="0">
              <a:lnSpc>
                <a:spcPct val="100000"/>
              </a:lnSpc>
              <a:spcBef>
                <a:spcPts val="1000"/>
              </a:spcBef>
              <a:spcAft>
                <a:spcPts val="0"/>
              </a:spcAft>
              <a:buClr>
                <a:schemeClr val="dk1"/>
              </a:buClr>
              <a:buSzPts val="2800"/>
              <a:buNone/>
            </a:pPr>
            <a:endParaRPr/>
          </a:p>
        </p:txBody>
      </p:sp>
      <p:sp>
        <p:nvSpPr>
          <p:cNvPr id="979" name="Google Shape;979;p68"/>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ajuste personalizado </a:t>
            </a:r>
            <a:br>
              <a:rPr lang="es-ES">
                <a:latin typeface="+mj-lt"/>
              </a:rPr>
            </a:br>
            <a:r>
              <a:rPr lang="es-ES">
                <a:latin typeface="+mj-lt"/>
              </a:rPr>
              <a:t>para 2+ columnas</a:t>
            </a:r>
            <a:endParaRPr>
              <a:latin typeface="+mj-lt"/>
            </a:endParaRPr>
          </a:p>
        </p:txBody>
      </p:sp>
      <p:sp>
        <p:nvSpPr>
          <p:cNvPr id="2" name="Rectangle 1">
            <a:extLst>
              <a:ext uri="{FF2B5EF4-FFF2-40B4-BE49-F238E27FC236}">
                <a16:creationId xmlns:a16="http://schemas.microsoft.com/office/drawing/2014/main" id="{E91E4610-508C-52AD-4B58-AAD92BE2B4D7}"/>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90ED35B7-1287-071D-34D5-2A2088E38BA8}"/>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94DB34AB-1D7E-AA0D-8818-7E3C3B112122}"/>
              </a:ext>
            </a:extLst>
          </p:cNvPr>
          <p:cNvPicPr>
            <a:picLocks noChangeAspect="1"/>
          </p:cNvPicPr>
          <p:nvPr/>
        </p:nvPicPr>
        <p:blipFill>
          <a:blip r:embed="rId4"/>
          <a:stretch>
            <a:fillRect/>
          </a:stretch>
        </p:blipFill>
        <p:spPr>
          <a:xfrm>
            <a:off x="11057248" y="6241802"/>
            <a:ext cx="938147" cy="594360"/>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984"/>
        <p:cNvGrpSpPr/>
        <p:nvPr/>
      </p:nvGrpSpPr>
      <p:grpSpPr>
        <a:xfrm>
          <a:off x="0" y="0"/>
          <a:ext cx="0" cy="0"/>
          <a:chOff x="0" y="0"/>
          <a:chExt cx="0" cy="0"/>
        </a:xfrm>
      </p:grpSpPr>
      <p:sp>
        <p:nvSpPr>
          <p:cNvPr id="985" name="Google Shape;985;p69"/>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es-ES"/>
              <a:t>Haga clic con el botón izquierdo del ratón en el triángulo situado en la esquina superior izquierda de la hoja de cálculo</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Arrastre el cursor hacia la izquierda o la derecha para ajustar uniformemente la anchura de las columnas en toda la hoja </a:t>
            </a:r>
            <a:br>
              <a:rPr lang="es-ES"/>
            </a:br>
            <a:r>
              <a:rPr lang="es-ES"/>
              <a:t>de cálculo</a:t>
            </a:r>
            <a:endParaRPr/>
          </a:p>
          <a:p>
            <a:pPr marL="0" lvl="0" indent="0" algn="l" rtl="0">
              <a:lnSpc>
                <a:spcPct val="100000"/>
              </a:lnSpc>
              <a:spcBef>
                <a:spcPts val="1000"/>
              </a:spcBef>
              <a:spcAft>
                <a:spcPts val="0"/>
              </a:spcAft>
              <a:buClr>
                <a:schemeClr val="dk1"/>
              </a:buClr>
              <a:buSzPts val="2800"/>
              <a:buNone/>
            </a:pPr>
            <a:endParaRPr/>
          </a:p>
          <a:p>
            <a:pPr marL="228600" lvl="0" indent="-228600" algn="l" rtl="0">
              <a:lnSpc>
                <a:spcPct val="100000"/>
              </a:lnSpc>
              <a:spcBef>
                <a:spcPts val="1000"/>
              </a:spcBef>
              <a:spcAft>
                <a:spcPts val="0"/>
              </a:spcAft>
              <a:buClr>
                <a:schemeClr val="dk1"/>
              </a:buClr>
              <a:buSzPts val="2800"/>
              <a:buChar char="•"/>
            </a:pPr>
            <a:r>
              <a:rPr lang="es-ES" b="1"/>
              <a:t>Consejo:</a:t>
            </a:r>
            <a:r>
              <a:rPr lang="es-ES"/>
              <a:t> Al hacer doble clic entre dos columnas o filas, las dos columnas adyacentes se ajustarán automáticamente para acomodar la cantidad de texto en las celdas, basándose en la celda con más contenido</a:t>
            </a:r>
            <a:endParaRPr/>
          </a:p>
          <a:p>
            <a:pPr marL="0" marR="0" lvl="0" indent="0" algn="l" rtl="0">
              <a:lnSpc>
                <a:spcPct val="115000"/>
              </a:lnSpc>
              <a:spcBef>
                <a:spcPts val="1000"/>
              </a:spcBef>
              <a:spcAft>
                <a:spcPts val="0"/>
              </a:spcAft>
              <a:buClr>
                <a:schemeClr val="dk1"/>
              </a:buClr>
              <a:buSzPts val="2800"/>
              <a:buNone/>
            </a:pPr>
            <a:endParaRPr sz="2800">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a:p>
        </p:txBody>
      </p:sp>
      <p:sp>
        <p:nvSpPr>
          <p:cNvPr id="986" name="Google Shape;986;p69"/>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el ajuste personalizado para toda la hoja de cálculo</a:t>
            </a:r>
            <a:endParaRPr>
              <a:latin typeface="+mj-lt"/>
            </a:endParaRPr>
          </a:p>
        </p:txBody>
      </p:sp>
      <p:sp>
        <p:nvSpPr>
          <p:cNvPr id="2" name="Rectangle 1">
            <a:extLst>
              <a:ext uri="{FF2B5EF4-FFF2-40B4-BE49-F238E27FC236}">
                <a16:creationId xmlns:a16="http://schemas.microsoft.com/office/drawing/2014/main" id="{B1FAC2F4-BA98-4BB8-C84E-1A482A8738B3}"/>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4B1CF9FA-176C-88BA-700F-463ADFEB3AB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EB3A1117-AC04-069B-4876-A5BDABA2D403}"/>
              </a:ext>
            </a:extLst>
          </p:cNvPr>
          <p:cNvPicPr>
            <a:picLocks noChangeAspect="1"/>
          </p:cNvPicPr>
          <p:nvPr/>
        </p:nvPicPr>
        <p:blipFill>
          <a:blip r:embed="rId4"/>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8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pic>
        <p:nvPicPr>
          <p:cNvPr id="5" name="Imagen 4">
            <a:extLst>
              <a:ext uri="{FF2B5EF4-FFF2-40B4-BE49-F238E27FC236}">
                <a16:creationId xmlns:a16="http://schemas.microsoft.com/office/drawing/2014/main" id="{4CBDFEED-AE05-06DA-C44B-C4FC0CB8A4C3}"/>
              </a:ext>
            </a:extLst>
          </p:cNvPr>
          <p:cNvPicPr>
            <a:picLocks noChangeAspect="1"/>
          </p:cNvPicPr>
          <p:nvPr/>
        </p:nvPicPr>
        <p:blipFill>
          <a:blip r:embed="rId3"/>
          <a:stretch>
            <a:fillRect/>
          </a:stretch>
        </p:blipFill>
        <p:spPr>
          <a:xfrm>
            <a:off x="2154022" y="1084882"/>
            <a:ext cx="9553163" cy="4928460"/>
          </a:xfrm>
          <a:prstGeom prst="rect">
            <a:avLst/>
          </a:prstGeom>
          <a:ln>
            <a:solidFill>
              <a:schemeClr val="tx1"/>
            </a:solidFill>
          </a:ln>
        </p:spPr>
      </p:pic>
      <p:sp>
        <p:nvSpPr>
          <p:cNvPr id="345" name="Google Shape;345;p7"/>
          <p:cNvSpPr/>
          <p:nvPr/>
        </p:nvSpPr>
        <p:spPr>
          <a:xfrm>
            <a:off x="2773852" y="4770797"/>
            <a:ext cx="1663959" cy="502620"/>
          </a:xfrm>
          <a:prstGeom prst="wedgeRectCallout">
            <a:avLst>
              <a:gd name="adj1" fmla="val -21439"/>
              <a:gd name="adj2" fmla="val 116922"/>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s-ES" sz="1600">
                <a:solidFill>
                  <a:schemeClr val="lt1"/>
                </a:solidFill>
              </a:rPr>
              <a:t>Pestaña h</a:t>
            </a:r>
            <a:r>
              <a:rPr lang="es-ES" sz="1600">
                <a:solidFill>
                  <a:schemeClr val="lt1"/>
                </a:solidFill>
                <a:latin typeface="Arial"/>
                <a:ea typeface="Arial"/>
                <a:cs typeface="Arial"/>
                <a:sym typeface="Arial"/>
              </a:rPr>
              <a:t>oja de cálculo</a:t>
            </a:r>
            <a:endParaRPr/>
          </a:p>
        </p:txBody>
      </p:sp>
      <p:sp>
        <p:nvSpPr>
          <p:cNvPr id="346" name="Google Shape;346;p7"/>
          <p:cNvSpPr/>
          <p:nvPr/>
        </p:nvSpPr>
        <p:spPr>
          <a:xfrm>
            <a:off x="5602396" y="3387235"/>
            <a:ext cx="1154708" cy="446408"/>
          </a:xfrm>
          <a:prstGeom prst="wedgeRectCallout">
            <a:avLst>
              <a:gd name="adj1" fmla="val -68712"/>
              <a:gd name="adj2" fmla="val -15731"/>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s-ES" sz="1600">
                <a:solidFill>
                  <a:schemeClr val="lt1"/>
                </a:solidFill>
                <a:latin typeface="Arial"/>
                <a:ea typeface="Arial"/>
                <a:cs typeface="Arial"/>
                <a:sym typeface="Arial"/>
              </a:rPr>
              <a:t>Celda activa</a:t>
            </a:r>
            <a:endParaRPr/>
          </a:p>
        </p:txBody>
      </p:sp>
      <p:sp>
        <p:nvSpPr>
          <p:cNvPr id="347" name="Google Shape;347;p7"/>
          <p:cNvSpPr/>
          <p:nvPr/>
        </p:nvSpPr>
        <p:spPr>
          <a:xfrm>
            <a:off x="8167843" y="3513546"/>
            <a:ext cx="2030042" cy="583568"/>
          </a:xfrm>
          <a:prstGeom prst="wedgeRectCallout">
            <a:avLst>
              <a:gd name="adj1" fmla="val -23257"/>
              <a:gd name="adj2" fmla="val -127976"/>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s-ES" sz="1600">
                <a:solidFill>
                  <a:schemeClr val="lt1"/>
                </a:solidFill>
              </a:rPr>
              <a:t>Letra identificadora</a:t>
            </a:r>
            <a:r>
              <a:rPr lang="es-ES" sz="1600">
                <a:solidFill>
                  <a:schemeClr val="lt1"/>
                </a:solidFill>
                <a:latin typeface="Arial"/>
                <a:ea typeface="Arial"/>
                <a:cs typeface="Arial"/>
                <a:sym typeface="Arial"/>
              </a:rPr>
              <a:t> de columna</a:t>
            </a:r>
            <a:endParaRPr/>
          </a:p>
        </p:txBody>
      </p:sp>
      <p:sp>
        <p:nvSpPr>
          <p:cNvPr id="348" name="Google Shape;348;p7"/>
          <p:cNvSpPr/>
          <p:nvPr/>
        </p:nvSpPr>
        <p:spPr>
          <a:xfrm>
            <a:off x="2619290" y="3919803"/>
            <a:ext cx="1539551" cy="395463"/>
          </a:xfrm>
          <a:prstGeom prst="wedgeRectCallout">
            <a:avLst>
              <a:gd name="adj1" fmla="val -66894"/>
              <a:gd name="adj2" fmla="val -19132"/>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s-ES" sz="1600">
                <a:solidFill>
                  <a:schemeClr val="lt1"/>
                </a:solidFill>
                <a:latin typeface="Arial"/>
                <a:ea typeface="Arial"/>
                <a:cs typeface="Arial"/>
                <a:sym typeface="Arial"/>
              </a:rPr>
              <a:t>Número de fila</a:t>
            </a:r>
            <a:endParaRPr/>
          </a:p>
        </p:txBody>
      </p:sp>
      <p:sp>
        <p:nvSpPr>
          <p:cNvPr id="349" name="Google Shape;349;p7"/>
          <p:cNvSpPr/>
          <p:nvPr/>
        </p:nvSpPr>
        <p:spPr>
          <a:xfrm>
            <a:off x="506932" y="2451064"/>
            <a:ext cx="1433664" cy="676933"/>
          </a:xfrm>
          <a:prstGeom prst="wedgeRectCallout">
            <a:avLst>
              <a:gd name="adj1" fmla="val 64016"/>
              <a:gd name="adj2" fmla="val -22534"/>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s-ES" sz="1600">
                <a:solidFill>
                  <a:schemeClr val="lt1"/>
                </a:solidFill>
                <a:latin typeface="Arial"/>
                <a:ea typeface="Arial"/>
                <a:cs typeface="Arial"/>
                <a:sym typeface="Arial"/>
              </a:rPr>
              <a:t>Nombre de la celda</a:t>
            </a:r>
            <a:endParaRPr/>
          </a:p>
        </p:txBody>
      </p:sp>
      <p:sp>
        <p:nvSpPr>
          <p:cNvPr id="350" name="Google Shape;350;p7"/>
          <p:cNvSpPr/>
          <p:nvPr/>
        </p:nvSpPr>
        <p:spPr>
          <a:xfrm>
            <a:off x="4400169" y="2479728"/>
            <a:ext cx="2171111" cy="369642"/>
          </a:xfrm>
          <a:prstGeom prst="wedgeRectCallout">
            <a:avLst>
              <a:gd name="adj1" fmla="val -63863"/>
              <a:gd name="adj2" fmla="val -8929"/>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s-ES" sz="1600">
                <a:solidFill>
                  <a:schemeClr val="lt1"/>
                </a:solidFill>
                <a:latin typeface="Arial"/>
                <a:ea typeface="Arial"/>
                <a:cs typeface="Arial"/>
                <a:sym typeface="Arial"/>
              </a:rPr>
              <a:t>Barra de fórmulas</a:t>
            </a:r>
            <a:endParaRPr/>
          </a:p>
        </p:txBody>
      </p:sp>
      <p:sp>
        <p:nvSpPr>
          <p:cNvPr id="351" name="Google Shape;351;p7"/>
          <p:cNvSpPr/>
          <p:nvPr/>
        </p:nvSpPr>
        <p:spPr>
          <a:xfrm>
            <a:off x="2089316" y="171330"/>
            <a:ext cx="2383848" cy="618364"/>
          </a:xfrm>
          <a:prstGeom prst="wedgeRectCallout">
            <a:avLst>
              <a:gd name="adj1" fmla="val -21439"/>
              <a:gd name="adj2" fmla="val 116922"/>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s-ES" sz="1600">
                <a:solidFill>
                  <a:schemeClr val="lt1"/>
                </a:solidFill>
                <a:latin typeface="Arial"/>
                <a:ea typeface="Arial"/>
                <a:cs typeface="Arial"/>
                <a:sym typeface="Arial"/>
              </a:rPr>
              <a:t>Barra de herramientas de acceso rápido</a:t>
            </a:r>
            <a:endParaRPr/>
          </a:p>
        </p:txBody>
      </p:sp>
      <p:sp>
        <p:nvSpPr>
          <p:cNvPr id="352" name="Google Shape;352;p7"/>
          <p:cNvSpPr/>
          <p:nvPr/>
        </p:nvSpPr>
        <p:spPr>
          <a:xfrm>
            <a:off x="402799" y="1387264"/>
            <a:ext cx="1433664" cy="676934"/>
          </a:xfrm>
          <a:prstGeom prst="rect">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s-ES" sz="1600">
                <a:solidFill>
                  <a:schemeClr val="lt1"/>
                </a:solidFill>
                <a:latin typeface="Arial"/>
                <a:ea typeface="Arial"/>
                <a:cs typeface="Arial"/>
                <a:sym typeface="Arial"/>
              </a:rPr>
              <a:t>Cinta de herramientas</a:t>
            </a:r>
            <a:endParaRPr/>
          </a:p>
        </p:txBody>
      </p:sp>
      <p:sp>
        <p:nvSpPr>
          <p:cNvPr id="353" name="Google Shape;353;p7"/>
          <p:cNvSpPr/>
          <p:nvPr/>
        </p:nvSpPr>
        <p:spPr>
          <a:xfrm>
            <a:off x="7836143" y="1270205"/>
            <a:ext cx="1873124" cy="228600"/>
          </a:xfrm>
          <a:prstGeom prst="wedgeRectCallout">
            <a:avLst>
              <a:gd name="adj1" fmla="val 64016"/>
              <a:gd name="adj2" fmla="val -22534"/>
            </a:avLst>
          </a:prstGeom>
          <a:solidFill>
            <a:srgbClr val="21734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Arial"/>
              <a:ea typeface="Arial"/>
              <a:cs typeface="Arial"/>
              <a:sym typeface="Arial"/>
            </a:endParaRPr>
          </a:p>
        </p:txBody>
      </p:sp>
      <p:sp>
        <p:nvSpPr>
          <p:cNvPr id="354" name="Google Shape;354;p7"/>
          <p:cNvSpPr/>
          <p:nvPr/>
        </p:nvSpPr>
        <p:spPr>
          <a:xfrm>
            <a:off x="1846556" y="1498805"/>
            <a:ext cx="239599" cy="864549"/>
          </a:xfrm>
          <a:prstGeom prst="leftBrace">
            <a:avLst>
              <a:gd name="adj1" fmla="val 8333"/>
              <a:gd name="adj2" fmla="val 50000"/>
            </a:avLst>
          </a:prstGeom>
          <a:no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355" name="Google Shape;355;p7"/>
          <p:cNvSpPr/>
          <p:nvPr/>
        </p:nvSpPr>
        <p:spPr>
          <a:xfrm>
            <a:off x="10517683" y="5332367"/>
            <a:ext cx="745701" cy="274320"/>
          </a:xfrm>
          <a:prstGeom prst="wedgeRectCallout">
            <a:avLst>
              <a:gd name="adj1" fmla="val -21439"/>
              <a:gd name="adj2" fmla="val 116922"/>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s-ES" sz="1600">
                <a:solidFill>
                  <a:schemeClr val="lt1"/>
                </a:solidFill>
                <a:latin typeface="Arial"/>
                <a:ea typeface="Arial"/>
                <a:cs typeface="Arial"/>
                <a:sym typeface="Arial"/>
              </a:rPr>
              <a:t>Zoom</a:t>
            </a:r>
            <a:endParaRPr/>
          </a:p>
        </p:txBody>
      </p:sp>
      <p:sp>
        <p:nvSpPr>
          <p:cNvPr id="356" name="Google Shape;356;p7"/>
          <p:cNvSpPr/>
          <p:nvPr/>
        </p:nvSpPr>
        <p:spPr>
          <a:xfrm>
            <a:off x="8824040" y="4963842"/>
            <a:ext cx="1539551" cy="406425"/>
          </a:xfrm>
          <a:prstGeom prst="wedgeRectCallout">
            <a:avLst>
              <a:gd name="adj1" fmla="val -21439"/>
              <a:gd name="adj2" fmla="val 116922"/>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s-ES" sz="1600">
                <a:solidFill>
                  <a:schemeClr val="lt1"/>
                </a:solidFill>
                <a:latin typeface="Arial"/>
                <a:ea typeface="Arial"/>
                <a:cs typeface="Arial"/>
                <a:sym typeface="Arial"/>
              </a:rPr>
              <a:t>Ver página</a:t>
            </a:r>
            <a:endParaRPr/>
          </a:p>
        </p:txBody>
      </p:sp>
      <p:sp>
        <p:nvSpPr>
          <p:cNvPr id="357" name="Google Shape;357;p7"/>
          <p:cNvSpPr/>
          <p:nvPr/>
        </p:nvSpPr>
        <p:spPr>
          <a:xfrm rot="5400000">
            <a:off x="9162974" y="5305065"/>
            <a:ext cx="202005" cy="710488"/>
          </a:xfrm>
          <a:prstGeom prst="leftBrace">
            <a:avLst>
              <a:gd name="adj1" fmla="val 8333"/>
              <a:gd name="adj2" fmla="val 50000"/>
            </a:avLst>
          </a:prstGeom>
          <a:no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4" name="TextBox 3">
            <a:extLst>
              <a:ext uri="{FF2B5EF4-FFF2-40B4-BE49-F238E27FC236}">
                <a16:creationId xmlns:a16="http://schemas.microsoft.com/office/drawing/2014/main" id="{0B70CB73-9533-51EA-4709-BAD5AB71B3F7}"/>
              </a:ext>
            </a:extLst>
          </p:cNvPr>
          <p:cNvSpPr txBox="1"/>
          <p:nvPr/>
        </p:nvSpPr>
        <p:spPr>
          <a:xfrm>
            <a:off x="224589" y="1084882"/>
            <a:ext cx="1929433" cy="369332"/>
          </a:xfrm>
          <a:prstGeom prst="rect">
            <a:avLst/>
          </a:prstGeom>
          <a:solidFill>
            <a:schemeClr val="bg1"/>
          </a:solidFill>
        </p:spPr>
        <p:txBody>
          <a:bodyPr wrap="square" rtlCol="0">
            <a:spAutoFit/>
          </a:bodyPr>
          <a:lstStyle/>
          <a:p>
            <a:endParaRPr lang="es-ES"/>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991"/>
        <p:cNvGrpSpPr/>
        <p:nvPr/>
      </p:nvGrpSpPr>
      <p:grpSpPr>
        <a:xfrm>
          <a:off x="0" y="0"/>
          <a:ext cx="0" cy="0"/>
          <a:chOff x="0" y="0"/>
          <a:chExt cx="0" cy="0"/>
        </a:xfrm>
      </p:grpSpPr>
      <p:pic>
        <p:nvPicPr>
          <p:cNvPr id="3" name="Imagen 2">
            <a:extLst>
              <a:ext uri="{FF2B5EF4-FFF2-40B4-BE49-F238E27FC236}">
                <a16:creationId xmlns:a16="http://schemas.microsoft.com/office/drawing/2014/main" id="{3988FFEF-96F5-1A84-24C3-E04983323A8B}"/>
              </a:ext>
            </a:extLst>
          </p:cNvPr>
          <p:cNvPicPr>
            <a:picLocks noChangeAspect="1"/>
          </p:cNvPicPr>
          <p:nvPr/>
        </p:nvPicPr>
        <p:blipFill>
          <a:blip r:embed="rId3"/>
          <a:stretch>
            <a:fillRect/>
          </a:stretch>
        </p:blipFill>
        <p:spPr>
          <a:xfrm>
            <a:off x="8150766" y="1536970"/>
            <a:ext cx="3853164" cy="4322244"/>
          </a:xfrm>
          <a:prstGeom prst="rect">
            <a:avLst/>
          </a:prstGeom>
          <a:ln w="12700">
            <a:solidFill>
              <a:schemeClr val="accent1"/>
            </a:solidFill>
          </a:ln>
        </p:spPr>
      </p:pic>
      <p:sp>
        <p:nvSpPr>
          <p:cNvPr id="992" name="Google Shape;992;p70"/>
          <p:cNvSpPr txBox="1">
            <a:spLocks noGrp="1"/>
          </p:cNvSpPr>
          <p:nvPr>
            <p:ph type="body" idx="1"/>
          </p:nvPr>
        </p:nvSpPr>
        <p:spPr>
          <a:xfrm>
            <a:off x="838199" y="1478857"/>
            <a:ext cx="7197097" cy="4639309"/>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800"/>
              <a:buFont typeface="Libre Franklin Medium"/>
              <a:buAutoNum type="arabicPeriod"/>
            </a:pPr>
            <a:r>
              <a:rPr lang="es-ES"/>
              <a:t>Haga clic con el botón izquierdo y arrastre para seleccionar tantas columnas y filas como desee insertar</a:t>
            </a:r>
            <a:endParaRP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a:t>Haga clic con el botón derecho del </a:t>
            </a:r>
            <a:br>
              <a:rPr lang="es-ES"/>
            </a:br>
            <a:r>
              <a:rPr lang="es-ES"/>
              <a:t>ratón en</a:t>
            </a:r>
            <a:endParaRP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a:t>Seleccione </a:t>
            </a:r>
            <a:r>
              <a:rPr lang="es-ES" b="1"/>
              <a:t>Insertar </a:t>
            </a:r>
            <a:endParaRP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a:t>Se añadirán nuevas columnas o filas </a:t>
            </a:r>
            <a:endParaRPr/>
          </a:p>
          <a:p>
            <a:pPr marL="685800" lvl="1" indent="-228600" algn="l" rtl="0">
              <a:lnSpc>
                <a:spcPct val="100000"/>
              </a:lnSpc>
              <a:spcBef>
                <a:spcPts val="1000"/>
              </a:spcBef>
              <a:spcAft>
                <a:spcPts val="0"/>
              </a:spcAft>
              <a:buSzPts val="2400"/>
              <a:buChar char="▪"/>
            </a:pPr>
            <a:r>
              <a:rPr lang="es-ES"/>
              <a:t>Las nuevas columnas se insertarán </a:t>
            </a:r>
            <a:r>
              <a:rPr lang="es-ES" u="sng"/>
              <a:t>a la izquierda </a:t>
            </a:r>
            <a:r>
              <a:rPr lang="es-ES"/>
              <a:t>de la(s) columna(s) seleccionada(s) </a:t>
            </a:r>
            <a:endParaRPr/>
          </a:p>
          <a:p>
            <a:pPr marL="685800" lvl="1" indent="-228600" algn="l" rtl="0">
              <a:lnSpc>
                <a:spcPct val="100000"/>
              </a:lnSpc>
              <a:spcBef>
                <a:spcPts val="1000"/>
              </a:spcBef>
              <a:spcAft>
                <a:spcPts val="0"/>
              </a:spcAft>
              <a:buSzPts val="2400"/>
              <a:buChar char="▪"/>
            </a:pPr>
            <a:r>
              <a:rPr lang="es-ES"/>
              <a:t>Se insertarán nuevas filas </a:t>
            </a:r>
            <a:r>
              <a:rPr lang="es-ES" u="sng"/>
              <a:t>encima </a:t>
            </a:r>
            <a:r>
              <a:rPr lang="es-ES"/>
              <a:t>de la(s) fila(s) seleccionada(s)</a:t>
            </a:r>
            <a:endParaRPr/>
          </a:p>
          <a:p>
            <a:pPr marL="0" lvl="0" indent="0" algn="l" rtl="0">
              <a:lnSpc>
                <a:spcPct val="100000"/>
              </a:lnSpc>
              <a:spcBef>
                <a:spcPts val="1000"/>
              </a:spcBef>
              <a:spcAft>
                <a:spcPts val="0"/>
              </a:spcAft>
              <a:buClr>
                <a:schemeClr val="dk1"/>
              </a:buClr>
              <a:buSzPts val="2800"/>
              <a:buNone/>
            </a:pPr>
            <a:endParaRPr/>
          </a:p>
        </p:txBody>
      </p:sp>
      <p:sp>
        <p:nvSpPr>
          <p:cNvPr id="993" name="Google Shape;993;p7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Insertar columnas y filas</a:t>
            </a:r>
            <a:endParaRPr>
              <a:latin typeface="+mj-lt"/>
            </a:endParaRPr>
          </a:p>
        </p:txBody>
      </p:sp>
      <p:sp>
        <p:nvSpPr>
          <p:cNvPr id="995" name="Google Shape;995;p70"/>
          <p:cNvSpPr/>
          <p:nvPr/>
        </p:nvSpPr>
        <p:spPr>
          <a:xfrm>
            <a:off x="9107551" y="3868485"/>
            <a:ext cx="2286000" cy="329184"/>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sp>
        <p:nvSpPr>
          <p:cNvPr id="2" name="Rectangle 1">
            <a:extLst>
              <a:ext uri="{FF2B5EF4-FFF2-40B4-BE49-F238E27FC236}">
                <a16:creationId xmlns:a16="http://schemas.microsoft.com/office/drawing/2014/main" id="{5960FAE5-2204-107A-B3C8-E3886E518BBF}"/>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0FDDCD2-0B23-B62F-B5D1-9B3D1A213418}"/>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7CD04C7F-68EB-DD35-60ED-2734A5808971}"/>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000"/>
        <p:cNvGrpSpPr/>
        <p:nvPr/>
      </p:nvGrpSpPr>
      <p:grpSpPr>
        <a:xfrm>
          <a:off x="0" y="0"/>
          <a:ext cx="0" cy="0"/>
          <a:chOff x="0" y="0"/>
          <a:chExt cx="0" cy="0"/>
        </a:xfrm>
      </p:grpSpPr>
      <p:pic>
        <p:nvPicPr>
          <p:cNvPr id="5" name="Imagen 4">
            <a:extLst>
              <a:ext uri="{FF2B5EF4-FFF2-40B4-BE49-F238E27FC236}">
                <a16:creationId xmlns:a16="http://schemas.microsoft.com/office/drawing/2014/main" id="{71885A4D-56D0-6EDF-4932-907A6592AB19}"/>
              </a:ext>
            </a:extLst>
          </p:cNvPr>
          <p:cNvPicPr>
            <a:picLocks noChangeAspect="1"/>
          </p:cNvPicPr>
          <p:nvPr/>
        </p:nvPicPr>
        <p:blipFill>
          <a:blip r:embed="rId3"/>
          <a:srcRect r="20763"/>
          <a:stretch/>
        </p:blipFill>
        <p:spPr>
          <a:xfrm>
            <a:off x="7957695" y="1420239"/>
            <a:ext cx="4007325" cy="3947360"/>
          </a:xfrm>
          <a:prstGeom prst="rect">
            <a:avLst/>
          </a:prstGeom>
          <a:ln w="12700">
            <a:solidFill>
              <a:schemeClr val="tx1"/>
            </a:solidFill>
          </a:ln>
        </p:spPr>
      </p:pic>
      <p:pic>
        <p:nvPicPr>
          <p:cNvPr id="3" name="Imagen 2">
            <a:extLst>
              <a:ext uri="{FF2B5EF4-FFF2-40B4-BE49-F238E27FC236}">
                <a16:creationId xmlns:a16="http://schemas.microsoft.com/office/drawing/2014/main" id="{9A78DA71-1BA6-4B2C-A879-8B63F5637842}"/>
              </a:ext>
            </a:extLst>
          </p:cNvPr>
          <p:cNvPicPr>
            <a:picLocks noChangeAspect="1"/>
          </p:cNvPicPr>
          <p:nvPr/>
        </p:nvPicPr>
        <p:blipFill>
          <a:blip r:embed="rId4"/>
          <a:stretch>
            <a:fillRect/>
          </a:stretch>
        </p:blipFill>
        <p:spPr>
          <a:xfrm>
            <a:off x="4951949" y="1459149"/>
            <a:ext cx="2926817" cy="4348264"/>
          </a:xfrm>
          <a:prstGeom prst="rect">
            <a:avLst/>
          </a:prstGeom>
          <a:ln w="12700">
            <a:solidFill>
              <a:schemeClr val="tx1"/>
            </a:solidFill>
          </a:ln>
        </p:spPr>
      </p:pic>
      <p:sp>
        <p:nvSpPr>
          <p:cNvPr id="1001" name="Google Shape;1001;p71"/>
          <p:cNvSpPr txBox="1">
            <a:spLocks noGrp="1"/>
          </p:cNvSpPr>
          <p:nvPr>
            <p:ph type="body" idx="1"/>
          </p:nvPr>
        </p:nvSpPr>
        <p:spPr>
          <a:xfrm>
            <a:off x="838201" y="1478857"/>
            <a:ext cx="4360436" cy="463930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es-ES"/>
              <a:t>Haga clic con el botón izquierdo y arrastre para seleccionar las columnas o filas que desea eliminar</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Haga clic con el botón derecho del ratón en</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Haga clic en </a:t>
            </a:r>
            <a:r>
              <a:rPr lang="es-ES" b="1"/>
              <a:t>Eliminar</a:t>
            </a:r>
            <a:endParaRPr/>
          </a:p>
          <a:p>
            <a:pPr marL="0" lvl="0" indent="0" algn="l" rtl="0">
              <a:lnSpc>
                <a:spcPct val="100000"/>
              </a:lnSpc>
              <a:spcBef>
                <a:spcPts val="1000"/>
              </a:spcBef>
              <a:spcAft>
                <a:spcPts val="0"/>
              </a:spcAft>
              <a:buClr>
                <a:schemeClr val="dk1"/>
              </a:buClr>
              <a:buSzPts val="2800"/>
              <a:buNone/>
            </a:pPr>
            <a:endParaRPr/>
          </a:p>
        </p:txBody>
      </p:sp>
      <p:sp>
        <p:nvSpPr>
          <p:cNvPr id="1002" name="Google Shape;1002;p7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Borrar columnas y filas</a:t>
            </a:r>
            <a:endParaRPr>
              <a:latin typeface="+mj-lt"/>
            </a:endParaRPr>
          </a:p>
        </p:txBody>
      </p:sp>
      <p:sp>
        <p:nvSpPr>
          <p:cNvPr id="1005" name="Google Shape;1005;p71"/>
          <p:cNvSpPr/>
          <p:nvPr/>
        </p:nvSpPr>
        <p:spPr>
          <a:xfrm>
            <a:off x="4996804" y="3613885"/>
            <a:ext cx="431230" cy="1133213"/>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sp>
        <p:nvSpPr>
          <p:cNvPr id="1006" name="Google Shape;1006;p71"/>
          <p:cNvSpPr/>
          <p:nvPr/>
        </p:nvSpPr>
        <p:spPr>
          <a:xfrm>
            <a:off x="5710495" y="3195957"/>
            <a:ext cx="1772355" cy="259644"/>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sp>
        <p:nvSpPr>
          <p:cNvPr id="1010" name="Google Shape;1010;p71"/>
          <p:cNvSpPr/>
          <p:nvPr/>
        </p:nvSpPr>
        <p:spPr>
          <a:xfrm>
            <a:off x="8427847" y="1919833"/>
            <a:ext cx="2700596" cy="317529"/>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sp>
        <p:nvSpPr>
          <p:cNvPr id="1009" name="Google Shape;1009;p71"/>
          <p:cNvSpPr/>
          <p:nvPr/>
        </p:nvSpPr>
        <p:spPr>
          <a:xfrm>
            <a:off x="10434536" y="3871608"/>
            <a:ext cx="1491575" cy="272375"/>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sp>
        <p:nvSpPr>
          <p:cNvPr id="2" name="Rectangle 1">
            <a:extLst>
              <a:ext uri="{FF2B5EF4-FFF2-40B4-BE49-F238E27FC236}">
                <a16:creationId xmlns:a16="http://schemas.microsoft.com/office/drawing/2014/main" id="{1C81CCFF-9B8E-64A0-55D9-6C51150E5697}"/>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7C2DB836-9675-FF8C-0835-93D27EDC7D01}"/>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D3D9B34-3EB6-DE26-67FF-5386F9A6827E}"/>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9"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015"/>
        <p:cNvGrpSpPr/>
        <p:nvPr/>
      </p:nvGrpSpPr>
      <p:grpSpPr>
        <a:xfrm>
          <a:off x="0" y="0"/>
          <a:ext cx="0" cy="0"/>
          <a:chOff x="0" y="0"/>
          <a:chExt cx="0" cy="0"/>
        </a:xfrm>
      </p:grpSpPr>
      <p:sp>
        <p:nvSpPr>
          <p:cNvPr id="1016" name="Google Shape;1016;p72"/>
          <p:cNvSpPr txBox="1">
            <a:spLocks noGrp="1"/>
          </p:cNvSpPr>
          <p:nvPr>
            <p:ph type="body" idx="1"/>
          </p:nvPr>
        </p:nvSpPr>
        <p:spPr>
          <a:xfrm>
            <a:off x="838200" y="1478858"/>
            <a:ext cx="10515600" cy="4797764"/>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800"/>
              <a:buFont typeface="Libre Franklin Medium"/>
              <a:buAutoNum type="arabicPeriod"/>
            </a:pPr>
            <a:r>
              <a:rPr lang="es-ES" sz="2800"/>
              <a:t>Seleccionar celdas, columnas o filas para fusionar </a:t>
            </a:r>
            <a:endParaRP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sz="2800"/>
              <a:t>Haga clic en el icono </a:t>
            </a:r>
            <a:r>
              <a:rPr lang="es-ES" sz="2800" b="1"/>
              <a:t>Combinar y centrar</a:t>
            </a:r>
            <a:r>
              <a:rPr lang="es-ES" sz="2800"/>
              <a:t> </a:t>
            </a:r>
            <a:r>
              <a:rPr lang="es-ES"/>
              <a:t>de</a:t>
            </a:r>
            <a:r>
              <a:rPr lang="es-ES" sz="2800"/>
              <a:t> la pestaña </a:t>
            </a:r>
            <a:r>
              <a:rPr lang="es-ES" sz="2800" b="1"/>
              <a:t>Alineación</a:t>
            </a:r>
            <a:endParaRPr b="1"/>
          </a:p>
          <a:p>
            <a:pPr marL="0" lvl="0" indent="0" algn="l" rtl="0">
              <a:lnSpc>
                <a:spcPct val="100000"/>
              </a:lnSpc>
              <a:spcBef>
                <a:spcPts val="1000"/>
              </a:spcBef>
              <a:spcAft>
                <a:spcPts val="0"/>
              </a:spcAft>
              <a:buClr>
                <a:schemeClr val="dk1"/>
              </a:buClr>
              <a:buSzPts val="2800"/>
              <a:buNone/>
            </a:pPr>
            <a:endParaRPr sz="2800"/>
          </a:p>
          <a:p>
            <a:pPr marL="0" lvl="0" indent="0" algn="l" rtl="0">
              <a:lnSpc>
                <a:spcPct val="100000"/>
              </a:lnSpc>
              <a:spcBef>
                <a:spcPts val="1000"/>
              </a:spcBef>
              <a:spcAft>
                <a:spcPts val="0"/>
              </a:spcAft>
              <a:buClr>
                <a:schemeClr val="dk1"/>
              </a:buClr>
              <a:buSzPts val="2800"/>
              <a:buNone/>
            </a:pPr>
            <a:endParaRPr/>
          </a:p>
          <a:p>
            <a:pPr marL="0" lvl="0" indent="0" algn="l" rtl="0">
              <a:lnSpc>
                <a:spcPct val="100000"/>
              </a:lnSpc>
              <a:spcBef>
                <a:spcPts val="1000"/>
              </a:spcBef>
              <a:spcAft>
                <a:spcPts val="0"/>
              </a:spcAft>
              <a:buClr>
                <a:schemeClr val="dk1"/>
              </a:buClr>
              <a:buSzPts val="2800"/>
              <a:buNone/>
            </a:pPr>
            <a:endParaRPr sz="2800"/>
          </a:p>
          <a:p>
            <a:pPr marL="0" lvl="0" indent="0" algn="l" rtl="0">
              <a:lnSpc>
                <a:spcPct val="100000"/>
              </a:lnSpc>
              <a:spcBef>
                <a:spcPts val="1000"/>
              </a:spcBef>
              <a:spcAft>
                <a:spcPts val="0"/>
              </a:spcAft>
              <a:buClr>
                <a:schemeClr val="dk1"/>
              </a:buClr>
              <a:buSzPts val="2800"/>
              <a:buNone/>
            </a:pPr>
            <a:endParaRPr/>
          </a:p>
          <a:p>
            <a:pPr marL="0" lvl="0" indent="0" algn="l" rtl="0">
              <a:lnSpc>
                <a:spcPct val="100000"/>
              </a:lnSpc>
              <a:spcBef>
                <a:spcPts val="1000"/>
              </a:spcBef>
              <a:spcAft>
                <a:spcPts val="0"/>
              </a:spcAft>
              <a:buClr>
                <a:schemeClr val="dk1"/>
              </a:buClr>
              <a:buSzPts val="2800"/>
              <a:buNone/>
            </a:pPr>
            <a:r>
              <a:rPr lang="es-ES" sz="2800" b="1"/>
              <a:t>Practicar: </a:t>
            </a:r>
            <a:endParaRPr/>
          </a:p>
          <a:p>
            <a:pPr marL="0" lvl="0" indent="0" algn="l" rtl="0">
              <a:lnSpc>
                <a:spcPct val="100000"/>
              </a:lnSpc>
              <a:spcBef>
                <a:spcPts val="1000"/>
              </a:spcBef>
              <a:spcAft>
                <a:spcPts val="0"/>
              </a:spcAft>
              <a:buClr>
                <a:schemeClr val="dk1"/>
              </a:buClr>
              <a:buSzPts val="2800"/>
              <a:buNone/>
            </a:pPr>
            <a:r>
              <a:rPr lang="es-ES" sz="2800"/>
              <a:t>Combinar y centrar las celdas </a:t>
            </a:r>
            <a:r>
              <a:rPr lang="es-ES" sz="2800" i="1"/>
              <a:t>C1 </a:t>
            </a:r>
            <a:r>
              <a:rPr lang="es-ES" sz="2800"/>
              <a:t>y </a:t>
            </a:r>
            <a:r>
              <a:rPr lang="es-ES" sz="2800" i="1"/>
              <a:t>D1 </a:t>
            </a:r>
            <a:r>
              <a:rPr lang="es-ES" sz="2800"/>
              <a:t>en la hoja de </a:t>
            </a:r>
            <a:br>
              <a:rPr lang="es-ES" sz="2800"/>
            </a:br>
            <a:r>
              <a:rPr lang="es-ES" sz="2800"/>
              <a:t>cálculo </a:t>
            </a:r>
            <a:r>
              <a:rPr lang="es-ES" u="sng"/>
              <a:t>m</a:t>
            </a:r>
            <a:r>
              <a:rPr lang="es-ES" sz="2800" u="sng"/>
              <a:t>arzo_2024</a:t>
            </a:r>
            <a:endParaRPr sz="2800"/>
          </a:p>
          <a:p>
            <a:pPr marL="0" lvl="0" indent="0" algn="l" rtl="0">
              <a:lnSpc>
                <a:spcPct val="100000"/>
              </a:lnSpc>
              <a:spcBef>
                <a:spcPts val="1000"/>
              </a:spcBef>
              <a:spcAft>
                <a:spcPts val="0"/>
              </a:spcAft>
              <a:buClr>
                <a:schemeClr val="dk1"/>
              </a:buClr>
              <a:buSzPts val="2800"/>
              <a:buNone/>
            </a:pPr>
            <a:endParaRPr sz="2800"/>
          </a:p>
          <a:p>
            <a:pPr marL="0" lvl="0" indent="0" algn="l" rtl="0">
              <a:lnSpc>
                <a:spcPct val="100000"/>
              </a:lnSpc>
              <a:spcBef>
                <a:spcPts val="1000"/>
              </a:spcBef>
              <a:spcAft>
                <a:spcPts val="0"/>
              </a:spcAft>
              <a:buClr>
                <a:schemeClr val="dk1"/>
              </a:buClr>
              <a:buSzPts val="2800"/>
              <a:buNone/>
            </a:pPr>
            <a:endParaRPr sz="2800"/>
          </a:p>
          <a:p>
            <a:pPr marL="0" lvl="0" indent="0" algn="l" rtl="0">
              <a:lnSpc>
                <a:spcPct val="100000"/>
              </a:lnSpc>
              <a:spcBef>
                <a:spcPts val="1000"/>
              </a:spcBef>
              <a:spcAft>
                <a:spcPts val="0"/>
              </a:spcAft>
              <a:buClr>
                <a:schemeClr val="dk1"/>
              </a:buClr>
              <a:buSzPts val="2800"/>
              <a:buNone/>
            </a:pPr>
            <a:endParaRPr/>
          </a:p>
        </p:txBody>
      </p:sp>
      <p:sp>
        <p:nvSpPr>
          <p:cNvPr id="1017" name="Google Shape;1017;p7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Fusionar celdas</a:t>
            </a:r>
            <a:endParaRPr>
              <a:latin typeface="+mj-lt"/>
            </a:endParaRPr>
          </a:p>
        </p:txBody>
      </p:sp>
      <p:grpSp>
        <p:nvGrpSpPr>
          <p:cNvPr id="7" name="Grupo 6">
            <a:extLst>
              <a:ext uri="{FF2B5EF4-FFF2-40B4-BE49-F238E27FC236}">
                <a16:creationId xmlns:a16="http://schemas.microsoft.com/office/drawing/2014/main" id="{7AC205DA-A1C6-101D-09F2-015F29380862}"/>
              </a:ext>
            </a:extLst>
          </p:cNvPr>
          <p:cNvGrpSpPr/>
          <p:nvPr/>
        </p:nvGrpSpPr>
        <p:grpSpPr>
          <a:xfrm>
            <a:off x="7237331" y="3131819"/>
            <a:ext cx="4721510" cy="2468881"/>
            <a:chOff x="7237331" y="3131819"/>
            <a:chExt cx="4721510" cy="2468881"/>
          </a:xfrm>
        </p:grpSpPr>
        <p:pic>
          <p:nvPicPr>
            <p:cNvPr id="5" name="Imagen 4">
              <a:extLst>
                <a:ext uri="{FF2B5EF4-FFF2-40B4-BE49-F238E27FC236}">
                  <a16:creationId xmlns:a16="http://schemas.microsoft.com/office/drawing/2014/main" id="{AF623532-E875-1FA2-57FC-AFBCE909734F}"/>
                </a:ext>
              </a:extLst>
            </p:cNvPr>
            <p:cNvPicPr>
              <a:picLocks noChangeAspect="1"/>
            </p:cNvPicPr>
            <p:nvPr/>
          </p:nvPicPr>
          <p:blipFill>
            <a:blip r:embed="rId3"/>
            <a:stretch>
              <a:fillRect/>
            </a:stretch>
          </p:blipFill>
          <p:spPr>
            <a:xfrm>
              <a:off x="7237331" y="3131819"/>
              <a:ext cx="4721510" cy="2468881"/>
            </a:xfrm>
            <a:prstGeom prst="rect">
              <a:avLst/>
            </a:prstGeom>
            <a:ln w="12700">
              <a:solidFill>
                <a:schemeClr val="dk1"/>
              </a:solidFill>
            </a:ln>
          </p:spPr>
        </p:pic>
        <p:grpSp>
          <p:nvGrpSpPr>
            <p:cNvPr id="1018" name="Google Shape;1018;p72"/>
            <p:cNvGrpSpPr/>
            <p:nvPr/>
          </p:nvGrpSpPr>
          <p:grpSpPr>
            <a:xfrm>
              <a:off x="9251129" y="3666886"/>
              <a:ext cx="2498911" cy="1842374"/>
              <a:chOff x="8684427" y="4397057"/>
              <a:chExt cx="2498911" cy="1842374"/>
            </a:xfrm>
          </p:grpSpPr>
          <p:sp>
            <p:nvSpPr>
              <p:cNvPr id="1020" name="Google Shape;1020;p72"/>
              <p:cNvSpPr/>
              <p:nvPr/>
            </p:nvSpPr>
            <p:spPr>
              <a:xfrm>
                <a:off x="8684427" y="4397057"/>
                <a:ext cx="1950271" cy="287894"/>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sp>
            <p:nvSpPr>
              <p:cNvPr id="1021" name="Google Shape;1021;p72"/>
              <p:cNvSpPr/>
              <p:nvPr/>
            </p:nvSpPr>
            <p:spPr>
              <a:xfrm>
                <a:off x="8684427" y="4673601"/>
                <a:ext cx="2498911" cy="1565830"/>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grpSp>
      </p:grpSp>
      <p:grpSp>
        <p:nvGrpSpPr>
          <p:cNvPr id="6" name="Grupo 5">
            <a:extLst>
              <a:ext uri="{FF2B5EF4-FFF2-40B4-BE49-F238E27FC236}">
                <a16:creationId xmlns:a16="http://schemas.microsoft.com/office/drawing/2014/main" id="{CA1B6852-D85A-BD8B-7888-A07C1C6FEC14}"/>
              </a:ext>
            </a:extLst>
          </p:cNvPr>
          <p:cNvGrpSpPr/>
          <p:nvPr/>
        </p:nvGrpSpPr>
        <p:grpSpPr>
          <a:xfrm>
            <a:off x="830600" y="3088134"/>
            <a:ext cx="6120191" cy="1892427"/>
            <a:chOff x="830600" y="3088134"/>
            <a:chExt cx="6120191" cy="1892427"/>
          </a:xfrm>
        </p:grpSpPr>
        <p:pic>
          <p:nvPicPr>
            <p:cNvPr id="3" name="Imagen 2">
              <a:extLst>
                <a:ext uri="{FF2B5EF4-FFF2-40B4-BE49-F238E27FC236}">
                  <a16:creationId xmlns:a16="http://schemas.microsoft.com/office/drawing/2014/main" id="{C2E0D67F-87CE-BF8B-95D9-4ABD049BCE55}"/>
                </a:ext>
              </a:extLst>
            </p:cNvPr>
            <p:cNvPicPr>
              <a:picLocks noChangeAspect="1"/>
            </p:cNvPicPr>
            <p:nvPr/>
          </p:nvPicPr>
          <p:blipFill>
            <a:blip r:embed="rId4"/>
            <a:stretch>
              <a:fillRect/>
            </a:stretch>
          </p:blipFill>
          <p:spPr>
            <a:xfrm>
              <a:off x="830600" y="3088134"/>
              <a:ext cx="6120191" cy="1892427"/>
            </a:xfrm>
            <a:prstGeom prst="rect">
              <a:avLst/>
            </a:prstGeom>
            <a:ln w="12700">
              <a:solidFill>
                <a:schemeClr val="tx1"/>
              </a:solidFill>
            </a:ln>
          </p:spPr>
        </p:pic>
        <p:sp>
          <p:nvSpPr>
            <p:cNvPr id="1024" name="Google Shape;1024;p72"/>
            <p:cNvSpPr/>
            <p:nvPr/>
          </p:nvSpPr>
          <p:spPr>
            <a:xfrm>
              <a:off x="3757416" y="3880487"/>
              <a:ext cx="2876848" cy="594235"/>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grpSp>
      <p:sp>
        <p:nvSpPr>
          <p:cNvPr id="1025" name="Google Shape;1025;p72"/>
          <p:cNvSpPr txBox="1"/>
          <p:nvPr/>
        </p:nvSpPr>
        <p:spPr>
          <a:xfrm>
            <a:off x="6524978" y="4063668"/>
            <a:ext cx="587022"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000">
                <a:solidFill>
                  <a:schemeClr val="dk1"/>
                </a:solidFill>
                <a:latin typeface="Arial"/>
                <a:ea typeface="Arial"/>
                <a:cs typeface="Arial"/>
                <a:sym typeface="Arial"/>
              </a:rPr>
              <a:t>O</a:t>
            </a:r>
            <a:endParaRPr/>
          </a:p>
        </p:txBody>
      </p:sp>
      <p:sp>
        <p:nvSpPr>
          <p:cNvPr id="2" name="Rectangle 1">
            <a:extLst>
              <a:ext uri="{FF2B5EF4-FFF2-40B4-BE49-F238E27FC236}">
                <a16:creationId xmlns:a16="http://schemas.microsoft.com/office/drawing/2014/main" id="{2D9B137A-AD02-D1D2-91DA-8017BF8BFBE2}"/>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1E5D128F-0BEB-AE2C-B150-DEC140C4E5A5}"/>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BC511BEC-5ABE-767D-1B22-C3DA571D99E0}"/>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16">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1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030"/>
        <p:cNvGrpSpPr/>
        <p:nvPr/>
      </p:nvGrpSpPr>
      <p:grpSpPr>
        <a:xfrm>
          <a:off x="0" y="0"/>
          <a:ext cx="0" cy="0"/>
          <a:chOff x="0" y="0"/>
          <a:chExt cx="0" cy="0"/>
        </a:xfrm>
      </p:grpSpPr>
      <p:sp>
        <p:nvSpPr>
          <p:cNvPr id="1031" name="Google Shape;1031;p7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t>Formatear datos (1/3)</a:t>
            </a:r>
            <a:endParaRPr>
              <a:highlight>
                <a:srgbClr val="FF0000"/>
              </a:highlight>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036"/>
        <p:cNvGrpSpPr/>
        <p:nvPr/>
      </p:nvGrpSpPr>
      <p:grpSpPr>
        <a:xfrm>
          <a:off x="0" y="0"/>
          <a:ext cx="0" cy="0"/>
          <a:chOff x="0" y="0"/>
          <a:chExt cx="0" cy="0"/>
        </a:xfrm>
      </p:grpSpPr>
      <p:sp>
        <p:nvSpPr>
          <p:cNvPr id="1037" name="Google Shape;1037;p74"/>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a:t>Ir a la hoja de cálculo </a:t>
            </a:r>
            <a:r>
              <a:rPr lang="es-ES" u="sng"/>
              <a:t>abril_2024</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t>Ingresar datos del cuaderno de trabajo</a:t>
            </a:r>
            <a:endParaRPr/>
          </a:p>
        </p:txBody>
      </p:sp>
      <p:sp>
        <p:nvSpPr>
          <p:cNvPr id="1038" name="Google Shape;1038;p7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Formatear datos (2/3)</a:t>
            </a:r>
            <a:endParaRPr>
              <a:latin typeface="+mj-lt"/>
            </a:endParaRPr>
          </a:p>
        </p:txBody>
      </p:sp>
      <p:graphicFrame>
        <p:nvGraphicFramePr>
          <p:cNvPr id="1039" name="Google Shape;1039;p74"/>
          <p:cNvGraphicFramePr/>
          <p:nvPr>
            <p:extLst>
              <p:ext uri="{D42A27DB-BD31-4B8C-83A1-F6EECF244321}">
                <p14:modId xmlns:p14="http://schemas.microsoft.com/office/powerpoint/2010/main" val="1852560295"/>
              </p:ext>
            </p:extLst>
          </p:nvPr>
        </p:nvGraphicFramePr>
        <p:xfrm>
          <a:off x="2026919" y="2462217"/>
          <a:ext cx="8138150" cy="3840580"/>
        </p:xfrm>
        <a:graphic>
          <a:graphicData uri="http://schemas.openxmlformats.org/drawingml/2006/table">
            <a:tbl>
              <a:tblPr bandRow="1">
                <a:noFill/>
                <a:tableStyleId>{21CA100B-927F-4F56-B53F-0107EEBEE058}</a:tableStyleId>
              </a:tblPr>
              <a:tblGrid>
                <a:gridCol w="1561225">
                  <a:extLst>
                    <a:ext uri="{9D8B030D-6E8A-4147-A177-3AD203B41FA5}">
                      <a16:colId xmlns:a16="http://schemas.microsoft.com/office/drawing/2014/main" val="20000"/>
                    </a:ext>
                  </a:extLst>
                </a:gridCol>
                <a:gridCol w="1321100">
                  <a:extLst>
                    <a:ext uri="{9D8B030D-6E8A-4147-A177-3AD203B41FA5}">
                      <a16:colId xmlns:a16="http://schemas.microsoft.com/office/drawing/2014/main" val="20001"/>
                    </a:ext>
                  </a:extLst>
                </a:gridCol>
                <a:gridCol w="1387375">
                  <a:extLst>
                    <a:ext uri="{9D8B030D-6E8A-4147-A177-3AD203B41FA5}">
                      <a16:colId xmlns:a16="http://schemas.microsoft.com/office/drawing/2014/main" val="20002"/>
                    </a:ext>
                  </a:extLst>
                </a:gridCol>
                <a:gridCol w="875975">
                  <a:extLst>
                    <a:ext uri="{9D8B030D-6E8A-4147-A177-3AD203B41FA5}">
                      <a16:colId xmlns:a16="http://schemas.microsoft.com/office/drawing/2014/main" val="20003"/>
                    </a:ext>
                  </a:extLst>
                </a:gridCol>
                <a:gridCol w="1534225">
                  <a:extLst>
                    <a:ext uri="{9D8B030D-6E8A-4147-A177-3AD203B41FA5}">
                      <a16:colId xmlns:a16="http://schemas.microsoft.com/office/drawing/2014/main" val="20004"/>
                    </a:ext>
                  </a:extLst>
                </a:gridCol>
                <a:gridCol w="1458250">
                  <a:extLst>
                    <a:ext uri="{9D8B030D-6E8A-4147-A177-3AD203B41FA5}">
                      <a16:colId xmlns:a16="http://schemas.microsoft.com/office/drawing/2014/main" val="20005"/>
                    </a:ext>
                  </a:extLst>
                </a:gridCol>
              </a:tblGrid>
              <a:tr h="329418">
                <a:tc rowSpan="2">
                  <a:txBody>
                    <a:bodyPr/>
                    <a:lstStyle/>
                    <a:p>
                      <a:pPr marL="0" marR="0" lvl="0" indent="0" algn="ctr" rtl="0">
                        <a:spcBef>
                          <a:spcPts val="0"/>
                        </a:spcBef>
                        <a:spcAft>
                          <a:spcPts val="0"/>
                        </a:spcAft>
                        <a:buNone/>
                      </a:pPr>
                      <a:r>
                        <a:rPr lang="es-ES" sz="1600" b="1" u="none" strike="noStrike" cap="none"/>
                        <a:t>Fecha de inicio con fiebre</a:t>
                      </a:r>
                      <a:endParaRPr sz="1600" b="1"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gridSpan="3">
                  <a:txBody>
                    <a:bodyPr/>
                    <a:lstStyle/>
                    <a:p>
                      <a:pPr marL="0" marR="0" lvl="0" indent="0" algn="ctr" rtl="0">
                        <a:spcBef>
                          <a:spcPts val="0"/>
                        </a:spcBef>
                        <a:spcAft>
                          <a:spcPts val="0"/>
                        </a:spcAft>
                        <a:buNone/>
                      </a:pPr>
                      <a:r>
                        <a:rPr lang="es-ES" sz="1600" b="1" u="none" strike="noStrike" cap="none"/>
                        <a:t>Número de enfermos</a:t>
                      </a:r>
                      <a:endParaRPr sz="1600" b="1"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es-GT"/>
                    </a:p>
                  </a:txBody>
                  <a:tcPr/>
                </a:tc>
                <a:tc hMerge="1">
                  <a:txBody>
                    <a:bodyPr/>
                    <a:lstStyle/>
                    <a:p>
                      <a:endParaRPr lang="es-GT"/>
                    </a:p>
                  </a:txBody>
                  <a:tcPr/>
                </a:tc>
                <a:tc rowSpan="2">
                  <a:txBody>
                    <a:bodyPr/>
                    <a:lstStyle/>
                    <a:p>
                      <a:pPr marL="0" marR="0" lvl="0" indent="0" algn="ctr" rtl="0">
                        <a:spcBef>
                          <a:spcPts val="0"/>
                        </a:spcBef>
                        <a:spcAft>
                          <a:spcPts val="0"/>
                        </a:spcAft>
                        <a:buNone/>
                      </a:pPr>
                      <a:r>
                        <a:rPr lang="es-ES" sz="1600" b="1" u="none" strike="noStrike" cap="none"/>
                        <a:t>Número de enfermos con fiebre</a:t>
                      </a:r>
                      <a:endParaRPr sz="1600" b="1"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rowSpan="2">
                  <a:txBody>
                    <a:bodyPr/>
                    <a:lstStyle/>
                    <a:p>
                      <a:pPr marL="0" marR="0" lvl="0" indent="0" algn="ctr" rtl="0">
                        <a:spcBef>
                          <a:spcPts val="0"/>
                        </a:spcBef>
                        <a:spcAft>
                          <a:spcPts val="0"/>
                        </a:spcAft>
                        <a:buNone/>
                      </a:pPr>
                      <a:r>
                        <a:rPr lang="es-ES" sz="1600" b="1" u="none" strike="noStrike" cap="none"/>
                        <a:t>% con fiebre (del total)</a:t>
                      </a:r>
                      <a:endParaRPr sz="1600" b="1"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479140">
                <a:tc vMerge="1">
                  <a:txBody>
                    <a:bodyPr/>
                    <a:lstStyle/>
                    <a:p>
                      <a:endParaRPr lang="es-GT"/>
                    </a:p>
                  </a:txBody>
                  <a:tcPr/>
                </a:tc>
                <a:tc>
                  <a:txBody>
                    <a:bodyPr/>
                    <a:lstStyle/>
                    <a:p>
                      <a:pPr marL="0" marR="0" lvl="0" indent="0" algn="ctr" rtl="0">
                        <a:spcBef>
                          <a:spcPts val="0"/>
                        </a:spcBef>
                        <a:spcAft>
                          <a:spcPts val="0"/>
                        </a:spcAft>
                        <a:buNone/>
                      </a:pPr>
                      <a:r>
                        <a:rPr lang="es-ES" sz="1600" b="1" u="none" strike="noStrike" cap="none"/>
                        <a:t>Profesores</a:t>
                      </a:r>
                      <a:endParaRPr sz="1600" b="1"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s-ES" sz="1600" b="1" u="none" strike="noStrike" cap="none"/>
                        <a:t>Estudiantes</a:t>
                      </a:r>
                      <a:endParaRPr sz="1600" b="1"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s-ES" sz="1600" b="1" u="none" strike="noStrike" cap="none"/>
                        <a:t>Total</a:t>
                      </a:r>
                      <a:endParaRPr sz="1600" b="1"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vMerge="1">
                  <a:txBody>
                    <a:bodyPr/>
                    <a:lstStyle/>
                    <a:p>
                      <a:endParaRPr lang="es-GT"/>
                    </a:p>
                  </a:txBody>
                  <a:tcPr/>
                </a:tc>
                <a:tc vMerge="1">
                  <a:txBody>
                    <a:bodyPr/>
                    <a:lstStyle/>
                    <a:p>
                      <a:endParaRPr lang="es-GT"/>
                    </a:p>
                  </a:txBody>
                  <a:tcPr/>
                </a:tc>
                <a:extLst>
                  <a:ext uri="{0D108BD9-81ED-4DB2-BD59-A6C34878D82A}">
                    <a16:rowId xmlns:a16="http://schemas.microsoft.com/office/drawing/2014/main" val="10001"/>
                  </a:ext>
                </a:extLst>
              </a:tr>
              <a:tr h="329418">
                <a:tc>
                  <a:txBody>
                    <a:bodyPr/>
                    <a:lstStyle/>
                    <a:p>
                      <a:pPr marL="0" marR="0" lvl="0" indent="0" algn="ctr" rtl="0">
                        <a:spcBef>
                          <a:spcPts val="0"/>
                        </a:spcBef>
                        <a:spcAft>
                          <a:spcPts val="0"/>
                        </a:spcAft>
                        <a:buNone/>
                      </a:pPr>
                      <a:r>
                        <a:rPr lang="es-ES" sz="1600" u="none" strike="noStrike" cap="none"/>
                        <a:t>10/04/2024</a:t>
                      </a:r>
                      <a:endParaRPr sz="1600" u="none" strike="noStrike" cap="none">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u="none" strike="noStrike" cap="none">
                          <a:solidFill>
                            <a:srgbClr val="000000"/>
                          </a:solidFill>
                        </a:rPr>
                        <a:t>0</a:t>
                      </a:r>
                      <a:endParaRPr sz="1600" u="none" strike="noStrike" cap="none">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u="none" strike="noStrike" cap="none"/>
                        <a:t>1</a:t>
                      </a:r>
                      <a:endParaRPr sz="1600" u="none" strike="noStrike" cap="none">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u="none" strike="noStrike" cap="none"/>
                        <a:t>1</a:t>
                      </a:r>
                      <a:endParaRPr sz="1600" u="none" strike="noStrike" cap="none">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u="none" strike="noStrike" cap="none">
                          <a:solidFill>
                            <a:srgbClr val="000000"/>
                          </a:solidFill>
                        </a:rPr>
                        <a:t>1</a:t>
                      </a:r>
                      <a:endParaRPr sz="1600" u="none" strike="noStrike" cap="none">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29418">
                <a:tc>
                  <a:txBody>
                    <a:bodyPr/>
                    <a:lstStyle/>
                    <a:p>
                      <a:pPr marL="0" marR="0" lvl="0" indent="0" algn="ctr" rtl="0">
                        <a:spcBef>
                          <a:spcPts val="0"/>
                        </a:spcBef>
                        <a:spcAft>
                          <a:spcPts val="0"/>
                        </a:spcAft>
                        <a:buNone/>
                      </a:pPr>
                      <a:r>
                        <a:rPr lang="es-ES" sz="1600"/>
                        <a:t>11/04/2024</a:t>
                      </a: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2</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9</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t>11</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7</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29418">
                <a:tc>
                  <a:txBody>
                    <a:bodyPr/>
                    <a:lstStyle/>
                    <a:p>
                      <a:pPr marL="0" marR="0" lvl="0" indent="0" algn="ctr" rtl="0">
                        <a:spcBef>
                          <a:spcPts val="0"/>
                        </a:spcBef>
                        <a:spcAft>
                          <a:spcPts val="0"/>
                        </a:spcAft>
                        <a:buNone/>
                      </a:pPr>
                      <a:r>
                        <a:rPr lang="es-ES" sz="1600" u="none" strike="noStrike" cap="none"/>
                        <a:t>12/04/2024</a:t>
                      </a:r>
                      <a:endParaRPr sz="1600" u="none" strike="noStrike" cap="none">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1</a:t>
                      </a:r>
                      <a:endParaRPr sz="1600">
                        <a:latin typeface="Arial"/>
                        <a:ea typeface="Arial"/>
                        <a:cs typeface="Arial"/>
                        <a:sym typeface="Arial"/>
                      </a:endParaRPr>
                    </a:p>
                  </a:txBody>
                  <a:tcPr marL="68575" marR="68575" marT="0" marB="0" anchor="b">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15</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t>16</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8</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29418">
                <a:tc>
                  <a:txBody>
                    <a:bodyPr/>
                    <a:lstStyle/>
                    <a:p>
                      <a:pPr marL="0" marR="0" lvl="0" indent="0" algn="ctr" rtl="0">
                        <a:spcBef>
                          <a:spcPts val="0"/>
                        </a:spcBef>
                        <a:spcAft>
                          <a:spcPts val="0"/>
                        </a:spcAft>
                        <a:buNone/>
                      </a:pPr>
                      <a:r>
                        <a:rPr lang="es-ES" sz="1600"/>
                        <a:t>13/04/2024</a:t>
                      </a: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7</a:t>
                      </a:r>
                      <a:endParaRPr sz="1600">
                        <a:latin typeface="Arial"/>
                        <a:ea typeface="Arial"/>
                        <a:cs typeface="Arial"/>
                        <a:sym typeface="Arial"/>
                      </a:endParaRPr>
                    </a:p>
                  </a:txBody>
                  <a:tcPr marL="68575" marR="68575" marT="0" marB="0" anchor="b">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12</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t>19</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14</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29418">
                <a:tc>
                  <a:txBody>
                    <a:bodyPr/>
                    <a:lstStyle/>
                    <a:p>
                      <a:pPr marL="0" marR="0" lvl="0" indent="0" algn="ctr" rtl="0">
                        <a:spcBef>
                          <a:spcPts val="0"/>
                        </a:spcBef>
                        <a:spcAft>
                          <a:spcPts val="0"/>
                        </a:spcAft>
                        <a:buNone/>
                      </a:pPr>
                      <a:r>
                        <a:rPr lang="es-ES" sz="1600" u="none" strike="noStrike" cap="none"/>
                        <a:t>14/04/2024</a:t>
                      </a:r>
                      <a:endParaRPr sz="1600" u="none" strike="noStrike" cap="none">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2</a:t>
                      </a:r>
                      <a:endParaRPr sz="1600">
                        <a:latin typeface="Arial"/>
                        <a:ea typeface="Arial"/>
                        <a:cs typeface="Arial"/>
                        <a:sym typeface="Arial"/>
                      </a:endParaRPr>
                    </a:p>
                  </a:txBody>
                  <a:tcPr marL="68575" marR="68575" marT="0" marB="0" anchor="b">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38</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t>40</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31</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329418">
                <a:tc>
                  <a:txBody>
                    <a:bodyPr/>
                    <a:lstStyle/>
                    <a:p>
                      <a:pPr marL="0" marR="0" lvl="0" indent="0" algn="ctr" rtl="0">
                        <a:spcBef>
                          <a:spcPts val="0"/>
                        </a:spcBef>
                        <a:spcAft>
                          <a:spcPts val="0"/>
                        </a:spcAft>
                        <a:buNone/>
                      </a:pPr>
                      <a:r>
                        <a:rPr lang="es-ES" sz="1600"/>
                        <a:t>15/04/2024</a:t>
                      </a: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5</a:t>
                      </a:r>
                      <a:endParaRPr sz="1600">
                        <a:latin typeface="Arial"/>
                        <a:ea typeface="Arial"/>
                        <a:cs typeface="Arial"/>
                        <a:sym typeface="Arial"/>
                      </a:endParaRPr>
                    </a:p>
                  </a:txBody>
                  <a:tcPr marL="68575" marR="68575" marT="0" marB="0" anchor="b">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25</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t>30</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22</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329418">
                <a:tc>
                  <a:txBody>
                    <a:bodyPr/>
                    <a:lstStyle/>
                    <a:p>
                      <a:pPr marL="0" marR="0" lvl="0" indent="0" algn="ctr" rtl="0">
                        <a:spcBef>
                          <a:spcPts val="0"/>
                        </a:spcBef>
                        <a:spcAft>
                          <a:spcPts val="0"/>
                        </a:spcAft>
                        <a:buNone/>
                      </a:pPr>
                      <a:r>
                        <a:rPr lang="es-ES" sz="1600" u="none" strike="noStrike" cap="none"/>
                        <a:t>16/04/2024</a:t>
                      </a:r>
                      <a:endParaRPr sz="1600" u="none" strike="noStrike" cap="none">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5</a:t>
                      </a:r>
                      <a:endParaRPr sz="1600">
                        <a:latin typeface="Arial"/>
                        <a:ea typeface="Arial"/>
                        <a:cs typeface="Arial"/>
                        <a:sym typeface="Arial"/>
                      </a:endParaRPr>
                    </a:p>
                  </a:txBody>
                  <a:tcPr marL="68575" marR="68575" marT="0" marB="0" anchor="b">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31</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t>36</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19</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329418">
                <a:tc>
                  <a:txBody>
                    <a:bodyPr/>
                    <a:lstStyle/>
                    <a:p>
                      <a:pPr marL="0" marR="0" lvl="0" indent="0" algn="ctr" rtl="0">
                        <a:spcBef>
                          <a:spcPts val="0"/>
                        </a:spcBef>
                        <a:spcAft>
                          <a:spcPts val="0"/>
                        </a:spcAft>
                        <a:buNone/>
                      </a:pPr>
                      <a:r>
                        <a:rPr lang="es-ES" sz="1600"/>
                        <a:t>17/04/2024</a:t>
                      </a: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2</a:t>
                      </a:r>
                      <a:endParaRPr sz="1600">
                        <a:latin typeface="Arial"/>
                        <a:ea typeface="Arial"/>
                        <a:cs typeface="Arial"/>
                        <a:sym typeface="Arial"/>
                      </a:endParaRPr>
                    </a:p>
                  </a:txBody>
                  <a:tcPr marL="68575" marR="68575" marT="0" marB="0" anchor="b">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16</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t>18</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8</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329418">
                <a:tc>
                  <a:txBody>
                    <a:bodyPr/>
                    <a:lstStyle/>
                    <a:p>
                      <a:pPr marL="0" marR="0" lvl="0" indent="0" algn="ctr" rtl="0">
                        <a:spcBef>
                          <a:spcPts val="0"/>
                        </a:spcBef>
                        <a:spcAft>
                          <a:spcPts val="0"/>
                        </a:spcAft>
                        <a:buNone/>
                      </a:pPr>
                      <a:r>
                        <a:rPr lang="es-ES" sz="1600"/>
                        <a:t>18/04/2024</a:t>
                      </a: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1</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9</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t>10</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s-ES" sz="1600">
                          <a:solidFill>
                            <a:srgbClr val="000000"/>
                          </a:solidFill>
                        </a:rPr>
                        <a:t>4</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dirty="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2" name="Rectangle 1">
            <a:extLst>
              <a:ext uri="{FF2B5EF4-FFF2-40B4-BE49-F238E27FC236}">
                <a16:creationId xmlns:a16="http://schemas.microsoft.com/office/drawing/2014/main" id="{16409A0D-314D-3A56-7A06-56D8FCB01BA6}"/>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0E73E483-5C91-71FC-2BF2-BC6DBFF65BCD}"/>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644DFF33-47EE-9C0C-E38D-69ED47B54746}"/>
              </a:ext>
            </a:extLst>
          </p:cNvPr>
          <p:cNvPicPr>
            <a:picLocks noChangeAspect="1"/>
          </p:cNvPicPr>
          <p:nvPr/>
        </p:nvPicPr>
        <p:blipFill>
          <a:blip r:embed="rId4"/>
          <a:stretch>
            <a:fillRect/>
          </a:stretch>
        </p:blipFill>
        <p:spPr>
          <a:xfrm>
            <a:off x="11057248" y="6241802"/>
            <a:ext cx="938147" cy="594360"/>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044"/>
        <p:cNvGrpSpPr/>
        <p:nvPr/>
      </p:nvGrpSpPr>
      <p:grpSpPr>
        <a:xfrm>
          <a:off x="0" y="0"/>
          <a:ext cx="0" cy="0"/>
          <a:chOff x="0" y="0"/>
          <a:chExt cx="0" cy="0"/>
        </a:xfrm>
      </p:grpSpPr>
      <p:sp>
        <p:nvSpPr>
          <p:cNvPr id="1045" name="Google Shape;1045;p75"/>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914400" lvl="1" indent="-457200" algn="l" rtl="0">
              <a:lnSpc>
                <a:spcPct val="100000"/>
              </a:lnSpc>
              <a:spcBef>
                <a:spcPts val="0"/>
              </a:spcBef>
              <a:spcAft>
                <a:spcPts val="0"/>
              </a:spcAft>
              <a:buClr>
                <a:schemeClr val="dk1"/>
              </a:buClr>
              <a:buSzPts val="2400"/>
              <a:buFont typeface="Libre Franklin Medium"/>
              <a:buAutoNum type="arabicPeriod" startAt="2"/>
            </a:pPr>
            <a:r>
              <a:rPr lang="es-ES" dirty="0"/>
              <a:t>Formatear fechas a </a:t>
            </a:r>
            <a:r>
              <a:rPr lang="es-ES" dirty="0" err="1"/>
              <a:t>dd</a:t>
            </a:r>
            <a:r>
              <a:rPr lang="es-ES" dirty="0"/>
              <a:t>/mm/</a:t>
            </a:r>
            <a:r>
              <a:rPr lang="es-ES" dirty="0" err="1"/>
              <a:t>aa</a:t>
            </a:r>
            <a:r>
              <a:rPr lang="es-ES" dirty="0"/>
              <a:t> o </a:t>
            </a:r>
            <a:r>
              <a:rPr lang="es-ES" dirty="0" err="1"/>
              <a:t>dd</a:t>
            </a:r>
            <a:r>
              <a:rPr lang="es-ES" dirty="0"/>
              <a:t>/mm/</a:t>
            </a:r>
            <a:r>
              <a:rPr lang="es-ES" dirty="0" err="1"/>
              <a:t>aaaa</a:t>
            </a:r>
            <a:endParaRPr dirty="0"/>
          </a:p>
          <a:p>
            <a:pPr marL="914400" lvl="1" indent="-457200" algn="l" rtl="0">
              <a:lnSpc>
                <a:spcPct val="100000"/>
              </a:lnSpc>
              <a:spcBef>
                <a:spcPts val="1000"/>
              </a:spcBef>
              <a:spcAft>
                <a:spcPts val="0"/>
              </a:spcAft>
              <a:buClr>
                <a:schemeClr val="dk1"/>
              </a:buClr>
              <a:buSzPts val="2400"/>
              <a:buFont typeface="Libre Franklin Medium"/>
              <a:buAutoNum type="arabicPeriod" startAt="2"/>
            </a:pPr>
            <a:r>
              <a:rPr lang="es-ES" dirty="0"/>
              <a:t>Formato de los encabezados: Negrita, </a:t>
            </a:r>
            <a:r>
              <a:rPr lang="es-ES" dirty="0">
                <a:solidFill>
                  <a:srgbClr val="FF0000"/>
                </a:solidFill>
              </a:rPr>
              <a:t>letras rojas</a:t>
            </a:r>
            <a:r>
              <a:rPr lang="es-ES" dirty="0"/>
              <a:t>, </a:t>
            </a:r>
            <a:r>
              <a:rPr lang="es-ES" dirty="0">
                <a:highlight>
                  <a:srgbClr val="C0C0C0"/>
                </a:highlight>
              </a:rPr>
              <a:t>fondo </a:t>
            </a:r>
            <a:br>
              <a:rPr lang="es-ES" dirty="0">
                <a:highlight>
                  <a:srgbClr val="C0C0C0"/>
                </a:highlight>
              </a:rPr>
            </a:br>
            <a:r>
              <a:rPr lang="es-ES" dirty="0">
                <a:highlight>
                  <a:srgbClr val="C0C0C0"/>
                </a:highlight>
              </a:rPr>
              <a:t>gris</a:t>
            </a:r>
            <a:r>
              <a:rPr lang="es-ES" dirty="0"/>
              <a:t>, </a:t>
            </a:r>
            <a:r>
              <a:rPr lang="es-ES" u="sng" dirty="0"/>
              <a:t>subrayado</a:t>
            </a:r>
            <a:endParaRPr dirty="0"/>
          </a:p>
          <a:p>
            <a:pPr marL="914400" lvl="1" indent="-457200" algn="l" rtl="0">
              <a:lnSpc>
                <a:spcPct val="100000"/>
              </a:lnSpc>
              <a:spcBef>
                <a:spcPts val="1000"/>
              </a:spcBef>
              <a:spcAft>
                <a:spcPts val="0"/>
              </a:spcAft>
              <a:buClr>
                <a:schemeClr val="dk1"/>
              </a:buClr>
              <a:buSzPts val="2400"/>
              <a:buFont typeface="Libre Franklin Medium"/>
              <a:buAutoNum type="arabicPeriod" startAt="2"/>
            </a:pPr>
            <a:r>
              <a:rPr lang="es-ES" dirty="0"/>
              <a:t>Columna F: Calcular el porcentaje con fiebre para cada día:</a:t>
            </a:r>
            <a:endParaRPr dirty="0"/>
          </a:p>
          <a:p>
            <a:pPr marL="457200" lvl="1" indent="0" algn="l" rtl="0">
              <a:lnSpc>
                <a:spcPct val="100000"/>
              </a:lnSpc>
              <a:spcBef>
                <a:spcPts val="1000"/>
              </a:spcBef>
              <a:spcAft>
                <a:spcPts val="0"/>
              </a:spcAft>
              <a:buClr>
                <a:schemeClr val="dk1"/>
              </a:buClr>
              <a:buSzPts val="2400"/>
              <a:buNone/>
            </a:pPr>
            <a:r>
              <a:rPr lang="es-ES" b="1" dirty="0"/>
              <a:t>	</a:t>
            </a:r>
            <a:r>
              <a:rPr lang="es-ES" b="1" u="sng" dirty="0"/>
              <a:t>Número de enfermos con fiebre </a:t>
            </a:r>
            <a:r>
              <a:rPr lang="es-ES" b="1" dirty="0"/>
              <a:t>x 100</a:t>
            </a:r>
            <a:endParaRPr dirty="0"/>
          </a:p>
          <a:p>
            <a:pPr marL="457200" lvl="1" indent="0" algn="l" rtl="0">
              <a:lnSpc>
                <a:spcPct val="100000"/>
              </a:lnSpc>
              <a:spcBef>
                <a:spcPts val="1000"/>
              </a:spcBef>
              <a:spcAft>
                <a:spcPts val="0"/>
              </a:spcAft>
              <a:buClr>
                <a:schemeClr val="dk1"/>
              </a:buClr>
              <a:buSzPts val="2400"/>
              <a:buNone/>
            </a:pPr>
            <a:r>
              <a:rPr lang="es-ES" b="1" dirty="0"/>
              <a:t>		Número enfermo</a:t>
            </a:r>
            <a:endParaRPr dirty="0"/>
          </a:p>
          <a:p>
            <a:pPr marL="914400" lvl="1" indent="-457200" algn="l" rtl="0">
              <a:lnSpc>
                <a:spcPct val="100000"/>
              </a:lnSpc>
              <a:spcBef>
                <a:spcPts val="1000"/>
              </a:spcBef>
              <a:spcAft>
                <a:spcPts val="0"/>
              </a:spcAft>
              <a:buClr>
                <a:schemeClr val="dk1"/>
              </a:buClr>
              <a:buSzPts val="2400"/>
              <a:buFont typeface="Libre Franklin Medium"/>
              <a:buAutoNum type="arabicPeriod" startAt="5"/>
            </a:pPr>
            <a:r>
              <a:rPr lang="es-ES" dirty="0"/>
              <a:t>Ajustar el porcentaje a cero decimales</a:t>
            </a:r>
            <a:endParaRPr dirty="0"/>
          </a:p>
          <a:p>
            <a:pPr marL="914400" lvl="1" indent="-457200" algn="l" rtl="0">
              <a:lnSpc>
                <a:spcPct val="100000"/>
              </a:lnSpc>
              <a:spcBef>
                <a:spcPts val="1000"/>
              </a:spcBef>
              <a:spcAft>
                <a:spcPts val="0"/>
              </a:spcAft>
              <a:buClr>
                <a:schemeClr val="dk1"/>
              </a:buClr>
              <a:buSzPts val="2400"/>
              <a:buFont typeface="Libre Franklin Medium"/>
              <a:buAutoNum type="arabicPeriod" startAt="5"/>
            </a:pPr>
            <a:r>
              <a:rPr lang="es-ES" dirty="0"/>
              <a:t>Ajustar ancho de las columnas</a:t>
            </a:r>
            <a:endParaRPr dirty="0"/>
          </a:p>
        </p:txBody>
      </p:sp>
      <p:sp>
        <p:nvSpPr>
          <p:cNvPr id="1046" name="Google Shape;1046;p75"/>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Formatear datos (3/3)</a:t>
            </a:r>
            <a:endParaRPr>
              <a:latin typeface="+mj-lt"/>
            </a:endParaRPr>
          </a:p>
        </p:txBody>
      </p:sp>
      <p:sp>
        <p:nvSpPr>
          <p:cNvPr id="2" name="Rectangle 1">
            <a:extLst>
              <a:ext uri="{FF2B5EF4-FFF2-40B4-BE49-F238E27FC236}">
                <a16:creationId xmlns:a16="http://schemas.microsoft.com/office/drawing/2014/main" id="{0EE195E3-3E6B-E1FA-1F23-0138651E3B88}"/>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B376B05-D47B-EEE2-5C43-FC41BC84EA93}"/>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9A817D4D-B59A-CCCE-2ED2-B8BCB5BAFD88}"/>
              </a:ext>
            </a:extLst>
          </p:cNvPr>
          <p:cNvPicPr>
            <a:picLocks noChangeAspect="1"/>
          </p:cNvPicPr>
          <p:nvPr/>
        </p:nvPicPr>
        <p:blipFill>
          <a:blip r:embed="rId4"/>
          <a:stretch>
            <a:fillRect/>
          </a:stretch>
        </p:blipFill>
        <p:spPr>
          <a:xfrm>
            <a:off x="11057248" y="6241802"/>
            <a:ext cx="938147" cy="594360"/>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051"/>
        <p:cNvGrpSpPr/>
        <p:nvPr/>
      </p:nvGrpSpPr>
      <p:grpSpPr>
        <a:xfrm>
          <a:off x="0" y="0"/>
          <a:ext cx="0" cy="0"/>
          <a:chOff x="0" y="0"/>
          <a:chExt cx="0" cy="0"/>
        </a:xfrm>
      </p:grpSpPr>
      <p:sp>
        <p:nvSpPr>
          <p:cNvPr id="1052" name="Google Shape;1052;p76"/>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a:t>La herramienta de ordenación permite organizar una o varias columnas de datos</a:t>
            </a:r>
            <a:endParaRPr/>
          </a:p>
          <a:p>
            <a:pPr marL="228600" lvl="0" indent="-228600" algn="l" rtl="0">
              <a:lnSpc>
                <a:spcPct val="100000"/>
              </a:lnSpc>
              <a:spcBef>
                <a:spcPts val="1000"/>
              </a:spcBef>
              <a:spcAft>
                <a:spcPts val="0"/>
              </a:spcAft>
              <a:buClr>
                <a:schemeClr val="dk1"/>
              </a:buClr>
              <a:buSzPts val="2800"/>
              <a:buChar char="•"/>
            </a:pPr>
            <a:r>
              <a:rPr lang="es-ES"/>
              <a:t>Utilice </a:t>
            </a:r>
            <a:r>
              <a:rPr lang="es-ES" b="1"/>
              <a:t>Ordenar </a:t>
            </a:r>
            <a:r>
              <a:rPr lang="es-ES"/>
              <a:t>para comprobar:</a:t>
            </a:r>
            <a:endParaRPr/>
          </a:p>
          <a:p>
            <a:pPr marL="685800" lvl="1" indent="-228600" algn="l" rtl="0">
              <a:lnSpc>
                <a:spcPct val="100000"/>
              </a:lnSpc>
              <a:spcBef>
                <a:spcPts val="1000"/>
              </a:spcBef>
              <a:spcAft>
                <a:spcPts val="0"/>
              </a:spcAft>
              <a:buSzPts val="2400"/>
              <a:buChar char="▪"/>
            </a:pPr>
            <a:r>
              <a:rPr lang="es-ES"/>
              <a:t>Datos que faltan</a:t>
            </a:r>
            <a:endParaRPr/>
          </a:p>
          <a:p>
            <a:pPr marL="685800" lvl="1" indent="-228600" algn="l" rtl="0">
              <a:lnSpc>
                <a:spcPct val="100000"/>
              </a:lnSpc>
              <a:spcBef>
                <a:spcPts val="1000"/>
              </a:spcBef>
              <a:spcAft>
                <a:spcPts val="0"/>
              </a:spcAft>
              <a:buSzPts val="2400"/>
              <a:buChar char="▪"/>
            </a:pPr>
            <a:r>
              <a:rPr lang="es-ES"/>
              <a:t>Errores ortográficos e incoherencias</a:t>
            </a:r>
            <a:endParaRPr/>
          </a:p>
          <a:p>
            <a:pPr marL="685800" lvl="1" indent="-228600" algn="l" rtl="0">
              <a:lnSpc>
                <a:spcPct val="100000"/>
              </a:lnSpc>
              <a:spcBef>
                <a:spcPts val="1000"/>
              </a:spcBef>
              <a:spcAft>
                <a:spcPts val="0"/>
              </a:spcAft>
              <a:buSzPts val="2400"/>
              <a:buChar char="▪"/>
            </a:pPr>
            <a:r>
              <a:rPr lang="es-ES"/>
              <a:t>Errores en la organización de los datos</a:t>
            </a:r>
            <a:endParaRPr/>
          </a:p>
          <a:p>
            <a:pPr marL="685800" lvl="1" indent="-228600" algn="l" rtl="0">
              <a:lnSpc>
                <a:spcPct val="100000"/>
              </a:lnSpc>
              <a:spcBef>
                <a:spcPts val="1000"/>
              </a:spcBef>
              <a:spcAft>
                <a:spcPts val="0"/>
              </a:spcAft>
              <a:buSzPts val="2400"/>
              <a:buChar char="▪"/>
            </a:pPr>
            <a:r>
              <a:rPr lang="es-ES"/>
              <a:t>Formato correcto</a:t>
            </a:r>
            <a:endParaRPr/>
          </a:p>
          <a:p>
            <a:pPr marL="685800" lvl="1" indent="-228600" algn="l" rtl="0">
              <a:lnSpc>
                <a:spcPct val="100000"/>
              </a:lnSpc>
              <a:spcBef>
                <a:spcPts val="1000"/>
              </a:spcBef>
              <a:spcAft>
                <a:spcPts val="0"/>
              </a:spcAft>
              <a:buSzPts val="2400"/>
              <a:buChar char="▪"/>
            </a:pPr>
            <a:r>
              <a:rPr lang="es-ES"/>
              <a:t>Cálculos correctos (fórmulas, funciones)</a:t>
            </a:r>
            <a:endParaRPr/>
          </a:p>
          <a:p>
            <a:pPr marL="228600" lvl="0" indent="-228600" algn="l" rtl="0">
              <a:lnSpc>
                <a:spcPct val="100000"/>
              </a:lnSpc>
              <a:spcBef>
                <a:spcPts val="1000"/>
              </a:spcBef>
              <a:spcAft>
                <a:spcPts val="0"/>
              </a:spcAft>
              <a:buClr>
                <a:schemeClr val="dk1"/>
              </a:buClr>
              <a:buSzPts val="2800"/>
              <a:buChar char="•"/>
            </a:pPr>
            <a:r>
              <a:rPr lang="es-ES" b="1"/>
              <a:t>Copiar </a:t>
            </a:r>
            <a:r>
              <a:rPr lang="es-ES"/>
              <a:t>y luego </a:t>
            </a:r>
            <a:r>
              <a:rPr lang="es-ES" b="1"/>
              <a:t>Pegar como Valores </a:t>
            </a:r>
            <a:r>
              <a:rPr lang="es-ES"/>
              <a:t>todo el conjunto de datos antes de ordenar o filtrar</a:t>
            </a:r>
            <a:endParaRPr/>
          </a:p>
          <a:p>
            <a:pPr marL="0" lvl="0" indent="0" algn="l" rtl="0">
              <a:lnSpc>
                <a:spcPct val="100000"/>
              </a:lnSpc>
              <a:spcBef>
                <a:spcPts val="1000"/>
              </a:spcBef>
              <a:spcAft>
                <a:spcPts val="0"/>
              </a:spcAft>
              <a:buClr>
                <a:schemeClr val="dk1"/>
              </a:buClr>
              <a:buSzPts val="2800"/>
              <a:buNone/>
            </a:pPr>
            <a:endParaRPr/>
          </a:p>
          <a:p>
            <a:pPr marL="0" lvl="0" indent="0" algn="l" rtl="0">
              <a:lnSpc>
                <a:spcPct val="100000"/>
              </a:lnSpc>
              <a:spcBef>
                <a:spcPts val="1000"/>
              </a:spcBef>
              <a:spcAft>
                <a:spcPts val="0"/>
              </a:spcAft>
              <a:buClr>
                <a:schemeClr val="dk1"/>
              </a:buClr>
              <a:buSzPts val="2800"/>
              <a:buNone/>
            </a:pPr>
            <a:endParaRPr/>
          </a:p>
        </p:txBody>
      </p:sp>
      <p:sp>
        <p:nvSpPr>
          <p:cNvPr id="1053" name="Google Shape;1053;p7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Ordenar datos</a:t>
            </a:r>
            <a:endParaRPr>
              <a:latin typeface="+mj-lt"/>
            </a:endParaRPr>
          </a:p>
        </p:txBody>
      </p:sp>
      <p:sp>
        <p:nvSpPr>
          <p:cNvPr id="2" name="Rectangle 1">
            <a:extLst>
              <a:ext uri="{FF2B5EF4-FFF2-40B4-BE49-F238E27FC236}">
                <a16:creationId xmlns:a16="http://schemas.microsoft.com/office/drawing/2014/main" id="{476610DA-3EEF-3231-01AC-729C7E701E47}"/>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90D22185-CFCD-7FFF-94CD-6FCE728833E8}"/>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160B0720-25FF-98B2-29AB-68DD815C4D95}"/>
              </a:ext>
            </a:extLst>
          </p:cNvPr>
          <p:cNvPicPr>
            <a:picLocks noChangeAspect="1"/>
          </p:cNvPicPr>
          <p:nvPr/>
        </p:nvPicPr>
        <p:blipFill>
          <a:blip r:embed="rId4"/>
          <a:stretch>
            <a:fillRect/>
          </a:stretch>
        </p:blipFill>
        <p:spPr>
          <a:xfrm>
            <a:off x="11057248" y="6241802"/>
            <a:ext cx="938147" cy="594360"/>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058"/>
        <p:cNvGrpSpPr/>
        <p:nvPr/>
      </p:nvGrpSpPr>
      <p:grpSpPr>
        <a:xfrm>
          <a:off x="0" y="0"/>
          <a:ext cx="0" cy="0"/>
          <a:chOff x="0" y="0"/>
          <a:chExt cx="0" cy="0"/>
        </a:xfrm>
      </p:grpSpPr>
      <p:sp>
        <p:nvSpPr>
          <p:cNvPr id="1059" name="Google Shape;1059;p77"/>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sz="2800"/>
              <a:t>Ir a la hoja de cálculo </a:t>
            </a:r>
            <a:r>
              <a:rPr lang="es-ES" sz="2800" u="sng"/>
              <a:t>OSWEGO</a:t>
            </a:r>
            <a:endParaRPr/>
          </a:p>
          <a:p>
            <a:pPr marL="800100" lvl="1" indent="-342900" algn="l" rtl="0">
              <a:lnSpc>
                <a:spcPct val="115000"/>
              </a:lnSpc>
              <a:spcBef>
                <a:spcPts val="500"/>
              </a:spcBef>
              <a:spcAft>
                <a:spcPts val="0"/>
              </a:spcAft>
              <a:buClr>
                <a:schemeClr val="dk1"/>
              </a:buClr>
              <a:buSzPts val="2400"/>
              <a:buFont typeface="Libre Franklin Medium"/>
              <a:buAutoNum type="arabicPeriod"/>
            </a:pPr>
            <a:r>
              <a:rPr lang="es-ES">
                <a:latin typeface="Arial"/>
                <a:ea typeface="Arial"/>
                <a:cs typeface="Arial"/>
                <a:sym typeface="Arial"/>
              </a:rPr>
              <a:t>Copiar para crear una nueva hoja de cálculo</a:t>
            </a:r>
            <a:endParaRPr/>
          </a:p>
          <a:p>
            <a:pPr marL="800100" lvl="1" indent="-342900" algn="l" rtl="0">
              <a:lnSpc>
                <a:spcPct val="115000"/>
              </a:lnSpc>
              <a:spcBef>
                <a:spcPts val="1200"/>
              </a:spcBef>
              <a:spcAft>
                <a:spcPts val="0"/>
              </a:spcAft>
              <a:buClr>
                <a:schemeClr val="dk1"/>
              </a:buClr>
              <a:buSzPts val="2400"/>
              <a:buFont typeface="Libre Franklin Medium"/>
              <a:buAutoNum type="arabicPeriod"/>
            </a:pPr>
            <a:r>
              <a:rPr lang="es-ES">
                <a:latin typeface="Arial"/>
                <a:ea typeface="Arial"/>
                <a:cs typeface="Arial"/>
                <a:sym typeface="Arial"/>
              </a:rPr>
              <a:t>Nombrar esa hoja de cálculo como "OSWEGO2".</a:t>
            </a:r>
            <a:endParaRPr>
              <a:latin typeface="Arial"/>
              <a:ea typeface="Arial"/>
              <a:cs typeface="Arial"/>
              <a:sym typeface="Arial"/>
            </a:endParaRPr>
          </a:p>
          <a:p>
            <a:pPr marL="800100" lvl="1" indent="-342900" algn="l" rtl="0">
              <a:lnSpc>
                <a:spcPct val="115000"/>
              </a:lnSpc>
              <a:spcBef>
                <a:spcPts val="1200"/>
              </a:spcBef>
              <a:spcAft>
                <a:spcPts val="0"/>
              </a:spcAft>
              <a:buClr>
                <a:schemeClr val="dk1"/>
              </a:buClr>
              <a:buSzPts val="2400"/>
              <a:buFont typeface="Libre Franklin Medium"/>
              <a:buAutoNum type="arabicPeriod"/>
            </a:pPr>
            <a:r>
              <a:rPr lang="es-ES">
                <a:latin typeface="Arial"/>
                <a:ea typeface="Arial"/>
                <a:cs typeface="Arial"/>
                <a:sym typeface="Arial"/>
              </a:rPr>
              <a:t>Resaltar los rangos de datos completos para cada ID único</a:t>
            </a:r>
            <a:endParaRPr/>
          </a:p>
          <a:p>
            <a:pPr marL="800100" lvl="1" indent="-342900" algn="l" rtl="0">
              <a:lnSpc>
                <a:spcPct val="115000"/>
              </a:lnSpc>
              <a:spcBef>
                <a:spcPts val="1200"/>
              </a:spcBef>
              <a:spcAft>
                <a:spcPts val="0"/>
              </a:spcAft>
              <a:buClr>
                <a:schemeClr val="dk1"/>
              </a:buClr>
              <a:buSzPts val="2400"/>
              <a:buFont typeface="Libre Franklin Medium"/>
              <a:buAutoNum type="arabicPeriod"/>
            </a:pPr>
            <a:r>
              <a:rPr lang="es-ES">
                <a:latin typeface="Arial"/>
                <a:ea typeface="Arial"/>
                <a:cs typeface="Arial"/>
                <a:sym typeface="Arial"/>
              </a:rPr>
              <a:t>Use el botón  para </a:t>
            </a:r>
            <a:r>
              <a:rPr lang="es-ES" b="1">
                <a:latin typeface="Arial"/>
                <a:ea typeface="Arial"/>
                <a:cs typeface="Arial"/>
                <a:sym typeface="Arial"/>
              </a:rPr>
              <a:t>Deshacer </a:t>
            </a:r>
            <a:r>
              <a:rPr lang="es-ES">
                <a:latin typeface="Arial"/>
                <a:ea typeface="Arial"/>
                <a:cs typeface="Arial"/>
                <a:sym typeface="Arial"/>
              </a:rPr>
              <a:t>errores</a:t>
            </a:r>
            <a:endParaRPr>
              <a:latin typeface="Arial"/>
              <a:ea typeface="Arial"/>
              <a:cs typeface="Arial"/>
              <a:sym typeface="Arial"/>
            </a:endParaRPr>
          </a:p>
        </p:txBody>
      </p:sp>
      <p:sp>
        <p:nvSpPr>
          <p:cNvPr id="1060" name="Google Shape;1060;p77"/>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ordenamiento: seleccionar intervalo de datos</a:t>
            </a:r>
            <a:endParaRPr>
              <a:latin typeface="+mj-lt"/>
            </a:endParaRPr>
          </a:p>
        </p:txBody>
      </p:sp>
      <p:sp>
        <p:nvSpPr>
          <p:cNvPr id="2" name="Rectangle 1">
            <a:extLst>
              <a:ext uri="{FF2B5EF4-FFF2-40B4-BE49-F238E27FC236}">
                <a16:creationId xmlns:a16="http://schemas.microsoft.com/office/drawing/2014/main" id="{C392E1A6-B330-4B6E-91CD-5FF656F1D26B}"/>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093EECE6-65D2-189E-E420-3AFBBE7C907A}"/>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EDB8118-C0AC-856B-F325-D6DF7B92964A}"/>
              </a:ext>
            </a:extLst>
          </p:cNvPr>
          <p:cNvPicPr>
            <a:picLocks noChangeAspect="1"/>
          </p:cNvPicPr>
          <p:nvPr/>
        </p:nvPicPr>
        <p:blipFill>
          <a:blip r:embed="rId4"/>
          <a:stretch>
            <a:fillRect/>
          </a:stretch>
        </p:blipFill>
        <p:spPr>
          <a:xfrm>
            <a:off x="11057248" y="6241802"/>
            <a:ext cx="938147" cy="594360"/>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065"/>
        <p:cNvGrpSpPr/>
        <p:nvPr/>
      </p:nvGrpSpPr>
      <p:grpSpPr>
        <a:xfrm>
          <a:off x="0" y="0"/>
          <a:ext cx="0" cy="0"/>
          <a:chOff x="0" y="0"/>
          <a:chExt cx="0" cy="0"/>
        </a:xfrm>
      </p:grpSpPr>
      <p:sp>
        <p:nvSpPr>
          <p:cNvPr id="1066" name="Google Shape;1066;p78"/>
          <p:cNvSpPr txBox="1">
            <a:spLocks noGrp="1"/>
          </p:cNvSpPr>
          <p:nvPr>
            <p:ph type="body" idx="1"/>
          </p:nvPr>
        </p:nvSpPr>
        <p:spPr>
          <a:xfrm>
            <a:off x="838200" y="1478857"/>
            <a:ext cx="6879336" cy="463930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es-ES" sz="2800"/>
              <a:t>Seleccionar toda la hoja de cálculo haciendo clic en la esquina superior izquierda de la hoja de cálculo</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sz="2800">
                <a:latin typeface="Arial"/>
                <a:ea typeface="Arial"/>
                <a:cs typeface="Arial"/>
                <a:sym typeface="Arial"/>
              </a:rPr>
              <a:t>En la pestaña Inicio, seleccionar </a:t>
            </a:r>
            <a:r>
              <a:rPr lang="es-ES" sz="2800" b="1">
                <a:latin typeface="Arial"/>
                <a:ea typeface="Arial"/>
                <a:cs typeface="Arial"/>
                <a:sym typeface="Arial"/>
              </a:rPr>
              <a:t>Ordenar y filtrar</a:t>
            </a:r>
            <a:endParaRPr sz="2800" i="1">
              <a:latin typeface="Arial"/>
              <a:ea typeface="Arial"/>
              <a:cs typeface="Arial"/>
              <a:sym typeface="Arial"/>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sz="2800">
                <a:latin typeface="Arial"/>
                <a:ea typeface="Arial"/>
                <a:cs typeface="Arial"/>
                <a:sym typeface="Arial"/>
              </a:rPr>
              <a:t>Seleccionar </a:t>
            </a:r>
            <a:r>
              <a:rPr lang="es-ES" sz="2800" b="1">
                <a:latin typeface="Arial"/>
                <a:ea typeface="Arial"/>
                <a:cs typeface="Arial"/>
                <a:sym typeface="Arial"/>
              </a:rPr>
              <a:t>Orden personalizado</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sz="2800">
                <a:latin typeface="Arial"/>
                <a:ea typeface="Arial"/>
                <a:cs typeface="Arial"/>
                <a:sym typeface="Arial"/>
              </a:rPr>
              <a:t>Seleccionar criterios de clasificación</a:t>
            </a:r>
            <a:endParaRPr sz="2800"/>
          </a:p>
        </p:txBody>
      </p:sp>
      <p:sp>
        <p:nvSpPr>
          <p:cNvPr id="1067" name="Google Shape;1067;p78"/>
          <p:cNvSpPr txBox="1">
            <a:spLocks noGrp="1"/>
          </p:cNvSpPr>
          <p:nvPr>
            <p:ph type="title"/>
          </p:nvPr>
        </p:nvSpPr>
        <p:spPr>
          <a:xfrm>
            <a:off x="838200" y="888"/>
            <a:ext cx="10515600" cy="124037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ordenamiento: Hoja de </a:t>
            </a:r>
            <a:br>
              <a:rPr lang="es-ES">
                <a:latin typeface="+mj-lt"/>
              </a:rPr>
            </a:br>
            <a:r>
              <a:rPr lang="es-ES">
                <a:latin typeface="+mj-lt"/>
              </a:rPr>
              <a:t>cálculo completa</a:t>
            </a:r>
            <a:endParaRPr>
              <a:latin typeface="+mj-lt"/>
            </a:endParaRPr>
          </a:p>
        </p:txBody>
      </p:sp>
      <p:grpSp>
        <p:nvGrpSpPr>
          <p:cNvPr id="4" name="Grupo 3">
            <a:extLst>
              <a:ext uri="{FF2B5EF4-FFF2-40B4-BE49-F238E27FC236}">
                <a16:creationId xmlns:a16="http://schemas.microsoft.com/office/drawing/2014/main" id="{7035980A-D8EE-19B8-DA5A-D16F9FBDFA9E}"/>
              </a:ext>
            </a:extLst>
          </p:cNvPr>
          <p:cNvGrpSpPr/>
          <p:nvPr/>
        </p:nvGrpSpPr>
        <p:grpSpPr>
          <a:xfrm>
            <a:off x="7799315" y="1459148"/>
            <a:ext cx="3932241" cy="4749565"/>
            <a:chOff x="7799315" y="1459148"/>
            <a:chExt cx="3932241" cy="4749565"/>
          </a:xfrm>
        </p:grpSpPr>
        <p:pic>
          <p:nvPicPr>
            <p:cNvPr id="3" name="Imagen 2">
              <a:extLst>
                <a:ext uri="{FF2B5EF4-FFF2-40B4-BE49-F238E27FC236}">
                  <a16:creationId xmlns:a16="http://schemas.microsoft.com/office/drawing/2014/main" id="{C6D7C619-E9EE-D0EB-B317-6F43F7CBFAAF}"/>
                </a:ext>
              </a:extLst>
            </p:cNvPr>
            <p:cNvPicPr>
              <a:picLocks noChangeAspect="1"/>
            </p:cNvPicPr>
            <p:nvPr/>
          </p:nvPicPr>
          <p:blipFill>
            <a:blip r:embed="rId3"/>
            <a:stretch>
              <a:fillRect/>
            </a:stretch>
          </p:blipFill>
          <p:spPr>
            <a:xfrm>
              <a:off x="7799315" y="1459148"/>
              <a:ext cx="3932241" cy="4749565"/>
            </a:xfrm>
            <a:prstGeom prst="rect">
              <a:avLst/>
            </a:prstGeom>
            <a:ln w="12700">
              <a:solidFill>
                <a:schemeClr val="dk1"/>
              </a:solidFill>
            </a:ln>
          </p:spPr>
        </p:pic>
        <p:sp>
          <p:nvSpPr>
            <p:cNvPr id="1070" name="Google Shape;1070;p78"/>
            <p:cNvSpPr/>
            <p:nvPr/>
          </p:nvSpPr>
          <p:spPr>
            <a:xfrm>
              <a:off x="9338554" y="2762655"/>
              <a:ext cx="638328" cy="1095022"/>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sp>
          <p:nvSpPr>
            <p:cNvPr id="1071" name="Google Shape;1071;p78"/>
            <p:cNvSpPr/>
            <p:nvPr/>
          </p:nvSpPr>
          <p:spPr>
            <a:xfrm>
              <a:off x="9297389" y="4546257"/>
              <a:ext cx="2375802" cy="473215"/>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grpSp>
      <p:sp>
        <p:nvSpPr>
          <p:cNvPr id="2" name="Rectangle 1">
            <a:extLst>
              <a:ext uri="{FF2B5EF4-FFF2-40B4-BE49-F238E27FC236}">
                <a16:creationId xmlns:a16="http://schemas.microsoft.com/office/drawing/2014/main" id="{AA0D3299-210E-0766-D21B-21EC1A51D72B}"/>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23217CC9-DD32-195C-EDA5-EFE6B68D7EAC}"/>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B9A24AEC-BE89-C250-7A8F-72AA1EC18D96}"/>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076"/>
        <p:cNvGrpSpPr/>
        <p:nvPr/>
      </p:nvGrpSpPr>
      <p:grpSpPr>
        <a:xfrm>
          <a:off x="0" y="0"/>
          <a:ext cx="0" cy="0"/>
          <a:chOff x="0" y="0"/>
          <a:chExt cx="0" cy="0"/>
        </a:xfrm>
      </p:grpSpPr>
      <p:pic>
        <p:nvPicPr>
          <p:cNvPr id="5" name="Imagen 4">
            <a:extLst>
              <a:ext uri="{FF2B5EF4-FFF2-40B4-BE49-F238E27FC236}">
                <a16:creationId xmlns:a16="http://schemas.microsoft.com/office/drawing/2014/main" id="{28C6BE9B-842D-4C0B-4166-B4DE08CB5B20}"/>
              </a:ext>
            </a:extLst>
          </p:cNvPr>
          <p:cNvPicPr>
            <a:picLocks noChangeAspect="1"/>
          </p:cNvPicPr>
          <p:nvPr/>
        </p:nvPicPr>
        <p:blipFill>
          <a:blip r:embed="rId3"/>
          <a:stretch>
            <a:fillRect/>
          </a:stretch>
        </p:blipFill>
        <p:spPr>
          <a:xfrm>
            <a:off x="1595336" y="3584227"/>
            <a:ext cx="8151779" cy="2951505"/>
          </a:xfrm>
          <a:prstGeom prst="rect">
            <a:avLst/>
          </a:prstGeom>
          <a:ln w="12700">
            <a:solidFill>
              <a:schemeClr val="tx1"/>
            </a:solidFill>
          </a:ln>
        </p:spPr>
      </p:pic>
      <p:sp>
        <p:nvSpPr>
          <p:cNvPr id="1077" name="Google Shape;1077;p79"/>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es-ES"/>
              <a:t>Aparece el cuadro de diálogo </a:t>
            </a:r>
            <a:r>
              <a:rPr lang="es-ES" b="1"/>
              <a:t>Ordenar</a:t>
            </a:r>
            <a:r>
              <a:rPr lang="es-ES"/>
              <a:t> </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Excluya los encabezados de la clasificación de datos haciendo clic en </a:t>
            </a:r>
            <a:r>
              <a:rPr lang="es-ES" b="1"/>
              <a:t>Mis datos tienen encabezados </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Ordenar </a:t>
            </a:r>
            <a:r>
              <a:rPr lang="es-ES" sz="3200">
                <a:latin typeface="Arial"/>
                <a:ea typeface="Arial"/>
                <a:cs typeface="Arial"/>
                <a:sym typeface="Arial"/>
              </a:rPr>
              <a:t>por columna, por valores y por orden</a:t>
            </a:r>
            <a:endParaRPr sz="3200"/>
          </a:p>
          <a:p>
            <a:pPr marL="0" lvl="0" indent="0" algn="l" rtl="0">
              <a:lnSpc>
                <a:spcPct val="100000"/>
              </a:lnSpc>
              <a:spcBef>
                <a:spcPts val="1000"/>
              </a:spcBef>
              <a:spcAft>
                <a:spcPts val="0"/>
              </a:spcAft>
              <a:buClr>
                <a:schemeClr val="dk1"/>
              </a:buClr>
              <a:buSzPts val="2800"/>
              <a:buNone/>
            </a:pPr>
            <a:endParaRPr/>
          </a:p>
        </p:txBody>
      </p:sp>
      <p:sp>
        <p:nvSpPr>
          <p:cNvPr id="1078" name="Google Shape;1078;p79"/>
          <p:cNvSpPr txBox="1">
            <a:spLocks noGrp="1"/>
          </p:cNvSpPr>
          <p:nvPr>
            <p:ph type="title"/>
          </p:nvPr>
        </p:nvSpPr>
        <p:spPr>
          <a:xfrm>
            <a:off x="842039" y="5796"/>
            <a:ext cx="11031165"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ordenamiento: Cuadro </a:t>
            </a:r>
            <a:br>
              <a:rPr lang="es-ES">
                <a:latin typeface="+mj-lt"/>
              </a:rPr>
            </a:br>
            <a:r>
              <a:rPr lang="es-ES">
                <a:latin typeface="+mj-lt"/>
              </a:rPr>
              <a:t>de diálogo </a:t>
            </a:r>
            <a:endParaRPr>
              <a:latin typeface="+mj-lt"/>
            </a:endParaRPr>
          </a:p>
        </p:txBody>
      </p:sp>
      <p:sp>
        <p:nvSpPr>
          <p:cNvPr id="1081" name="Google Shape;1081;p79"/>
          <p:cNvSpPr/>
          <p:nvPr/>
        </p:nvSpPr>
        <p:spPr>
          <a:xfrm>
            <a:off x="7474186" y="3993675"/>
            <a:ext cx="2226236" cy="252448"/>
          </a:xfrm>
          <a:prstGeom prst="rect">
            <a:avLst/>
          </a:prstGeom>
          <a:noFill/>
          <a:ln w="57150" cap="flat" cmpd="sng">
            <a:solidFill>
              <a:srgbClr val="F7941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sp>
        <p:nvSpPr>
          <p:cNvPr id="2" name="Rectangle 1">
            <a:extLst>
              <a:ext uri="{FF2B5EF4-FFF2-40B4-BE49-F238E27FC236}">
                <a16:creationId xmlns:a16="http://schemas.microsoft.com/office/drawing/2014/main" id="{A8E62A33-7128-5073-23F6-F045BD31B213}"/>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98EF4A75-04D4-6CED-630B-D5C6AE65BE0D}"/>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175D901E-EF96-BACA-A84E-26037E0DFBCA}"/>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pic>
        <p:nvPicPr>
          <p:cNvPr id="3" name="Imagen 2">
            <a:extLst>
              <a:ext uri="{FF2B5EF4-FFF2-40B4-BE49-F238E27FC236}">
                <a16:creationId xmlns:a16="http://schemas.microsoft.com/office/drawing/2014/main" id="{4D917C50-DFB0-ADE0-F232-CF0B5C3DBC57}"/>
              </a:ext>
            </a:extLst>
          </p:cNvPr>
          <p:cNvPicPr>
            <a:picLocks noChangeAspect="1"/>
          </p:cNvPicPr>
          <p:nvPr/>
        </p:nvPicPr>
        <p:blipFill>
          <a:blip r:embed="rId3"/>
          <a:stretch>
            <a:fillRect/>
          </a:stretch>
        </p:blipFill>
        <p:spPr>
          <a:xfrm>
            <a:off x="3363133" y="1732440"/>
            <a:ext cx="8353584" cy="4443097"/>
          </a:xfrm>
          <a:prstGeom prst="rect">
            <a:avLst/>
          </a:prstGeom>
          <a:ln>
            <a:solidFill>
              <a:schemeClr val="tx1"/>
            </a:solidFill>
          </a:ln>
        </p:spPr>
      </p:pic>
      <p:sp>
        <p:nvSpPr>
          <p:cNvPr id="363" name="Google Shape;363;p8"/>
          <p:cNvSpPr txBox="1">
            <a:spLocks noGrp="1"/>
          </p:cNvSpPr>
          <p:nvPr>
            <p:ph type="body" idx="1"/>
          </p:nvPr>
        </p:nvSpPr>
        <p:spPr>
          <a:xfrm>
            <a:off x="838200" y="1866930"/>
            <a:ext cx="2369949" cy="312414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00000"/>
              </a:lnSpc>
              <a:spcBef>
                <a:spcPts val="0"/>
              </a:spcBef>
              <a:spcAft>
                <a:spcPts val="0"/>
              </a:spcAft>
              <a:buClr>
                <a:schemeClr val="dk1"/>
              </a:buClr>
              <a:buSzPts val="2800"/>
              <a:buNone/>
            </a:pPr>
            <a:r>
              <a:rPr lang="es-ES" sz="2800"/>
              <a:t>Acceso directo a:</a:t>
            </a:r>
            <a:endParaRPr/>
          </a:p>
          <a:p>
            <a:pPr marL="228600" lvl="0" indent="-228600" algn="l" rtl="0">
              <a:lnSpc>
                <a:spcPct val="100000"/>
              </a:lnSpc>
              <a:spcBef>
                <a:spcPts val="1000"/>
              </a:spcBef>
              <a:spcAft>
                <a:spcPts val="0"/>
              </a:spcAft>
              <a:buClr>
                <a:schemeClr val="dk1"/>
              </a:buClr>
              <a:buSzPts val="2800"/>
              <a:buChar char="•"/>
            </a:pPr>
            <a:r>
              <a:rPr lang="es-ES" sz="2800"/>
              <a:t>Guardar</a:t>
            </a:r>
            <a:endParaRPr/>
          </a:p>
          <a:p>
            <a:pPr marL="228600" lvl="0" indent="-228600" algn="l" rtl="0">
              <a:lnSpc>
                <a:spcPct val="100000"/>
              </a:lnSpc>
              <a:spcBef>
                <a:spcPts val="1000"/>
              </a:spcBef>
              <a:spcAft>
                <a:spcPts val="0"/>
              </a:spcAft>
              <a:buClr>
                <a:schemeClr val="dk1"/>
              </a:buClr>
              <a:buSzPts val="2800"/>
              <a:buChar char="•"/>
            </a:pPr>
            <a:r>
              <a:rPr lang="es-ES" sz="2800"/>
              <a:t>Deshacer</a:t>
            </a:r>
            <a:endParaRPr/>
          </a:p>
          <a:p>
            <a:pPr marL="228600" lvl="0" indent="-228600" algn="l" rtl="0">
              <a:lnSpc>
                <a:spcPct val="100000"/>
              </a:lnSpc>
              <a:spcBef>
                <a:spcPts val="1000"/>
              </a:spcBef>
              <a:spcAft>
                <a:spcPts val="0"/>
              </a:spcAft>
              <a:buClr>
                <a:schemeClr val="dk1"/>
              </a:buClr>
              <a:buSzPts val="2800"/>
              <a:buChar char="•"/>
            </a:pPr>
            <a:r>
              <a:rPr lang="es-ES" sz="2800"/>
              <a:t>Rehacer</a:t>
            </a:r>
            <a:endParaRPr/>
          </a:p>
          <a:p>
            <a:pPr marL="228600" lvl="0" indent="-228600" algn="l" rtl="0">
              <a:lnSpc>
                <a:spcPct val="100000"/>
              </a:lnSpc>
              <a:spcBef>
                <a:spcPts val="1000"/>
              </a:spcBef>
              <a:spcAft>
                <a:spcPts val="0"/>
              </a:spcAft>
              <a:buClr>
                <a:schemeClr val="dk1"/>
              </a:buClr>
              <a:buSzPts val="2800"/>
              <a:buChar char="•"/>
            </a:pPr>
            <a:r>
              <a:rPr lang="es-ES" sz="2800"/>
              <a:t>Imprimir</a:t>
            </a:r>
            <a:endParaRPr/>
          </a:p>
        </p:txBody>
      </p:sp>
      <p:sp>
        <p:nvSpPr>
          <p:cNvPr id="364" name="Google Shape;364;p8"/>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Barra de acceso rápido</a:t>
            </a:r>
            <a:endParaRPr>
              <a:latin typeface="+mj-lt"/>
            </a:endParaRPr>
          </a:p>
        </p:txBody>
      </p:sp>
      <p:sp>
        <p:nvSpPr>
          <p:cNvPr id="366" name="Google Shape;366;p8"/>
          <p:cNvSpPr txBox="1"/>
          <p:nvPr/>
        </p:nvSpPr>
        <p:spPr>
          <a:xfrm>
            <a:off x="3406738" y="1692582"/>
            <a:ext cx="4435404" cy="646290"/>
          </a:xfrm>
          <a:prstGeom prst="rect">
            <a:avLst/>
          </a:prstGeom>
          <a:noFill/>
          <a:ln w="63500"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 name="Rectangle 1">
            <a:extLst>
              <a:ext uri="{FF2B5EF4-FFF2-40B4-BE49-F238E27FC236}">
                <a16:creationId xmlns:a16="http://schemas.microsoft.com/office/drawing/2014/main" id="{A756EA15-C09B-B1EB-226E-D8A9DF8CAB55}"/>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1954EAB9-7853-F161-D59F-83A4A1591E0D}"/>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ADCCB657-C441-31C6-2D03-B6544229B177}"/>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086"/>
        <p:cNvGrpSpPr/>
        <p:nvPr/>
      </p:nvGrpSpPr>
      <p:grpSpPr>
        <a:xfrm>
          <a:off x="0" y="0"/>
          <a:ext cx="0" cy="0"/>
          <a:chOff x="0" y="0"/>
          <a:chExt cx="0" cy="0"/>
        </a:xfrm>
      </p:grpSpPr>
      <p:sp>
        <p:nvSpPr>
          <p:cNvPr id="1087" name="Google Shape;1087;p80"/>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es-ES" sz="2800"/>
              <a:t>Seleccione </a:t>
            </a:r>
            <a:r>
              <a:rPr lang="es-ES" sz="2800" b="1"/>
              <a:t>ENFERMO </a:t>
            </a:r>
            <a:r>
              <a:rPr lang="es-ES" sz="2800">
                <a:latin typeface="Arial"/>
                <a:ea typeface="Arial"/>
                <a:cs typeface="Arial"/>
                <a:sym typeface="Arial"/>
              </a:rPr>
              <a:t>en la lista desplegable "Ordenar por" de variables de la base de datos de Oswego2</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sz="2800">
                <a:latin typeface="Arial"/>
                <a:ea typeface="Arial"/>
                <a:cs typeface="Arial"/>
                <a:sym typeface="Arial"/>
              </a:rPr>
              <a:t>Haga clic en </a:t>
            </a:r>
            <a:r>
              <a:rPr lang="es-ES" sz="2800" b="1">
                <a:latin typeface="Arial"/>
                <a:ea typeface="Arial"/>
                <a:cs typeface="Arial"/>
                <a:sym typeface="Arial"/>
              </a:rPr>
              <a:t>ACEPTAR</a:t>
            </a:r>
            <a:endParaRPr sz="2800"/>
          </a:p>
          <a:p>
            <a:pPr marL="0" lvl="0" indent="0" algn="l" rtl="0">
              <a:lnSpc>
                <a:spcPct val="100000"/>
              </a:lnSpc>
              <a:spcBef>
                <a:spcPts val="1000"/>
              </a:spcBef>
              <a:spcAft>
                <a:spcPts val="0"/>
              </a:spcAft>
              <a:buClr>
                <a:schemeClr val="dk1"/>
              </a:buClr>
              <a:buSzPts val="2800"/>
              <a:buNone/>
            </a:pPr>
            <a:endParaRPr/>
          </a:p>
        </p:txBody>
      </p:sp>
      <p:sp>
        <p:nvSpPr>
          <p:cNvPr id="1088" name="Google Shape;1088;p80"/>
          <p:cNvSpPr txBox="1">
            <a:spLocks noGrp="1"/>
          </p:cNvSpPr>
          <p:nvPr>
            <p:ph type="title"/>
          </p:nvPr>
        </p:nvSpPr>
        <p:spPr>
          <a:xfrm>
            <a:off x="841357" y="0"/>
            <a:ext cx="10700426"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ordenamiento: </a:t>
            </a:r>
            <a:br>
              <a:rPr lang="es-ES">
                <a:latin typeface="+mj-lt"/>
              </a:rPr>
            </a:br>
            <a:r>
              <a:rPr lang="es-ES">
                <a:latin typeface="+mj-lt"/>
              </a:rPr>
              <a:t>Nivel uno ordenamiento</a:t>
            </a:r>
            <a:endParaRPr>
              <a:latin typeface="+mj-lt"/>
            </a:endParaRPr>
          </a:p>
        </p:txBody>
      </p:sp>
      <p:grpSp>
        <p:nvGrpSpPr>
          <p:cNvPr id="3" name="Grupo 2">
            <a:extLst>
              <a:ext uri="{FF2B5EF4-FFF2-40B4-BE49-F238E27FC236}">
                <a16:creationId xmlns:a16="http://schemas.microsoft.com/office/drawing/2014/main" id="{E2DC9046-63DB-2B4D-59C5-B2920D315705}"/>
              </a:ext>
            </a:extLst>
          </p:cNvPr>
          <p:cNvGrpSpPr/>
          <p:nvPr/>
        </p:nvGrpSpPr>
        <p:grpSpPr>
          <a:xfrm>
            <a:off x="1050586" y="3073940"/>
            <a:ext cx="8913557" cy="3227321"/>
            <a:chOff x="1050586" y="3073940"/>
            <a:chExt cx="8913557" cy="3227321"/>
          </a:xfrm>
        </p:grpSpPr>
        <p:pic>
          <p:nvPicPr>
            <p:cNvPr id="2" name="Imagen 1">
              <a:extLst>
                <a:ext uri="{FF2B5EF4-FFF2-40B4-BE49-F238E27FC236}">
                  <a16:creationId xmlns:a16="http://schemas.microsoft.com/office/drawing/2014/main" id="{5A5494BD-0F11-9E35-0333-C3537EFF4C21}"/>
                </a:ext>
              </a:extLst>
            </p:cNvPr>
            <p:cNvPicPr>
              <a:picLocks noChangeAspect="1"/>
            </p:cNvPicPr>
            <p:nvPr/>
          </p:nvPicPr>
          <p:blipFill>
            <a:blip r:embed="rId3"/>
            <a:stretch>
              <a:fillRect/>
            </a:stretch>
          </p:blipFill>
          <p:spPr>
            <a:xfrm>
              <a:off x="1050586" y="3073940"/>
              <a:ext cx="8913557" cy="3227321"/>
            </a:xfrm>
            <a:prstGeom prst="rect">
              <a:avLst/>
            </a:prstGeom>
            <a:ln w="12700">
              <a:solidFill>
                <a:schemeClr val="tx1"/>
              </a:solidFill>
            </a:ln>
          </p:spPr>
        </p:pic>
        <p:sp>
          <p:nvSpPr>
            <p:cNvPr id="1091" name="Google Shape;1091;p80"/>
            <p:cNvSpPr/>
            <p:nvPr/>
          </p:nvSpPr>
          <p:spPr>
            <a:xfrm>
              <a:off x="1157558" y="4081857"/>
              <a:ext cx="2791871" cy="529054"/>
            </a:xfrm>
            <a:prstGeom prst="rect">
              <a:avLst/>
            </a:prstGeom>
            <a:noFill/>
            <a:ln w="57150" cap="flat" cmpd="sng">
              <a:solidFill>
                <a:srgbClr val="F7941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grpSp>
      <p:sp>
        <p:nvSpPr>
          <p:cNvPr id="4" name="Rectangle 3">
            <a:extLst>
              <a:ext uri="{FF2B5EF4-FFF2-40B4-BE49-F238E27FC236}">
                <a16:creationId xmlns:a16="http://schemas.microsoft.com/office/drawing/2014/main" id="{BE50F99D-3101-17CE-6510-9A16226018AF}"/>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F801D97-BE7B-6328-BA3E-E55D10534FEF}"/>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C4795C8-30FE-4FD5-958F-6151DE074A60}"/>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096"/>
        <p:cNvGrpSpPr/>
        <p:nvPr/>
      </p:nvGrpSpPr>
      <p:grpSpPr>
        <a:xfrm>
          <a:off x="0" y="0"/>
          <a:ext cx="0" cy="0"/>
          <a:chOff x="0" y="0"/>
          <a:chExt cx="0" cy="0"/>
        </a:xfrm>
      </p:grpSpPr>
      <p:sp>
        <p:nvSpPr>
          <p:cNvPr id="1097" name="Google Shape;1097;p81"/>
          <p:cNvSpPr txBox="1">
            <a:spLocks noGrp="1"/>
          </p:cNvSpPr>
          <p:nvPr>
            <p:ph sz="half" idx="2"/>
          </p:nvPr>
        </p:nvSpPr>
        <p:spPr>
          <a:xfrm>
            <a:off x="7946904" y="1478857"/>
            <a:ext cx="3551273" cy="4639309"/>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800"/>
              <a:buFont typeface="Libre Franklin Medium"/>
              <a:buAutoNum type="arabicPeriod"/>
            </a:pPr>
            <a:r>
              <a:rPr lang="es-ES" sz="2800"/>
              <a:t>Haga clic en </a:t>
            </a:r>
            <a:r>
              <a:rPr lang="es-ES" sz="2800" b="1"/>
              <a:t>A</a:t>
            </a:r>
            <a:r>
              <a:rPr lang="es-ES" b="1"/>
              <a:t>gregar</a:t>
            </a:r>
            <a:r>
              <a:rPr lang="es-ES" sz="2800" b="1"/>
              <a:t> nivel</a:t>
            </a:r>
            <a:endParaRP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sz="2800"/>
              <a:t>Seleccione </a:t>
            </a:r>
            <a:r>
              <a:rPr lang="es-ES" sz="2800" b="1"/>
              <a:t>HORAINICIO</a:t>
            </a:r>
            <a:endParaRP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sz="2800"/>
              <a:t>Guarde su trabajo haciendo clic en el icono Guardar  </a:t>
            </a:r>
            <a:endParaRPr/>
          </a:p>
          <a:p>
            <a:pPr marL="228600" lvl="0" indent="-50800" algn="l" rtl="0">
              <a:lnSpc>
                <a:spcPct val="100000"/>
              </a:lnSpc>
              <a:spcBef>
                <a:spcPts val="1000"/>
              </a:spcBef>
              <a:spcAft>
                <a:spcPts val="0"/>
              </a:spcAft>
              <a:buClr>
                <a:schemeClr val="dk1"/>
              </a:buClr>
              <a:buSzPts val="2800"/>
              <a:buNone/>
            </a:pPr>
            <a:endParaRPr/>
          </a:p>
        </p:txBody>
      </p:sp>
      <p:sp>
        <p:nvSpPr>
          <p:cNvPr id="1098" name="Google Shape;1098;p8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la clasificación: Agregar un nivel</a:t>
            </a:r>
            <a:endParaRPr>
              <a:latin typeface="+mj-lt"/>
            </a:endParaRPr>
          </a:p>
        </p:txBody>
      </p:sp>
      <p:pic>
        <p:nvPicPr>
          <p:cNvPr id="1099" name="Google Shape;1099;p81" descr="The screen capture shows the Save icon. " title="Save Icon"/>
          <p:cNvPicPr preferRelativeResize="0"/>
          <p:nvPr/>
        </p:nvPicPr>
        <p:blipFill rotWithShape="1">
          <a:blip r:embed="rId3">
            <a:alphaModFix/>
          </a:blip>
          <a:srcRect l="579" t="15215" r="97935" b="82317"/>
          <a:stretch/>
        </p:blipFill>
        <p:spPr>
          <a:xfrm>
            <a:off x="10788267" y="4438300"/>
            <a:ext cx="641651" cy="596448"/>
          </a:xfrm>
          <a:prstGeom prst="rect">
            <a:avLst/>
          </a:prstGeom>
          <a:noFill/>
          <a:ln>
            <a:noFill/>
          </a:ln>
          <a:effectLst>
            <a:outerShdw blurRad="50800" dist="38100" dir="2700000" algn="tl" rotWithShape="0">
              <a:srgbClr val="000000">
                <a:alpha val="40000"/>
              </a:srgbClr>
            </a:outerShdw>
          </a:effectLst>
        </p:spPr>
      </p:pic>
      <p:grpSp>
        <p:nvGrpSpPr>
          <p:cNvPr id="6" name="Grupo 5">
            <a:extLst>
              <a:ext uri="{FF2B5EF4-FFF2-40B4-BE49-F238E27FC236}">
                <a16:creationId xmlns:a16="http://schemas.microsoft.com/office/drawing/2014/main" id="{69588F26-4E26-7C1F-F248-48352DBCF616}"/>
              </a:ext>
            </a:extLst>
          </p:cNvPr>
          <p:cNvGrpSpPr/>
          <p:nvPr/>
        </p:nvGrpSpPr>
        <p:grpSpPr>
          <a:xfrm>
            <a:off x="559117" y="1973321"/>
            <a:ext cx="7243410" cy="2598680"/>
            <a:chOff x="559117" y="1973321"/>
            <a:chExt cx="7243410" cy="2598680"/>
          </a:xfrm>
        </p:grpSpPr>
        <p:pic>
          <p:nvPicPr>
            <p:cNvPr id="5" name="Imagen 4">
              <a:extLst>
                <a:ext uri="{FF2B5EF4-FFF2-40B4-BE49-F238E27FC236}">
                  <a16:creationId xmlns:a16="http://schemas.microsoft.com/office/drawing/2014/main" id="{57294F19-02C3-14EE-E821-340CFE4E2B90}"/>
                </a:ext>
              </a:extLst>
            </p:cNvPr>
            <p:cNvPicPr>
              <a:picLocks noChangeAspect="1"/>
            </p:cNvPicPr>
            <p:nvPr/>
          </p:nvPicPr>
          <p:blipFill>
            <a:blip r:embed="rId4"/>
            <a:stretch>
              <a:fillRect/>
            </a:stretch>
          </p:blipFill>
          <p:spPr>
            <a:xfrm>
              <a:off x="559117" y="1973321"/>
              <a:ext cx="7243410" cy="2598680"/>
            </a:xfrm>
            <a:prstGeom prst="rect">
              <a:avLst/>
            </a:prstGeom>
          </p:spPr>
        </p:pic>
        <p:sp>
          <p:nvSpPr>
            <p:cNvPr id="1102" name="Google Shape;1102;p81"/>
            <p:cNvSpPr/>
            <p:nvPr/>
          </p:nvSpPr>
          <p:spPr>
            <a:xfrm>
              <a:off x="1276939" y="3996395"/>
              <a:ext cx="1551322" cy="235363"/>
            </a:xfrm>
            <a:prstGeom prst="rect">
              <a:avLst/>
            </a:prstGeom>
            <a:noFill/>
            <a:ln w="57150" cap="flat" cmpd="sng">
              <a:solidFill>
                <a:srgbClr val="F7941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sp>
          <p:nvSpPr>
            <p:cNvPr id="1103" name="Google Shape;1103;p81"/>
            <p:cNvSpPr/>
            <p:nvPr/>
          </p:nvSpPr>
          <p:spPr>
            <a:xfrm>
              <a:off x="663712" y="2360428"/>
              <a:ext cx="1016231" cy="221469"/>
            </a:xfrm>
            <a:prstGeom prst="rect">
              <a:avLst/>
            </a:prstGeom>
            <a:noFill/>
            <a:ln w="57150" cap="flat" cmpd="sng">
              <a:solidFill>
                <a:srgbClr val="F7941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grpSp>
      <p:sp>
        <p:nvSpPr>
          <p:cNvPr id="2" name="Rectangle 1">
            <a:extLst>
              <a:ext uri="{FF2B5EF4-FFF2-40B4-BE49-F238E27FC236}">
                <a16:creationId xmlns:a16="http://schemas.microsoft.com/office/drawing/2014/main" id="{D6E13C43-DD16-DB98-BC42-ADDF24A62B3B}"/>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4CBE8A1A-9A76-5477-A959-2EF8C87B4C54}"/>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B4036B9C-09FA-86B8-82A0-439C1BF3BEAB}"/>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108"/>
        <p:cNvGrpSpPr/>
        <p:nvPr/>
      </p:nvGrpSpPr>
      <p:grpSpPr>
        <a:xfrm>
          <a:off x="0" y="0"/>
          <a:ext cx="0" cy="0"/>
          <a:chOff x="0" y="0"/>
          <a:chExt cx="0" cy="0"/>
        </a:xfrm>
      </p:grpSpPr>
      <p:sp>
        <p:nvSpPr>
          <p:cNvPr id="1109" name="Google Shape;1109;p82"/>
          <p:cNvSpPr txBox="1">
            <a:spLocks noGrp="1"/>
          </p:cNvSpPr>
          <p:nvPr>
            <p:ph type="body" idx="1"/>
          </p:nvPr>
        </p:nvSpPr>
        <p:spPr>
          <a:xfrm>
            <a:off x="800100" y="1937581"/>
            <a:ext cx="59055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000"/>
              </a:spcBef>
              <a:spcAft>
                <a:spcPts val="0"/>
              </a:spcAft>
              <a:buClr>
                <a:schemeClr val="dk1"/>
              </a:buClr>
              <a:buSzPts val="2800"/>
              <a:buNone/>
            </a:pPr>
            <a:r>
              <a:rPr lang="es-ES" sz="2800"/>
              <a:t>Pasos para filtrar datos:</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t>Selecciona todos los datos de la hoja de cálculo </a:t>
            </a:r>
            <a:r>
              <a:rPr lang="es-ES" u="sng"/>
              <a:t>OSWEGO2 </a:t>
            </a:r>
            <a:r>
              <a:rPr lang="es-ES"/>
              <a:t>haciendo clic en la esquina superior izquierda de la hoja de cálculo</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t>En la pestaña Inicio, seleccione </a:t>
            </a:r>
            <a:r>
              <a:rPr lang="es-ES" b="1"/>
              <a:t>Ordenar y filtrar</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t>Seleccionar </a:t>
            </a:r>
            <a:r>
              <a:rPr lang="es-ES" b="1"/>
              <a:t>Filtro </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t>Cada columna tiene ahora una flecha junto a la letra A, B, C, etc.</a:t>
            </a:r>
            <a:endParaRPr/>
          </a:p>
          <a:p>
            <a:pPr marL="514350" lvl="0" indent="-336550" algn="l" rtl="0">
              <a:lnSpc>
                <a:spcPct val="100000"/>
              </a:lnSpc>
              <a:spcBef>
                <a:spcPts val="1000"/>
              </a:spcBef>
              <a:spcAft>
                <a:spcPts val="0"/>
              </a:spcAft>
              <a:buClr>
                <a:schemeClr val="dk1"/>
              </a:buClr>
              <a:buSzPts val="2800"/>
              <a:buFont typeface="Libre Franklin Medium"/>
              <a:buNone/>
            </a:pPr>
            <a:endParaRPr sz="2800"/>
          </a:p>
          <a:p>
            <a:pPr marL="228600" lvl="0" indent="-50800" algn="l" rtl="0">
              <a:lnSpc>
                <a:spcPct val="100000"/>
              </a:lnSpc>
              <a:spcBef>
                <a:spcPts val="1000"/>
              </a:spcBef>
              <a:spcAft>
                <a:spcPts val="0"/>
              </a:spcAft>
              <a:buClr>
                <a:schemeClr val="dk1"/>
              </a:buClr>
              <a:buSzPts val="2800"/>
              <a:buNone/>
            </a:pPr>
            <a:endParaRPr/>
          </a:p>
        </p:txBody>
      </p:sp>
      <p:sp>
        <p:nvSpPr>
          <p:cNvPr id="1110" name="Google Shape;1110;p8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Filtrar datos</a:t>
            </a:r>
            <a:endParaRPr>
              <a:latin typeface="+mj-lt"/>
            </a:endParaRPr>
          </a:p>
        </p:txBody>
      </p:sp>
      <p:grpSp>
        <p:nvGrpSpPr>
          <p:cNvPr id="10" name="Grupo 9">
            <a:extLst>
              <a:ext uri="{FF2B5EF4-FFF2-40B4-BE49-F238E27FC236}">
                <a16:creationId xmlns:a16="http://schemas.microsoft.com/office/drawing/2014/main" id="{ED8DAAF4-4BF6-BD86-81EE-C3D5D2609B98}"/>
              </a:ext>
            </a:extLst>
          </p:cNvPr>
          <p:cNvGrpSpPr/>
          <p:nvPr/>
        </p:nvGrpSpPr>
        <p:grpSpPr>
          <a:xfrm>
            <a:off x="6819901" y="1847850"/>
            <a:ext cx="5238749" cy="1945436"/>
            <a:chOff x="6819901" y="1847850"/>
            <a:chExt cx="5238749" cy="1945436"/>
          </a:xfrm>
        </p:grpSpPr>
        <p:pic>
          <p:nvPicPr>
            <p:cNvPr id="5" name="Imagen 4">
              <a:extLst>
                <a:ext uri="{FF2B5EF4-FFF2-40B4-BE49-F238E27FC236}">
                  <a16:creationId xmlns:a16="http://schemas.microsoft.com/office/drawing/2014/main" id="{896D1B68-977E-9E6E-718B-E19617CCEBB1}"/>
                </a:ext>
              </a:extLst>
            </p:cNvPr>
            <p:cNvPicPr>
              <a:picLocks noChangeAspect="1"/>
            </p:cNvPicPr>
            <p:nvPr/>
          </p:nvPicPr>
          <p:blipFill>
            <a:blip r:embed="rId3"/>
            <a:stretch>
              <a:fillRect/>
            </a:stretch>
          </p:blipFill>
          <p:spPr>
            <a:xfrm>
              <a:off x="6819901" y="1847850"/>
              <a:ext cx="5238749" cy="1919541"/>
            </a:xfrm>
            <a:prstGeom prst="rect">
              <a:avLst/>
            </a:prstGeom>
            <a:ln w="12700">
              <a:solidFill>
                <a:schemeClr val="tx1"/>
              </a:solidFill>
            </a:ln>
          </p:spPr>
        </p:pic>
        <p:sp>
          <p:nvSpPr>
            <p:cNvPr id="1113" name="Google Shape;1113;p82"/>
            <p:cNvSpPr/>
            <p:nvPr/>
          </p:nvSpPr>
          <p:spPr>
            <a:xfrm>
              <a:off x="8667750" y="1946827"/>
              <a:ext cx="895350" cy="1215473"/>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sp>
          <p:nvSpPr>
            <p:cNvPr id="1114" name="Google Shape;1114;p82"/>
            <p:cNvSpPr/>
            <p:nvPr/>
          </p:nvSpPr>
          <p:spPr>
            <a:xfrm>
              <a:off x="8495886" y="3443347"/>
              <a:ext cx="1695866" cy="349939"/>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es-ES" sz="1200">
                  <a:solidFill>
                    <a:schemeClr val="dk1"/>
                  </a:solidFill>
                  <a:latin typeface="Times New Roman"/>
                  <a:ea typeface="Times New Roman"/>
                  <a:cs typeface="Times New Roman"/>
                  <a:sym typeface="Times New Roman"/>
                </a:rPr>
                <a:t> </a:t>
              </a:r>
              <a:endParaRPr/>
            </a:p>
          </p:txBody>
        </p:sp>
      </p:grpSp>
      <p:sp>
        <p:nvSpPr>
          <p:cNvPr id="3" name="CuadroTexto 2">
            <a:extLst>
              <a:ext uri="{FF2B5EF4-FFF2-40B4-BE49-F238E27FC236}">
                <a16:creationId xmlns:a16="http://schemas.microsoft.com/office/drawing/2014/main" id="{FFE92768-4DC7-8E60-A1F3-7749E6E2E9E2}"/>
              </a:ext>
            </a:extLst>
          </p:cNvPr>
          <p:cNvSpPr txBox="1"/>
          <p:nvPr/>
        </p:nvSpPr>
        <p:spPr>
          <a:xfrm>
            <a:off x="419100" y="1476152"/>
            <a:ext cx="7211976" cy="800219"/>
          </a:xfrm>
          <a:prstGeom prst="rect">
            <a:avLst/>
          </a:prstGeom>
          <a:noFill/>
        </p:spPr>
        <p:txBody>
          <a:bodyPr wrap="square" rtlCol="0">
            <a:spAutoFit/>
          </a:bodyPr>
          <a:lstStyle/>
          <a:p>
            <a:pPr marL="457200" indent="-457200">
              <a:buFont typeface="Arial" panose="020B0604020202020204" pitchFamily="34" charset="0"/>
              <a:buChar char="•"/>
            </a:pPr>
            <a:r>
              <a:rPr lang="es-MX" sz="2800"/>
              <a:t>Mostrar u ocultar datos específicos</a:t>
            </a:r>
          </a:p>
          <a:p>
            <a:endParaRPr lang="es-GT"/>
          </a:p>
        </p:txBody>
      </p:sp>
      <p:pic>
        <p:nvPicPr>
          <p:cNvPr id="9" name="Imagen 8">
            <a:extLst>
              <a:ext uri="{FF2B5EF4-FFF2-40B4-BE49-F238E27FC236}">
                <a16:creationId xmlns:a16="http://schemas.microsoft.com/office/drawing/2014/main" id="{E112DA4C-0150-092E-B588-34DBBBD47F41}"/>
              </a:ext>
            </a:extLst>
          </p:cNvPr>
          <p:cNvPicPr>
            <a:picLocks noChangeAspect="1"/>
          </p:cNvPicPr>
          <p:nvPr/>
        </p:nvPicPr>
        <p:blipFill>
          <a:blip r:embed="rId4"/>
          <a:stretch>
            <a:fillRect/>
          </a:stretch>
        </p:blipFill>
        <p:spPr>
          <a:xfrm>
            <a:off x="6770386" y="4457388"/>
            <a:ext cx="5172797" cy="600159"/>
          </a:xfrm>
          <a:prstGeom prst="rect">
            <a:avLst/>
          </a:prstGeom>
          <a:ln>
            <a:solidFill>
              <a:schemeClr val="tx1"/>
            </a:solidFill>
          </a:ln>
        </p:spPr>
      </p:pic>
      <p:sp>
        <p:nvSpPr>
          <p:cNvPr id="2" name="Rectangle 1">
            <a:extLst>
              <a:ext uri="{FF2B5EF4-FFF2-40B4-BE49-F238E27FC236}">
                <a16:creationId xmlns:a16="http://schemas.microsoft.com/office/drawing/2014/main" id="{0F59E1CF-FC01-1773-F8A5-A188D6B1B586}"/>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BA48D5-B89C-EAE4-7052-F7B797180C87}"/>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CC6DB906-7ECD-BB07-AF77-7D5F581EB5A9}"/>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0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0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0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09">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09">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120"/>
        <p:cNvGrpSpPr/>
        <p:nvPr/>
      </p:nvGrpSpPr>
      <p:grpSpPr>
        <a:xfrm>
          <a:off x="0" y="0"/>
          <a:ext cx="0" cy="0"/>
          <a:chOff x="0" y="0"/>
          <a:chExt cx="0" cy="0"/>
        </a:xfrm>
      </p:grpSpPr>
      <p:sp>
        <p:nvSpPr>
          <p:cNvPr id="1121" name="Google Shape;1121;p83"/>
          <p:cNvSpPr txBox="1">
            <a:spLocks noGrp="1"/>
          </p:cNvSpPr>
          <p:nvPr>
            <p:ph type="body" idx="1"/>
          </p:nvPr>
        </p:nvSpPr>
        <p:spPr>
          <a:xfrm>
            <a:off x="493143" y="1513362"/>
            <a:ext cx="10515600" cy="2748087"/>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sz="2800"/>
              <a:t>Vaya a la hoja de cálculo </a:t>
            </a:r>
            <a:r>
              <a:rPr lang="es-ES" sz="2800" u="sng"/>
              <a:t>OSWEGO2 </a:t>
            </a:r>
            <a:r>
              <a:rPr lang="es-ES" sz="2800"/>
              <a:t>y filtre el conjunto de datos para ver sólo las mujeres</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t>Haga clic en la flecha de la columna </a:t>
            </a:r>
            <a:r>
              <a:rPr lang="es-ES" b="1"/>
              <a:t>SEXO</a:t>
            </a:r>
            <a:r>
              <a:rPr lang="es-ES"/>
              <a:t> y                                    desmarque "Seleccionar todo</a:t>
            </a:r>
            <a:r>
              <a:rPr lang="es-ES" i="1"/>
              <a:t>".</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t>Haga clic en la casilla </a:t>
            </a:r>
            <a:r>
              <a:rPr lang="es-ES" i="1"/>
              <a:t>“Femenino”</a:t>
            </a:r>
            <a:r>
              <a:rPr lang="es-ES"/>
              <a:t> </a:t>
            </a:r>
            <a:endParaRPr/>
          </a:p>
          <a:p>
            <a:pPr marL="800100" lvl="1" indent="-342900" algn="l" rtl="0">
              <a:lnSpc>
                <a:spcPct val="100000"/>
              </a:lnSpc>
              <a:spcBef>
                <a:spcPts val="1000"/>
              </a:spcBef>
              <a:spcAft>
                <a:spcPts val="0"/>
              </a:spcAft>
              <a:buClr>
                <a:schemeClr val="dk1"/>
              </a:buClr>
              <a:buSzPts val="2400"/>
              <a:buFont typeface="Libre Franklin Medium"/>
              <a:buAutoNum type="arabicPeriod"/>
            </a:pPr>
            <a:r>
              <a:rPr lang="es-ES"/>
              <a:t>Haga clic en </a:t>
            </a:r>
            <a:r>
              <a:rPr lang="es-ES" b="1"/>
              <a:t>ACEPTAR</a:t>
            </a:r>
            <a:endParaRPr/>
          </a:p>
        </p:txBody>
      </p:sp>
      <p:sp>
        <p:nvSpPr>
          <p:cNvPr id="1122" name="Google Shape;1122;p8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filtrar datos</a:t>
            </a:r>
            <a:endParaRPr>
              <a:latin typeface="+mj-lt"/>
            </a:endParaRPr>
          </a:p>
        </p:txBody>
      </p:sp>
      <p:sp>
        <p:nvSpPr>
          <p:cNvPr id="2" name="Google Shape;1121;p83">
            <a:extLst>
              <a:ext uri="{FF2B5EF4-FFF2-40B4-BE49-F238E27FC236}">
                <a16:creationId xmlns:a16="http://schemas.microsoft.com/office/drawing/2014/main" id="{447D3359-722D-FDAB-6150-3AC3DF6A7C4F}"/>
              </a:ext>
            </a:extLst>
          </p:cNvPr>
          <p:cNvSpPr txBox="1">
            <a:spLocks/>
          </p:cNvSpPr>
          <p:nvPr/>
        </p:nvSpPr>
        <p:spPr>
          <a:xfrm>
            <a:off x="674299" y="4296819"/>
            <a:ext cx="5806712" cy="2561181"/>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228600" indent="-228600">
              <a:spcBef>
                <a:spcPts val="1000"/>
              </a:spcBef>
            </a:pPr>
            <a:r>
              <a:rPr lang="es-MX"/>
              <a:t>Vuelva a pulsar </a:t>
            </a:r>
            <a:r>
              <a:rPr lang="es-MX" b="1"/>
              <a:t>Filtro </a:t>
            </a:r>
            <a:r>
              <a:rPr lang="es-MX"/>
              <a:t>y las flechas desaparecerán</a:t>
            </a:r>
          </a:p>
          <a:p>
            <a:pPr marL="685800" lvl="1" indent="-228600">
              <a:spcBef>
                <a:spcPts val="1000"/>
              </a:spcBef>
            </a:pPr>
            <a:r>
              <a:rPr lang="es-MX"/>
              <a:t>Vuelven a aparecer los datos de los varones y sales del modo Filtro</a:t>
            </a:r>
          </a:p>
          <a:p>
            <a:pPr marL="0" indent="0">
              <a:spcBef>
                <a:spcPts val="1000"/>
              </a:spcBef>
              <a:buFont typeface="Arial"/>
              <a:buNone/>
            </a:pPr>
            <a:endParaRPr lang="es-MX"/>
          </a:p>
        </p:txBody>
      </p:sp>
      <p:pic>
        <p:nvPicPr>
          <p:cNvPr id="5" name="Imagen 4">
            <a:extLst>
              <a:ext uri="{FF2B5EF4-FFF2-40B4-BE49-F238E27FC236}">
                <a16:creationId xmlns:a16="http://schemas.microsoft.com/office/drawing/2014/main" id="{1C938577-159D-3A5F-82F7-35FA6431AE27}"/>
              </a:ext>
            </a:extLst>
          </p:cNvPr>
          <p:cNvPicPr>
            <a:picLocks noChangeAspect="1"/>
          </p:cNvPicPr>
          <p:nvPr/>
        </p:nvPicPr>
        <p:blipFill>
          <a:blip r:embed="rId3"/>
          <a:srcRect l="25297"/>
          <a:stretch/>
        </p:blipFill>
        <p:spPr>
          <a:xfrm>
            <a:off x="7969788" y="2114549"/>
            <a:ext cx="3041563" cy="4005707"/>
          </a:xfrm>
          <a:prstGeom prst="rect">
            <a:avLst/>
          </a:prstGeom>
          <a:ln w="12700">
            <a:solidFill>
              <a:schemeClr val="tx1"/>
            </a:solidFill>
          </a:ln>
        </p:spPr>
      </p:pic>
      <p:sp>
        <p:nvSpPr>
          <p:cNvPr id="3" name="Rectangle 2">
            <a:extLst>
              <a:ext uri="{FF2B5EF4-FFF2-40B4-BE49-F238E27FC236}">
                <a16:creationId xmlns:a16="http://schemas.microsoft.com/office/drawing/2014/main" id="{D73F7E16-67F6-4276-B147-18CBFB7EC96E}"/>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149397E4-A8AA-E374-6FFC-C1E47D3D8819}"/>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04685EE9-B858-C5DA-11F1-D5E1CAAD3714}"/>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127"/>
        <p:cNvGrpSpPr/>
        <p:nvPr/>
      </p:nvGrpSpPr>
      <p:grpSpPr>
        <a:xfrm>
          <a:off x="0" y="0"/>
          <a:ext cx="0" cy="0"/>
          <a:chOff x="0" y="0"/>
          <a:chExt cx="0" cy="0"/>
        </a:xfrm>
      </p:grpSpPr>
      <p:sp>
        <p:nvSpPr>
          <p:cNvPr id="1128" name="Google Shape;1128;p8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t>Ordenar y filtrar (1/2)</a:t>
            </a:r>
            <a:endParaRPr sz="320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133"/>
        <p:cNvGrpSpPr/>
        <p:nvPr/>
      </p:nvGrpSpPr>
      <p:grpSpPr>
        <a:xfrm>
          <a:off x="0" y="0"/>
          <a:ext cx="0" cy="0"/>
          <a:chOff x="0" y="0"/>
          <a:chExt cx="0" cy="0"/>
        </a:xfrm>
      </p:grpSpPr>
      <p:sp>
        <p:nvSpPr>
          <p:cNvPr id="1134" name="Google Shape;1134;p85"/>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a:t>Ir a la hoja de trabajo de </a:t>
            </a:r>
            <a:r>
              <a:rPr lang="es-ES" u="sng"/>
              <a:t>la OMS sobre el cólera</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a:t>Ordenar los datos por país y año</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a:t>Filtrar por país (desmarcar </a:t>
            </a:r>
            <a:r>
              <a:rPr lang="es-ES" sz="2400" b="1"/>
              <a:t>Seleccionar todo</a:t>
            </a:r>
            <a:r>
              <a:rPr lang="es-ES" sz="2400"/>
              <a:t>)</a:t>
            </a:r>
            <a:endParaRPr/>
          </a:p>
          <a:p>
            <a:pPr marL="228600" lvl="0" indent="-228600" algn="l" rtl="0">
              <a:lnSpc>
                <a:spcPct val="100000"/>
              </a:lnSpc>
              <a:spcBef>
                <a:spcPts val="1000"/>
              </a:spcBef>
              <a:spcAft>
                <a:spcPts val="0"/>
              </a:spcAft>
              <a:buClr>
                <a:schemeClr val="dk1"/>
              </a:buClr>
              <a:buSzPts val="2800"/>
              <a:buChar char="•"/>
            </a:pPr>
            <a:r>
              <a:rPr lang="es-ES"/>
              <a:t>Guardar como nueva hoja de cálculo titulada "NACIONAL".</a:t>
            </a:r>
            <a:endParaRPr/>
          </a:p>
          <a:p>
            <a:pPr marL="228600" lvl="0" indent="-50800" algn="l" rtl="0">
              <a:lnSpc>
                <a:spcPct val="100000"/>
              </a:lnSpc>
              <a:spcBef>
                <a:spcPts val="1000"/>
              </a:spcBef>
              <a:spcAft>
                <a:spcPts val="0"/>
              </a:spcAft>
              <a:buClr>
                <a:schemeClr val="dk1"/>
              </a:buClr>
              <a:buSzPts val="2800"/>
              <a:buNone/>
            </a:pPr>
            <a:endParaRPr/>
          </a:p>
        </p:txBody>
      </p:sp>
      <p:sp>
        <p:nvSpPr>
          <p:cNvPr id="1135" name="Google Shape;1135;p85"/>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Ordenar y filtrar (2/2)</a:t>
            </a:r>
            <a:endParaRPr>
              <a:latin typeface="+mj-lt"/>
            </a:endParaRPr>
          </a:p>
        </p:txBody>
      </p:sp>
      <p:sp>
        <p:nvSpPr>
          <p:cNvPr id="2" name="Rectangle 1">
            <a:extLst>
              <a:ext uri="{FF2B5EF4-FFF2-40B4-BE49-F238E27FC236}">
                <a16:creationId xmlns:a16="http://schemas.microsoft.com/office/drawing/2014/main" id="{3639E1FD-3469-48EB-4CD0-CF06D3B7AA2E}"/>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77B036A4-DA6C-FA47-DE49-C4FAF29F5EDD}"/>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B6AF29B6-6E4A-D462-3634-908A03DD3D7E}"/>
              </a:ext>
            </a:extLst>
          </p:cNvPr>
          <p:cNvPicPr>
            <a:picLocks noChangeAspect="1"/>
          </p:cNvPicPr>
          <p:nvPr/>
        </p:nvPicPr>
        <p:blipFill>
          <a:blip r:embed="rId4"/>
          <a:stretch>
            <a:fillRect/>
          </a:stretch>
        </p:blipFill>
        <p:spPr>
          <a:xfrm>
            <a:off x="11057248" y="6241802"/>
            <a:ext cx="938147" cy="594360"/>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140"/>
        <p:cNvGrpSpPr/>
        <p:nvPr/>
      </p:nvGrpSpPr>
      <p:grpSpPr>
        <a:xfrm>
          <a:off x="0" y="0"/>
          <a:ext cx="0" cy="0"/>
          <a:chOff x="0" y="0"/>
          <a:chExt cx="0" cy="0"/>
        </a:xfrm>
      </p:grpSpPr>
      <p:sp>
        <p:nvSpPr>
          <p:cNvPr id="1141" name="Google Shape;1141;p86"/>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a:t>Histograma</a:t>
            </a:r>
            <a:endParaRPr/>
          </a:p>
          <a:p>
            <a:pPr marL="685800" lvl="1" indent="-228600" algn="l" rtl="0">
              <a:lnSpc>
                <a:spcPct val="100000"/>
              </a:lnSpc>
              <a:spcBef>
                <a:spcPts val="1000"/>
              </a:spcBef>
              <a:spcAft>
                <a:spcPts val="0"/>
              </a:spcAft>
              <a:buSzPts val="2400"/>
              <a:buChar char="▪"/>
            </a:pPr>
            <a:r>
              <a:rPr lang="es-ES"/>
              <a:t>Similar a un gráfico de barras verticales</a:t>
            </a:r>
            <a:endParaRPr/>
          </a:p>
          <a:p>
            <a:pPr marL="685800" lvl="1" indent="-228600" algn="l" rtl="0">
              <a:lnSpc>
                <a:spcPct val="100000"/>
              </a:lnSpc>
              <a:spcBef>
                <a:spcPts val="1000"/>
              </a:spcBef>
              <a:spcAft>
                <a:spcPts val="0"/>
              </a:spcAft>
              <a:buSzPts val="2400"/>
              <a:buChar char="▪"/>
            </a:pPr>
            <a:r>
              <a:rPr lang="es-ES"/>
              <a:t>Se utiliza para variables continuas (hora, día, mes), que suelen situarse en el eje horizontal (eje X)</a:t>
            </a:r>
            <a:endParaRPr/>
          </a:p>
          <a:p>
            <a:pPr marL="685800" lvl="1" indent="-228600" algn="l" rtl="0">
              <a:lnSpc>
                <a:spcPct val="100000"/>
              </a:lnSpc>
              <a:spcBef>
                <a:spcPts val="1000"/>
              </a:spcBef>
              <a:spcAft>
                <a:spcPts val="0"/>
              </a:spcAft>
              <a:buSzPts val="2400"/>
              <a:buChar char="▪"/>
            </a:pPr>
            <a:r>
              <a:rPr lang="es-ES"/>
              <a:t>Las columnas adyacentes deben tocarse</a:t>
            </a:r>
            <a:endParaRPr/>
          </a:p>
          <a:p>
            <a:pPr marL="685800" lvl="1" indent="-228600" algn="l" rtl="0">
              <a:lnSpc>
                <a:spcPct val="100000"/>
              </a:lnSpc>
              <a:spcBef>
                <a:spcPts val="1000"/>
              </a:spcBef>
              <a:spcAft>
                <a:spcPts val="0"/>
              </a:spcAft>
              <a:buSzPts val="2400"/>
              <a:buChar char="▪"/>
            </a:pPr>
            <a:r>
              <a:rPr lang="es-ES"/>
              <a:t>Curva epidémica</a:t>
            </a:r>
            <a:endParaRPr/>
          </a:p>
          <a:p>
            <a:pPr marL="1143000" lvl="2" indent="-228600" algn="l" rtl="0">
              <a:lnSpc>
                <a:spcPct val="100000"/>
              </a:lnSpc>
              <a:spcBef>
                <a:spcPts val="1000"/>
              </a:spcBef>
              <a:spcAft>
                <a:spcPts val="0"/>
              </a:spcAft>
              <a:buSzPts val="2000"/>
              <a:buChar char="‒"/>
            </a:pPr>
            <a:r>
              <a:rPr lang="es-ES"/>
              <a:t>Muestra la distribución de casos durante un brote o epidemia</a:t>
            </a:r>
            <a:endParaRPr/>
          </a:p>
          <a:p>
            <a:pPr marL="1143000" lvl="2" indent="-228600" algn="l" rtl="0">
              <a:lnSpc>
                <a:spcPct val="100000"/>
              </a:lnSpc>
              <a:spcBef>
                <a:spcPts val="1000"/>
              </a:spcBef>
              <a:spcAft>
                <a:spcPts val="0"/>
              </a:spcAft>
              <a:buSzPts val="2000"/>
              <a:buChar char="‒"/>
            </a:pPr>
            <a:r>
              <a:rPr lang="es-ES"/>
              <a:t>Organizados por fecha de inicio de la enfermedad </a:t>
            </a:r>
            <a:endParaRPr/>
          </a:p>
          <a:p>
            <a:pPr marL="1143000" lvl="2" indent="-228600" algn="l" rtl="0">
              <a:lnSpc>
                <a:spcPct val="100000"/>
              </a:lnSpc>
              <a:spcBef>
                <a:spcPts val="1000"/>
              </a:spcBef>
              <a:spcAft>
                <a:spcPts val="0"/>
              </a:spcAft>
              <a:buSzPts val="2000"/>
              <a:buChar char="‒"/>
            </a:pPr>
            <a:r>
              <a:rPr lang="es-ES"/>
              <a:t>Siempre se muestra con columnas</a:t>
            </a:r>
            <a:endParaRPr/>
          </a:p>
          <a:p>
            <a:pPr marL="1143000" lvl="2" indent="-228600" algn="l" rtl="0">
              <a:lnSpc>
                <a:spcPct val="100000"/>
              </a:lnSpc>
              <a:spcBef>
                <a:spcPts val="1000"/>
              </a:spcBef>
              <a:spcAft>
                <a:spcPts val="0"/>
              </a:spcAft>
              <a:buSzPts val="2000"/>
              <a:buChar char="‒"/>
            </a:pPr>
            <a:r>
              <a:rPr lang="es-ES"/>
              <a:t>El eje X muestra periodos de tiempo</a:t>
            </a:r>
            <a:endParaRPr/>
          </a:p>
          <a:p>
            <a:pPr marL="1143000" lvl="2" indent="-228600" algn="l" rtl="0">
              <a:lnSpc>
                <a:spcPct val="100000"/>
              </a:lnSpc>
              <a:spcBef>
                <a:spcPts val="1000"/>
              </a:spcBef>
              <a:spcAft>
                <a:spcPts val="0"/>
              </a:spcAft>
              <a:buSzPts val="2000"/>
              <a:buChar char="‒"/>
            </a:pPr>
            <a:r>
              <a:rPr lang="es-ES"/>
              <a:t>El eje Y muestra el número de casos</a:t>
            </a:r>
            <a:endParaRPr/>
          </a:p>
          <a:p>
            <a:pPr marL="228600" lvl="0" indent="-50800" algn="l" rtl="0">
              <a:lnSpc>
                <a:spcPct val="100000"/>
              </a:lnSpc>
              <a:spcBef>
                <a:spcPts val="1000"/>
              </a:spcBef>
              <a:spcAft>
                <a:spcPts val="0"/>
              </a:spcAft>
              <a:buClr>
                <a:schemeClr val="dk1"/>
              </a:buClr>
              <a:buSzPts val="2800"/>
              <a:buNone/>
            </a:pPr>
            <a:endParaRPr/>
          </a:p>
          <a:p>
            <a:pPr marL="228600" lvl="0" indent="-50800" algn="l" rtl="0">
              <a:lnSpc>
                <a:spcPct val="100000"/>
              </a:lnSpc>
              <a:spcBef>
                <a:spcPts val="1000"/>
              </a:spcBef>
              <a:spcAft>
                <a:spcPts val="0"/>
              </a:spcAft>
              <a:buClr>
                <a:schemeClr val="dk1"/>
              </a:buClr>
              <a:buSzPts val="2800"/>
              <a:buNone/>
            </a:pPr>
            <a:endParaRPr/>
          </a:p>
        </p:txBody>
      </p:sp>
      <p:sp>
        <p:nvSpPr>
          <p:cNvPr id="1142" name="Google Shape;1142;p8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Visualización de datos</a:t>
            </a:r>
            <a:endParaRPr>
              <a:latin typeface="+mj-lt"/>
            </a:endParaRPr>
          </a:p>
        </p:txBody>
      </p:sp>
      <p:sp>
        <p:nvSpPr>
          <p:cNvPr id="2" name="Rectangle 1">
            <a:extLst>
              <a:ext uri="{FF2B5EF4-FFF2-40B4-BE49-F238E27FC236}">
                <a16:creationId xmlns:a16="http://schemas.microsoft.com/office/drawing/2014/main" id="{07D0631C-ADC1-0A14-CB9F-059864441DD9}"/>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6682DAD3-CE82-1337-40BB-6BA35005659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5B327F00-5C00-4E07-6FF0-BF12A0ACC0DA}"/>
              </a:ext>
            </a:extLst>
          </p:cNvPr>
          <p:cNvPicPr>
            <a:picLocks noChangeAspect="1"/>
          </p:cNvPicPr>
          <p:nvPr/>
        </p:nvPicPr>
        <p:blipFill>
          <a:blip r:embed="rId4"/>
          <a:stretch>
            <a:fillRect/>
          </a:stretch>
        </p:blipFill>
        <p:spPr>
          <a:xfrm>
            <a:off x="11057248" y="6241802"/>
            <a:ext cx="938147" cy="594360"/>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147"/>
        <p:cNvGrpSpPr/>
        <p:nvPr/>
      </p:nvGrpSpPr>
      <p:grpSpPr>
        <a:xfrm>
          <a:off x="0" y="0"/>
          <a:ext cx="0" cy="0"/>
          <a:chOff x="0" y="0"/>
          <a:chExt cx="0" cy="0"/>
        </a:xfrm>
      </p:grpSpPr>
      <p:sp>
        <p:nvSpPr>
          <p:cNvPr id="1148" name="Google Shape;1148;p87"/>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t>Formato gráfico</a:t>
            </a:r>
            <a:endParaRPr/>
          </a:p>
        </p:txBody>
      </p:sp>
      <p:graphicFrame>
        <p:nvGraphicFramePr>
          <p:cNvPr id="1149" name="Google Shape;1149;p87"/>
          <p:cNvGraphicFramePr/>
          <p:nvPr/>
        </p:nvGraphicFramePr>
        <p:xfrm>
          <a:off x="1097280" y="1608138"/>
          <a:ext cx="8321675" cy="5029200"/>
        </p:xfrm>
        <a:graphic>
          <a:graphicData uri="http://schemas.openxmlformats.org/drawingml/2006/chart">
            <c:chart xmlns:c="http://schemas.openxmlformats.org/drawingml/2006/chart" xmlns:r="http://schemas.openxmlformats.org/officeDocument/2006/relationships" r:id="rId3"/>
          </a:graphicData>
        </a:graphic>
      </p:graphicFrame>
      <p:grpSp>
        <p:nvGrpSpPr>
          <p:cNvPr id="1150" name="Google Shape;1150;p87"/>
          <p:cNvGrpSpPr/>
          <p:nvPr/>
        </p:nvGrpSpPr>
        <p:grpSpPr>
          <a:xfrm>
            <a:off x="2566737" y="1703183"/>
            <a:ext cx="7636042" cy="3624310"/>
            <a:chOff x="1422778" y="1315296"/>
            <a:chExt cx="7636042" cy="3624310"/>
          </a:xfrm>
        </p:grpSpPr>
        <p:sp>
          <p:nvSpPr>
            <p:cNvPr id="1151" name="Google Shape;1151;p87"/>
            <p:cNvSpPr/>
            <p:nvPr/>
          </p:nvSpPr>
          <p:spPr>
            <a:xfrm>
              <a:off x="3652637" y="1315296"/>
              <a:ext cx="5406183" cy="2323713"/>
            </a:xfrm>
            <a:prstGeom prst="rect">
              <a:avLst/>
            </a:prstGeom>
            <a:noFill/>
            <a:ln w="9525"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228600" marR="0" lvl="0" indent="-228600" algn="l" rtl="0">
                <a:spcBef>
                  <a:spcPts val="0"/>
                </a:spcBef>
                <a:spcAft>
                  <a:spcPts val="0"/>
                </a:spcAft>
                <a:buClr>
                  <a:schemeClr val="dk1"/>
                </a:buClr>
                <a:buSzPts val="2400"/>
                <a:buFont typeface="Arial"/>
                <a:buChar char="•"/>
              </a:pPr>
              <a:r>
                <a:rPr lang="es-ES" sz="2400">
                  <a:solidFill>
                    <a:schemeClr val="dk1"/>
                  </a:solidFill>
                  <a:latin typeface="Arial"/>
                  <a:ea typeface="Arial"/>
                  <a:cs typeface="Arial"/>
                  <a:sym typeface="Arial"/>
                </a:rPr>
                <a:t>Siempre dispuestas en columnas</a:t>
              </a:r>
              <a:endParaRPr/>
            </a:p>
            <a:p>
              <a:pPr marL="228600" marR="0" lvl="0" indent="-228600" algn="l" rtl="0">
                <a:spcBef>
                  <a:spcPts val="1000"/>
                </a:spcBef>
                <a:spcAft>
                  <a:spcPts val="0"/>
                </a:spcAft>
                <a:buClr>
                  <a:schemeClr val="dk1"/>
                </a:buClr>
                <a:buSzPts val="2400"/>
                <a:buFont typeface="Arial"/>
                <a:buChar char="•"/>
              </a:pPr>
              <a:r>
                <a:rPr lang="es-ES" sz="2400">
                  <a:solidFill>
                    <a:schemeClr val="dk1"/>
                  </a:solidFill>
                  <a:latin typeface="Arial"/>
                  <a:ea typeface="Arial"/>
                  <a:cs typeface="Arial"/>
                  <a:sym typeface="Arial"/>
                </a:rPr>
                <a:t>Frecuencia en el eje Y</a:t>
              </a:r>
              <a:endParaRPr/>
            </a:p>
            <a:p>
              <a:pPr marL="228600" marR="0" lvl="0" indent="-228600" algn="l" rtl="0">
                <a:spcBef>
                  <a:spcPts val="1000"/>
                </a:spcBef>
                <a:spcAft>
                  <a:spcPts val="0"/>
                </a:spcAft>
                <a:buClr>
                  <a:schemeClr val="dk1"/>
                </a:buClr>
                <a:buSzPts val="2400"/>
                <a:buFont typeface="Arial"/>
                <a:buChar char="•"/>
              </a:pPr>
              <a:r>
                <a:rPr lang="es-ES" sz="2400">
                  <a:solidFill>
                    <a:schemeClr val="dk1"/>
                  </a:solidFill>
                  <a:latin typeface="Arial"/>
                  <a:ea typeface="Arial"/>
                  <a:cs typeface="Arial"/>
                  <a:sym typeface="Arial"/>
                </a:rPr>
                <a:t>Periodos de tiempo en el eje X</a:t>
              </a:r>
              <a:endParaRPr/>
            </a:p>
            <a:p>
              <a:pPr marL="228600" marR="0" lvl="0" indent="-228600" algn="l" rtl="0">
                <a:spcBef>
                  <a:spcPts val="1000"/>
                </a:spcBef>
                <a:spcAft>
                  <a:spcPts val="0"/>
                </a:spcAft>
                <a:buClr>
                  <a:schemeClr val="dk1"/>
                </a:buClr>
                <a:buSzPts val="2400"/>
                <a:buFont typeface="Arial"/>
                <a:buChar char="•"/>
              </a:pPr>
              <a:r>
                <a:rPr lang="es-ES" sz="2400">
                  <a:solidFill>
                    <a:schemeClr val="dk1"/>
                  </a:solidFill>
                  <a:latin typeface="Arial"/>
                  <a:ea typeface="Arial"/>
                  <a:cs typeface="Arial"/>
                  <a:sym typeface="Arial"/>
                </a:rPr>
                <a:t>Para el histograma, las columnas adyacentes se tocan (sin espacios)</a:t>
              </a:r>
              <a:endParaRPr/>
            </a:p>
          </p:txBody>
        </p:sp>
        <p:cxnSp>
          <p:nvCxnSpPr>
            <p:cNvPr id="1152" name="Google Shape;1152;p87"/>
            <p:cNvCxnSpPr>
              <a:cxnSpLocks/>
            </p:cNvCxnSpPr>
            <p:nvPr/>
          </p:nvCxnSpPr>
          <p:spPr>
            <a:xfrm flipH="1">
              <a:off x="1422778" y="2438401"/>
              <a:ext cx="2229859" cy="0"/>
            </a:xfrm>
            <a:prstGeom prst="straightConnector1">
              <a:avLst/>
            </a:prstGeom>
            <a:noFill/>
            <a:ln w="38100" cap="flat" cmpd="sng">
              <a:solidFill>
                <a:srgbClr val="00953A"/>
              </a:solidFill>
              <a:prstDash val="solid"/>
              <a:miter lim="800000"/>
              <a:headEnd type="none" w="sm" len="sm"/>
              <a:tailEnd type="triangle" w="med" len="med"/>
            </a:ln>
          </p:spPr>
        </p:cxnSp>
        <p:cxnSp>
          <p:nvCxnSpPr>
            <p:cNvPr id="1153" name="Google Shape;1153;p87"/>
            <p:cNvCxnSpPr/>
            <p:nvPr/>
          </p:nvCxnSpPr>
          <p:spPr>
            <a:xfrm>
              <a:off x="6553200" y="3657601"/>
              <a:ext cx="0" cy="1282005"/>
            </a:xfrm>
            <a:prstGeom prst="straightConnector1">
              <a:avLst/>
            </a:prstGeom>
            <a:noFill/>
            <a:ln w="38100" cap="flat" cmpd="sng">
              <a:solidFill>
                <a:srgbClr val="00953A"/>
              </a:solidFill>
              <a:prstDash val="solid"/>
              <a:miter lim="800000"/>
              <a:headEnd type="none" w="sm" len="sm"/>
              <a:tailEnd type="triangle" w="med" len="med"/>
            </a:ln>
          </p:spPr>
        </p:cxnSp>
      </p:gr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158"/>
        <p:cNvGrpSpPr/>
        <p:nvPr/>
      </p:nvGrpSpPr>
      <p:grpSpPr>
        <a:xfrm>
          <a:off x="0" y="0"/>
          <a:ext cx="0" cy="0"/>
          <a:chOff x="0" y="0"/>
          <a:chExt cx="0" cy="0"/>
        </a:xfrm>
      </p:grpSpPr>
      <p:pic>
        <p:nvPicPr>
          <p:cNvPr id="3" name="Imagen 2">
            <a:extLst>
              <a:ext uri="{FF2B5EF4-FFF2-40B4-BE49-F238E27FC236}">
                <a16:creationId xmlns:a16="http://schemas.microsoft.com/office/drawing/2014/main" id="{D63A692D-51AD-8621-EDCF-550FB72C2F49}"/>
              </a:ext>
            </a:extLst>
          </p:cNvPr>
          <p:cNvPicPr>
            <a:picLocks noChangeAspect="1"/>
          </p:cNvPicPr>
          <p:nvPr/>
        </p:nvPicPr>
        <p:blipFill>
          <a:blip r:embed="rId3"/>
          <a:stretch>
            <a:fillRect/>
          </a:stretch>
        </p:blipFill>
        <p:spPr>
          <a:xfrm>
            <a:off x="1657350" y="3782786"/>
            <a:ext cx="3667450" cy="2799237"/>
          </a:xfrm>
          <a:prstGeom prst="rect">
            <a:avLst/>
          </a:prstGeom>
          <a:ln w="12700">
            <a:solidFill>
              <a:schemeClr val="tx1"/>
            </a:solidFill>
          </a:ln>
        </p:spPr>
      </p:pic>
      <p:sp>
        <p:nvSpPr>
          <p:cNvPr id="1159" name="Google Shape;1159;p88"/>
          <p:cNvSpPr txBox="1">
            <a:spLocks noGrp="1"/>
          </p:cNvSpPr>
          <p:nvPr>
            <p:ph type="body" idx="1"/>
          </p:nvPr>
        </p:nvSpPr>
        <p:spPr>
          <a:xfrm>
            <a:off x="838200" y="1388963"/>
            <a:ext cx="5095324" cy="4729204"/>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400"/>
              <a:buFont typeface="Libre Franklin Medium"/>
              <a:buAutoNum type="arabicPeriod"/>
            </a:pPr>
            <a:r>
              <a:rPr lang="es-ES" sz="2400"/>
              <a:t>Seleccione los datos de las columnas A a C</a:t>
            </a:r>
            <a:endParaRPr/>
          </a:p>
          <a:p>
            <a:pPr marL="342900" lvl="0" indent="-342900" algn="l" rtl="0">
              <a:lnSpc>
                <a:spcPct val="100000"/>
              </a:lnSpc>
              <a:spcBef>
                <a:spcPts val="1000"/>
              </a:spcBef>
              <a:spcAft>
                <a:spcPts val="0"/>
              </a:spcAft>
              <a:buClr>
                <a:schemeClr val="dk1"/>
              </a:buClr>
              <a:buSzPts val="2400"/>
              <a:buFont typeface="Libre Franklin Medium"/>
              <a:buAutoNum type="arabicPeriod"/>
            </a:pPr>
            <a:r>
              <a:rPr lang="es-ES" sz="2400"/>
              <a:t>Mueva el cursor a la esquina inferior derecha del conjunto de datos para que aparezca el icono de </a:t>
            </a:r>
            <a:r>
              <a:rPr lang="es-ES" sz="2400" b="1"/>
              <a:t>Análisis rápido </a:t>
            </a:r>
            <a:endParaRPr b="1"/>
          </a:p>
          <a:p>
            <a:pPr marL="0" lvl="0" indent="0" algn="l" rtl="0">
              <a:lnSpc>
                <a:spcPct val="100000"/>
              </a:lnSpc>
              <a:spcBef>
                <a:spcPts val="1000"/>
              </a:spcBef>
              <a:spcAft>
                <a:spcPts val="0"/>
              </a:spcAft>
              <a:buClr>
                <a:schemeClr val="dk1"/>
              </a:buClr>
              <a:buSzPts val="2400"/>
              <a:buNone/>
            </a:pPr>
            <a:endParaRPr sz="2400"/>
          </a:p>
        </p:txBody>
      </p:sp>
      <p:sp>
        <p:nvSpPr>
          <p:cNvPr id="1160" name="Google Shape;1160;p88"/>
          <p:cNvSpPr txBox="1">
            <a:spLocks noGrp="1"/>
          </p:cNvSpPr>
          <p:nvPr>
            <p:ph type="title"/>
          </p:nvPr>
        </p:nvSpPr>
        <p:spPr>
          <a:xfrm>
            <a:off x="838200" y="455194"/>
            <a:ext cx="11353800" cy="7048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la creación de un histograma (1/2)</a:t>
            </a:r>
            <a:endParaRPr>
              <a:latin typeface="+mj-lt"/>
            </a:endParaRPr>
          </a:p>
        </p:txBody>
      </p:sp>
      <p:sp>
        <p:nvSpPr>
          <p:cNvPr id="1161" name="Google Shape;1161;p88"/>
          <p:cNvSpPr txBox="1"/>
          <p:nvPr/>
        </p:nvSpPr>
        <p:spPr>
          <a:xfrm>
            <a:off x="5914474" y="1369913"/>
            <a:ext cx="6046273" cy="4729204"/>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400"/>
              <a:buFont typeface="Libre Franklin Medium"/>
              <a:buAutoNum type="arabicPeriod" startAt="3"/>
            </a:pPr>
            <a:r>
              <a:rPr lang="es-ES" sz="2400">
                <a:solidFill>
                  <a:schemeClr val="dk1"/>
                </a:solidFill>
                <a:latin typeface="Arial"/>
                <a:ea typeface="Arial"/>
                <a:cs typeface="Arial"/>
                <a:sym typeface="Arial"/>
              </a:rPr>
              <a:t>Haga clic en el icono </a:t>
            </a:r>
            <a:r>
              <a:rPr lang="es-ES" sz="2400" b="1">
                <a:solidFill>
                  <a:schemeClr val="dk1"/>
                </a:solidFill>
                <a:sym typeface="Arial"/>
              </a:rPr>
              <a:t>Análisis rápido</a:t>
            </a:r>
            <a:endParaRPr b="1"/>
          </a:p>
          <a:p>
            <a:pPr marL="342900" marR="0" lvl="0" indent="-342900" algn="l" rtl="0">
              <a:lnSpc>
                <a:spcPct val="100000"/>
              </a:lnSpc>
              <a:spcBef>
                <a:spcPts val="1000"/>
              </a:spcBef>
              <a:spcAft>
                <a:spcPts val="0"/>
              </a:spcAft>
              <a:buClr>
                <a:schemeClr val="dk1"/>
              </a:buClr>
              <a:buSzPts val="2400"/>
              <a:buFont typeface="Libre Franklin Medium"/>
              <a:buAutoNum type="arabicPeriod" startAt="3"/>
            </a:pPr>
            <a:r>
              <a:rPr lang="es-ES" sz="2400">
                <a:solidFill>
                  <a:schemeClr val="dk1"/>
                </a:solidFill>
                <a:latin typeface="Arial"/>
                <a:ea typeface="Arial"/>
                <a:cs typeface="Arial"/>
                <a:sym typeface="Arial"/>
              </a:rPr>
              <a:t>Haga clic en Gráfico y luego en </a:t>
            </a:r>
            <a:r>
              <a:rPr lang="es-ES" sz="2400" b="1">
                <a:solidFill>
                  <a:schemeClr val="dk1"/>
                </a:solidFill>
                <a:sym typeface="Arial"/>
              </a:rPr>
              <a:t>Columnas apiladas</a:t>
            </a:r>
            <a:endParaRPr b="1"/>
          </a:p>
          <a:p>
            <a:pPr marL="342900" marR="0" lvl="0" indent="-342900" algn="l" rtl="0">
              <a:lnSpc>
                <a:spcPct val="100000"/>
              </a:lnSpc>
              <a:spcBef>
                <a:spcPts val="1000"/>
              </a:spcBef>
              <a:spcAft>
                <a:spcPts val="0"/>
              </a:spcAft>
              <a:buClr>
                <a:schemeClr val="dk1"/>
              </a:buClr>
              <a:buSzPts val="2400"/>
              <a:buFont typeface="Libre Franklin Medium"/>
              <a:buAutoNum type="arabicPeriod" startAt="3"/>
            </a:pPr>
            <a:r>
              <a:rPr lang="es-ES" sz="2400">
                <a:solidFill>
                  <a:schemeClr val="dk1"/>
                </a:solidFill>
                <a:latin typeface="Arial"/>
                <a:ea typeface="Arial"/>
                <a:cs typeface="Arial"/>
                <a:sym typeface="Arial"/>
              </a:rPr>
              <a:t>Haga clic en Añadir elemento de gráfico para añadir títulos de gráficos y ejes </a:t>
            </a:r>
            <a:endParaRPr/>
          </a:p>
          <a:p>
            <a:pPr marL="228600" marR="0" lvl="0" indent="-76200" algn="l" rtl="0">
              <a:lnSpc>
                <a:spcPct val="100000"/>
              </a:lnSpc>
              <a:spcBef>
                <a:spcPts val="1000"/>
              </a:spcBef>
              <a:spcAft>
                <a:spcPts val="0"/>
              </a:spcAft>
              <a:buClr>
                <a:schemeClr val="dk1"/>
              </a:buClr>
              <a:buSzPts val="2400"/>
              <a:buFont typeface="Arial"/>
              <a:buNone/>
            </a:pPr>
            <a:endParaRPr sz="2400">
              <a:solidFill>
                <a:schemeClr val="dk1"/>
              </a:solidFill>
              <a:latin typeface="Arial"/>
              <a:ea typeface="Arial"/>
              <a:cs typeface="Arial"/>
              <a:sym typeface="Arial"/>
            </a:endParaRPr>
          </a:p>
        </p:txBody>
      </p:sp>
      <p:sp>
        <p:nvSpPr>
          <p:cNvPr id="1164" name="Google Shape;1164;p88"/>
          <p:cNvSpPr/>
          <p:nvPr/>
        </p:nvSpPr>
        <p:spPr>
          <a:xfrm>
            <a:off x="4837976" y="6298158"/>
            <a:ext cx="265218" cy="253412"/>
          </a:xfrm>
          <a:prstGeom prst="rect">
            <a:avLst/>
          </a:prstGeom>
          <a:noFill/>
          <a:ln w="57150" cap="flat" cmpd="sng">
            <a:solidFill>
              <a:srgbClr val="F7941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nvGrpSpPr>
          <p:cNvPr id="8" name="Grupo 7">
            <a:extLst>
              <a:ext uri="{FF2B5EF4-FFF2-40B4-BE49-F238E27FC236}">
                <a16:creationId xmlns:a16="http://schemas.microsoft.com/office/drawing/2014/main" id="{6CC7B2F6-3E86-20E7-14A1-0AEE47557478}"/>
              </a:ext>
            </a:extLst>
          </p:cNvPr>
          <p:cNvGrpSpPr/>
          <p:nvPr/>
        </p:nvGrpSpPr>
        <p:grpSpPr>
          <a:xfrm>
            <a:off x="6267449" y="3536246"/>
            <a:ext cx="3409951" cy="3131254"/>
            <a:chOff x="6267449" y="3536246"/>
            <a:chExt cx="3409951" cy="3131254"/>
          </a:xfrm>
        </p:grpSpPr>
        <p:pic>
          <p:nvPicPr>
            <p:cNvPr id="5" name="Imagen 4">
              <a:extLst>
                <a:ext uri="{FF2B5EF4-FFF2-40B4-BE49-F238E27FC236}">
                  <a16:creationId xmlns:a16="http://schemas.microsoft.com/office/drawing/2014/main" id="{8A0806EE-B7F7-5ED4-C6B4-E566A1CDF21B}"/>
                </a:ext>
              </a:extLst>
            </p:cNvPr>
            <p:cNvPicPr>
              <a:picLocks noChangeAspect="1"/>
            </p:cNvPicPr>
            <p:nvPr/>
          </p:nvPicPr>
          <p:blipFill>
            <a:blip r:embed="rId4"/>
            <a:stretch>
              <a:fillRect/>
            </a:stretch>
          </p:blipFill>
          <p:spPr>
            <a:xfrm>
              <a:off x="6267449" y="3536246"/>
              <a:ext cx="3409951" cy="3093564"/>
            </a:xfrm>
            <a:prstGeom prst="rect">
              <a:avLst/>
            </a:prstGeom>
          </p:spPr>
        </p:pic>
        <p:sp>
          <p:nvSpPr>
            <p:cNvPr id="1165" name="Google Shape;1165;p88"/>
            <p:cNvSpPr/>
            <p:nvPr/>
          </p:nvSpPr>
          <p:spPr>
            <a:xfrm>
              <a:off x="6813380" y="5397978"/>
              <a:ext cx="2844970" cy="1269522"/>
            </a:xfrm>
            <a:prstGeom prst="rect">
              <a:avLst/>
            </a:prstGeom>
            <a:noFill/>
            <a:ln w="57150" cap="flat" cmpd="sng">
              <a:solidFill>
                <a:srgbClr val="F7941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 name="Google Shape;1165;p88">
              <a:extLst>
                <a:ext uri="{FF2B5EF4-FFF2-40B4-BE49-F238E27FC236}">
                  <a16:creationId xmlns:a16="http://schemas.microsoft.com/office/drawing/2014/main" id="{18CFFED1-F58A-0777-F753-A8145194BB4E}"/>
                </a:ext>
              </a:extLst>
            </p:cNvPr>
            <p:cNvSpPr/>
            <p:nvPr/>
          </p:nvSpPr>
          <p:spPr>
            <a:xfrm>
              <a:off x="8686800" y="5772150"/>
              <a:ext cx="457200" cy="704850"/>
            </a:xfrm>
            <a:prstGeom prst="rect">
              <a:avLst/>
            </a:prstGeom>
            <a:noFill/>
            <a:ln w="57150" cap="flat" cmpd="sng">
              <a:solidFill>
                <a:srgbClr val="F7941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7" name="Google Shape;1165;p88">
              <a:extLst>
                <a:ext uri="{FF2B5EF4-FFF2-40B4-BE49-F238E27FC236}">
                  <a16:creationId xmlns:a16="http://schemas.microsoft.com/office/drawing/2014/main" id="{97DCAE80-E4B0-7839-287F-0A20596BCAC0}"/>
                </a:ext>
              </a:extLst>
            </p:cNvPr>
            <p:cNvSpPr/>
            <p:nvPr/>
          </p:nvSpPr>
          <p:spPr>
            <a:xfrm>
              <a:off x="9201150" y="5810250"/>
              <a:ext cx="381000" cy="533400"/>
            </a:xfrm>
            <a:prstGeom prst="rect">
              <a:avLst/>
            </a:prstGeom>
            <a:noFill/>
            <a:ln w="57150" cap="flat" cmpd="sng">
              <a:solidFill>
                <a:schemeClr val="bg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 name="Rectangle 1">
            <a:extLst>
              <a:ext uri="{FF2B5EF4-FFF2-40B4-BE49-F238E27FC236}">
                <a16:creationId xmlns:a16="http://schemas.microsoft.com/office/drawing/2014/main" id="{A12FE26C-B8E3-8DF9-791E-AC59C7BB95E6}"/>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265380C-DD8D-C8C8-D41C-874EA2209DB6}"/>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20CC8415-8806-A23E-D414-2B7DAC1414F7}"/>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170"/>
        <p:cNvGrpSpPr/>
        <p:nvPr/>
      </p:nvGrpSpPr>
      <p:grpSpPr>
        <a:xfrm>
          <a:off x="0" y="0"/>
          <a:ext cx="0" cy="0"/>
          <a:chOff x="0" y="0"/>
          <a:chExt cx="0" cy="0"/>
        </a:xfrm>
      </p:grpSpPr>
      <p:pic>
        <p:nvPicPr>
          <p:cNvPr id="6" name="Imagen 5">
            <a:extLst>
              <a:ext uri="{FF2B5EF4-FFF2-40B4-BE49-F238E27FC236}">
                <a16:creationId xmlns:a16="http://schemas.microsoft.com/office/drawing/2014/main" id="{F56423D4-55D1-06D1-AA5D-D7BC69AD31E1}"/>
              </a:ext>
            </a:extLst>
          </p:cNvPr>
          <p:cNvPicPr>
            <a:picLocks noChangeAspect="1"/>
          </p:cNvPicPr>
          <p:nvPr/>
        </p:nvPicPr>
        <p:blipFill>
          <a:blip r:embed="rId3"/>
          <a:stretch>
            <a:fillRect/>
          </a:stretch>
        </p:blipFill>
        <p:spPr>
          <a:xfrm>
            <a:off x="8001386" y="3086100"/>
            <a:ext cx="2766898" cy="3105150"/>
          </a:xfrm>
          <a:prstGeom prst="rect">
            <a:avLst/>
          </a:prstGeom>
          <a:ln w="12700">
            <a:solidFill>
              <a:schemeClr val="tx1"/>
            </a:solidFill>
          </a:ln>
        </p:spPr>
      </p:pic>
      <p:sp>
        <p:nvSpPr>
          <p:cNvPr id="1171" name="Google Shape;1171;p89"/>
          <p:cNvSpPr txBox="1">
            <a:spLocks noGrp="1"/>
          </p:cNvSpPr>
          <p:nvPr>
            <p:ph type="body" idx="1"/>
          </p:nvPr>
        </p:nvSpPr>
        <p:spPr>
          <a:xfrm>
            <a:off x="800100" y="1459807"/>
            <a:ext cx="10823222" cy="463930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startAt="6"/>
            </a:pPr>
            <a:r>
              <a:rPr lang="es-ES"/>
              <a:t>Haga clic con el botón derecho en una columna</a:t>
            </a:r>
            <a:endParaRPr/>
          </a:p>
          <a:p>
            <a:pPr marL="342900" lvl="0" indent="-342900" algn="l" rtl="0">
              <a:lnSpc>
                <a:spcPct val="100000"/>
              </a:lnSpc>
              <a:spcBef>
                <a:spcPts val="1000"/>
              </a:spcBef>
              <a:spcAft>
                <a:spcPts val="0"/>
              </a:spcAft>
              <a:buClr>
                <a:schemeClr val="dk1"/>
              </a:buClr>
              <a:buSzPts val="2800"/>
              <a:buFont typeface="Libre Franklin Medium"/>
              <a:buAutoNum type="arabicPeriod" startAt="6"/>
            </a:pPr>
            <a:r>
              <a:rPr lang="es-ES"/>
              <a:t>Seleccionar “</a:t>
            </a:r>
            <a:r>
              <a:rPr lang="es-ES" b="1"/>
              <a:t>Dar formato a serie de datos</a:t>
            </a:r>
            <a:r>
              <a:rPr lang="es-ES"/>
              <a:t>” </a:t>
            </a:r>
            <a:endParaRPr/>
          </a:p>
          <a:p>
            <a:pPr marL="342900" lvl="0" indent="-342900" algn="l" rtl="0">
              <a:lnSpc>
                <a:spcPct val="100000"/>
              </a:lnSpc>
              <a:spcBef>
                <a:spcPts val="1000"/>
              </a:spcBef>
              <a:spcAft>
                <a:spcPts val="0"/>
              </a:spcAft>
              <a:buClr>
                <a:schemeClr val="dk1"/>
              </a:buClr>
              <a:buSzPts val="2800"/>
              <a:buFont typeface="Libre Franklin Medium"/>
              <a:buAutoNum type="arabicPeriod" startAt="6"/>
            </a:pPr>
            <a:r>
              <a:rPr lang="es-ES"/>
              <a:t>Cambie “</a:t>
            </a:r>
            <a:r>
              <a:rPr lang="es-ES" b="1"/>
              <a:t>ancho de rango” </a:t>
            </a:r>
            <a:r>
              <a:rPr lang="es-ES"/>
              <a:t>a "0" para eliminar los espacios entre columnas.</a:t>
            </a:r>
            <a:endParaRPr/>
          </a:p>
          <a:p>
            <a:pPr marL="228600" lvl="0" indent="-50800" algn="l" rtl="0">
              <a:lnSpc>
                <a:spcPct val="100000"/>
              </a:lnSpc>
              <a:spcBef>
                <a:spcPts val="1000"/>
              </a:spcBef>
              <a:spcAft>
                <a:spcPts val="0"/>
              </a:spcAft>
              <a:buClr>
                <a:schemeClr val="dk1"/>
              </a:buClr>
              <a:buSzPts val="2800"/>
              <a:buNone/>
            </a:pPr>
            <a:endParaRPr/>
          </a:p>
        </p:txBody>
      </p:sp>
      <p:sp>
        <p:nvSpPr>
          <p:cNvPr id="1172" name="Google Shape;1172;p89"/>
          <p:cNvSpPr txBox="1">
            <a:spLocks noGrp="1"/>
          </p:cNvSpPr>
          <p:nvPr>
            <p:ph type="title"/>
          </p:nvPr>
        </p:nvSpPr>
        <p:spPr>
          <a:xfrm>
            <a:off x="848226" y="457971"/>
            <a:ext cx="11582400" cy="10287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la creación de un histograma (2/2)</a:t>
            </a:r>
            <a:endParaRPr>
              <a:latin typeface="+mj-lt"/>
            </a:endParaRPr>
          </a:p>
        </p:txBody>
      </p:sp>
      <p:sp>
        <p:nvSpPr>
          <p:cNvPr id="1175" name="Google Shape;1175;p89"/>
          <p:cNvSpPr/>
          <p:nvPr/>
        </p:nvSpPr>
        <p:spPr>
          <a:xfrm>
            <a:off x="8141296" y="5863334"/>
            <a:ext cx="2446976" cy="246888"/>
          </a:xfrm>
          <a:prstGeom prst="rect">
            <a:avLst/>
          </a:prstGeom>
          <a:noFill/>
          <a:ln w="57150" cap="flat" cmpd="sng">
            <a:solidFill>
              <a:srgbClr val="F7941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nvGrpSpPr>
          <p:cNvPr id="4" name="Grupo 3">
            <a:extLst>
              <a:ext uri="{FF2B5EF4-FFF2-40B4-BE49-F238E27FC236}">
                <a16:creationId xmlns:a16="http://schemas.microsoft.com/office/drawing/2014/main" id="{3A30161D-9BF5-26B1-EEE5-4B00B229A873}"/>
              </a:ext>
            </a:extLst>
          </p:cNvPr>
          <p:cNvGrpSpPr/>
          <p:nvPr/>
        </p:nvGrpSpPr>
        <p:grpSpPr>
          <a:xfrm>
            <a:off x="1466850" y="3501630"/>
            <a:ext cx="5638800" cy="3151945"/>
            <a:chOff x="1466850" y="3501630"/>
            <a:chExt cx="5638800" cy="3151945"/>
          </a:xfrm>
        </p:grpSpPr>
        <p:pic>
          <p:nvPicPr>
            <p:cNvPr id="3" name="Imagen 2">
              <a:extLst>
                <a:ext uri="{FF2B5EF4-FFF2-40B4-BE49-F238E27FC236}">
                  <a16:creationId xmlns:a16="http://schemas.microsoft.com/office/drawing/2014/main" id="{5DD50021-19FC-5C3E-5366-84889E2B95AA}"/>
                </a:ext>
              </a:extLst>
            </p:cNvPr>
            <p:cNvPicPr>
              <a:picLocks noChangeAspect="1"/>
            </p:cNvPicPr>
            <p:nvPr/>
          </p:nvPicPr>
          <p:blipFill>
            <a:blip r:embed="rId4"/>
            <a:stretch>
              <a:fillRect/>
            </a:stretch>
          </p:blipFill>
          <p:spPr>
            <a:xfrm>
              <a:off x="1466850" y="3501630"/>
              <a:ext cx="5638800" cy="3151945"/>
            </a:xfrm>
            <a:prstGeom prst="rect">
              <a:avLst/>
            </a:prstGeom>
            <a:ln w="12700">
              <a:solidFill>
                <a:schemeClr val="tx1"/>
              </a:solidFill>
            </a:ln>
          </p:spPr>
        </p:pic>
        <p:sp>
          <p:nvSpPr>
            <p:cNvPr id="1177" name="Google Shape;1177;p89"/>
            <p:cNvSpPr/>
            <p:nvPr/>
          </p:nvSpPr>
          <p:spPr>
            <a:xfrm>
              <a:off x="4927448" y="6391676"/>
              <a:ext cx="1835302" cy="237724"/>
            </a:xfrm>
            <a:prstGeom prst="rect">
              <a:avLst/>
            </a:prstGeom>
            <a:noFill/>
            <a:ln w="57150" cap="flat" cmpd="sng">
              <a:solidFill>
                <a:srgbClr val="F7941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 name="Rectangle 1">
            <a:extLst>
              <a:ext uri="{FF2B5EF4-FFF2-40B4-BE49-F238E27FC236}">
                <a16:creationId xmlns:a16="http://schemas.microsoft.com/office/drawing/2014/main" id="{5DA9408F-1483-4AC4-BE4D-6BC044D75618}"/>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953258D-4627-D5CB-759B-888C159A57B6}"/>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7" name="Picture 6">
            <a:extLst>
              <a:ext uri="{FF2B5EF4-FFF2-40B4-BE49-F238E27FC236}">
                <a16:creationId xmlns:a16="http://schemas.microsoft.com/office/drawing/2014/main" id="{749D191A-8ABD-30F5-CFB5-5B4C18E24F34}"/>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pic>
        <p:nvPicPr>
          <p:cNvPr id="3" name="Imagen 2">
            <a:extLst>
              <a:ext uri="{FF2B5EF4-FFF2-40B4-BE49-F238E27FC236}">
                <a16:creationId xmlns:a16="http://schemas.microsoft.com/office/drawing/2014/main" id="{B813E411-DBB9-EC4D-5BC7-AC8272ED413D}"/>
              </a:ext>
            </a:extLst>
          </p:cNvPr>
          <p:cNvPicPr>
            <a:picLocks noChangeAspect="1"/>
          </p:cNvPicPr>
          <p:nvPr/>
        </p:nvPicPr>
        <p:blipFill>
          <a:blip r:embed="rId3"/>
          <a:stretch>
            <a:fillRect/>
          </a:stretch>
        </p:blipFill>
        <p:spPr>
          <a:xfrm>
            <a:off x="3115159" y="1776036"/>
            <a:ext cx="8772139" cy="3685676"/>
          </a:xfrm>
          <a:prstGeom prst="rect">
            <a:avLst/>
          </a:prstGeom>
          <a:ln>
            <a:solidFill>
              <a:schemeClr val="tx1"/>
            </a:solidFill>
          </a:ln>
        </p:spPr>
      </p:pic>
      <p:sp>
        <p:nvSpPr>
          <p:cNvPr id="372" name="Google Shape;372;p9"/>
          <p:cNvSpPr txBox="1">
            <a:spLocks noGrp="1"/>
          </p:cNvSpPr>
          <p:nvPr>
            <p:ph type="body" idx="1"/>
          </p:nvPr>
        </p:nvSpPr>
        <p:spPr>
          <a:xfrm>
            <a:off x="616058" y="1396288"/>
            <a:ext cx="2526565" cy="4639309"/>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800"/>
              <a:buFont typeface="Libre Franklin Medium"/>
              <a:buAutoNum type="arabicPeriod"/>
            </a:pPr>
            <a:r>
              <a:rPr lang="es-ES">
                <a:latin typeface="Arial"/>
                <a:ea typeface="Arial"/>
                <a:cs typeface="Arial"/>
                <a:sym typeface="Arial"/>
              </a:rPr>
              <a:t>Archivo</a:t>
            </a:r>
            <a:endParaRP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a:latin typeface="Arial"/>
                <a:ea typeface="Arial"/>
                <a:cs typeface="Arial"/>
                <a:sym typeface="Arial"/>
              </a:rPr>
              <a:t>Inicio</a:t>
            </a:r>
            <a:endParaRP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a:latin typeface="Arial"/>
                <a:ea typeface="Arial"/>
                <a:cs typeface="Arial"/>
                <a:sym typeface="Arial"/>
              </a:rPr>
              <a:t>Insertar</a:t>
            </a:r>
            <a:endParaRP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a:latin typeface="Arial"/>
                <a:ea typeface="Arial"/>
                <a:cs typeface="Arial"/>
                <a:sym typeface="Arial"/>
              </a:rPr>
              <a:t>Disposición de página</a:t>
            </a:r>
            <a:endParaRP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a:latin typeface="Arial"/>
                <a:ea typeface="Arial"/>
                <a:cs typeface="Arial"/>
                <a:sym typeface="Arial"/>
              </a:rPr>
              <a:t>Fórmulas</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latin typeface="Arial"/>
                <a:ea typeface="Arial"/>
                <a:cs typeface="Arial"/>
                <a:sym typeface="Arial"/>
              </a:rPr>
              <a:t>Datos</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latin typeface="Arial"/>
                <a:ea typeface="Arial"/>
                <a:cs typeface="Arial"/>
                <a:sym typeface="Arial"/>
              </a:rPr>
              <a:t>Revisar</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latin typeface="Arial"/>
                <a:ea typeface="Arial"/>
                <a:cs typeface="Arial"/>
                <a:sym typeface="Arial"/>
              </a:rPr>
              <a:t>Vista</a:t>
            </a: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latin typeface="Arial"/>
                <a:ea typeface="Arial"/>
                <a:cs typeface="Arial"/>
                <a:sym typeface="Arial"/>
              </a:rPr>
              <a:t>Ayuda</a:t>
            </a:r>
            <a:endParaRPr/>
          </a:p>
        </p:txBody>
      </p:sp>
      <p:sp>
        <p:nvSpPr>
          <p:cNvPr id="373" name="Google Shape;373;p9"/>
          <p:cNvSpPr txBox="1">
            <a:spLocks noGrp="1"/>
          </p:cNvSpPr>
          <p:nvPr>
            <p:ph type="title"/>
          </p:nvPr>
        </p:nvSpPr>
        <p:spPr>
          <a:xfrm>
            <a:off x="812709" y="434014"/>
            <a:ext cx="1180166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Nueve pestañas de la cinta de herramientas</a:t>
            </a:r>
            <a:endParaRPr>
              <a:latin typeface="+mj-lt"/>
            </a:endParaRPr>
          </a:p>
        </p:txBody>
      </p:sp>
      <p:sp>
        <p:nvSpPr>
          <p:cNvPr id="376" name="Google Shape;376;p9"/>
          <p:cNvSpPr txBox="1"/>
          <p:nvPr/>
        </p:nvSpPr>
        <p:spPr>
          <a:xfrm>
            <a:off x="3142623" y="2355742"/>
            <a:ext cx="8770407" cy="369291"/>
          </a:xfrm>
          <a:prstGeom prst="rect">
            <a:avLst/>
          </a:prstGeom>
          <a:noFill/>
          <a:ln w="63500"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 name="Rectangle 1">
            <a:extLst>
              <a:ext uri="{FF2B5EF4-FFF2-40B4-BE49-F238E27FC236}">
                <a16:creationId xmlns:a16="http://schemas.microsoft.com/office/drawing/2014/main" id="{BC250E45-2E1B-29D0-AB50-A1B7727C48A9}"/>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70C5871-B1F3-7F22-5317-1C3709E41D4A}"/>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A17DBA-B9CA-CB68-3C4B-ED85F9982305}"/>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182"/>
        <p:cNvGrpSpPr/>
        <p:nvPr/>
      </p:nvGrpSpPr>
      <p:grpSpPr>
        <a:xfrm>
          <a:off x="0" y="0"/>
          <a:ext cx="0" cy="0"/>
          <a:chOff x="0" y="0"/>
          <a:chExt cx="0" cy="0"/>
        </a:xfrm>
      </p:grpSpPr>
      <p:sp>
        <p:nvSpPr>
          <p:cNvPr id="1183" name="Google Shape;1183;p90"/>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800"/>
              <a:buFont typeface="Libre Franklin Medium"/>
              <a:buAutoNum type="arabicPeriod"/>
            </a:pPr>
            <a:r>
              <a:rPr lang="es-ES"/>
              <a:t>Abra la hoja de cálculo </a:t>
            </a:r>
            <a:r>
              <a:rPr lang="es-ES" u="sng"/>
              <a:t>úlcera de Buruli</a:t>
            </a:r>
            <a:endParaRPr u="sng"/>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es-ES"/>
              <a:t>Seleccione </a:t>
            </a:r>
            <a:r>
              <a:rPr lang="es-ES" b="1"/>
              <a:t>Análisis rápido </a:t>
            </a:r>
            <a:r>
              <a:rPr lang="es-ES"/>
              <a:t>&gt; </a:t>
            </a:r>
            <a:r>
              <a:rPr lang="es-ES" b="1"/>
              <a:t>Gráficos </a:t>
            </a:r>
            <a:r>
              <a:rPr lang="es-ES"/>
              <a:t>&gt; </a:t>
            </a:r>
            <a:r>
              <a:rPr lang="es-ES" b="1"/>
              <a:t>Líneas</a:t>
            </a:r>
            <a:endParaRPr/>
          </a:p>
          <a:p>
            <a:pPr marL="342900" marR="0" lvl="0" indent="-165100" algn="l" rtl="0">
              <a:lnSpc>
                <a:spcPct val="100000"/>
              </a:lnSpc>
              <a:spcBef>
                <a:spcPts val="1000"/>
              </a:spcBef>
              <a:spcAft>
                <a:spcPts val="0"/>
              </a:spcAft>
              <a:buClr>
                <a:schemeClr val="dk1"/>
              </a:buClr>
              <a:buSzPts val="2800"/>
              <a:buFont typeface="Libre Franklin Medium"/>
              <a:buNone/>
            </a:pPr>
            <a:endParaRPr/>
          </a:p>
          <a:p>
            <a:pPr marL="342900" marR="0" lvl="0" indent="-165100" algn="l" rtl="0">
              <a:lnSpc>
                <a:spcPct val="100000"/>
              </a:lnSpc>
              <a:spcBef>
                <a:spcPts val="1000"/>
              </a:spcBef>
              <a:spcAft>
                <a:spcPts val="0"/>
              </a:spcAft>
              <a:buClr>
                <a:schemeClr val="dk1"/>
              </a:buClr>
              <a:buSzPts val="2800"/>
              <a:buFont typeface="Libre Franklin Medium"/>
              <a:buNone/>
            </a:pPr>
            <a:endParaRPr/>
          </a:p>
          <a:p>
            <a:pPr marL="342900" marR="0" lvl="0" indent="-165100" algn="l" rtl="0">
              <a:lnSpc>
                <a:spcPct val="100000"/>
              </a:lnSpc>
              <a:spcBef>
                <a:spcPts val="1000"/>
              </a:spcBef>
              <a:spcAft>
                <a:spcPts val="0"/>
              </a:spcAft>
              <a:buClr>
                <a:schemeClr val="dk1"/>
              </a:buClr>
              <a:buSzPts val="2800"/>
              <a:buFont typeface="Libre Franklin Medium"/>
              <a:buNone/>
            </a:pPr>
            <a:endParaRPr/>
          </a:p>
          <a:p>
            <a:pPr marL="342900" marR="0" lvl="0" indent="-165100" algn="l" rtl="0">
              <a:lnSpc>
                <a:spcPct val="100000"/>
              </a:lnSpc>
              <a:spcBef>
                <a:spcPts val="1000"/>
              </a:spcBef>
              <a:spcAft>
                <a:spcPts val="0"/>
              </a:spcAft>
              <a:buClr>
                <a:schemeClr val="dk1"/>
              </a:buClr>
              <a:buSzPts val="2800"/>
              <a:buFont typeface="Libre Franklin Medium"/>
              <a:buNone/>
            </a:pPr>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es-ES"/>
              <a:t>Haga clic en </a:t>
            </a:r>
            <a:r>
              <a:rPr lang="es-ES" b="1"/>
              <a:t>Agregar elemento de gráfico                            </a:t>
            </a:r>
            <a:r>
              <a:rPr lang="es-ES"/>
              <a:t>para agregar etiquetas de título y eje </a:t>
            </a:r>
            <a:endParaRPr/>
          </a:p>
          <a:p>
            <a:pPr marL="514350" marR="0" lvl="0" indent="-336550" algn="l" rtl="0">
              <a:lnSpc>
                <a:spcPct val="100000"/>
              </a:lnSpc>
              <a:spcBef>
                <a:spcPts val="500"/>
              </a:spcBef>
              <a:spcAft>
                <a:spcPts val="0"/>
              </a:spcAft>
              <a:buClr>
                <a:schemeClr val="dk1"/>
              </a:buClr>
              <a:buSzPts val="2800"/>
              <a:buFont typeface="Libre Franklin Medium"/>
              <a:buNone/>
            </a:pPr>
            <a:endParaRPr sz="2800" i="1"/>
          </a:p>
          <a:p>
            <a:pPr marL="0" lvl="0" indent="0" algn="l" rtl="0">
              <a:lnSpc>
                <a:spcPct val="100000"/>
              </a:lnSpc>
              <a:spcBef>
                <a:spcPts val="1700"/>
              </a:spcBef>
              <a:spcAft>
                <a:spcPts val="0"/>
              </a:spcAft>
              <a:buClr>
                <a:schemeClr val="dk1"/>
              </a:buClr>
              <a:buSzPts val="2800"/>
              <a:buNone/>
            </a:pPr>
            <a:endParaRPr/>
          </a:p>
        </p:txBody>
      </p:sp>
      <p:sp>
        <p:nvSpPr>
          <p:cNvPr id="1184" name="Google Shape;1184;p9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Practicar la creación de un gráfico lineal</a:t>
            </a:r>
            <a:endParaRPr>
              <a:latin typeface="+mj-lt"/>
            </a:endParaRPr>
          </a:p>
        </p:txBody>
      </p:sp>
      <p:pic>
        <p:nvPicPr>
          <p:cNvPr id="3" name="Imagen 2">
            <a:extLst>
              <a:ext uri="{FF2B5EF4-FFF2-40B4-BE49-F238E27FC236}">
                <a16:creationId xmlns:a16="http://schemas.microsoft.com/office/drawing/2014/main" id="{8E43BED0-7124-6080-6262-E6B252E0BBDF}"/>
              </a:ext>
            </a:extLst>
          </p:cNvPr>
          <p:cNvPicPr>
            <a:picLocks noChangeAspect="1"/>
          </p:cNvPicPr>
          <p:nvPr/>
        </p:nvPicPr>
        <p:blipFill>
          <a:blip r:embed="rId3"/>
          <a:stretch>
            <a:fillRect/>
          </a:stretch>
        </p:blipFill>
        <p:spPr>
          <a:xfrm>
            <a:off x="3448049" y="2553204"/>
            <a:ext cx="5139189" cy="2157097"/>
          </a:xfrm>
          <a:prstGeom prst="rect">
            <a:avLst/>
          </a:prstGeom>
          <a:ln w="12700">
            <a:solidFill>
              <a:schemeClr val="tx1"/>
            </a:solidFill>
          </a:ln>
        </p:spPr>
      </p:pic>
      <p:pic>
        <p:nvPicPr>
          <p:cNvPr id="5" name="Imagen 4">
            <a:extLst>
              <a:ext uri="{FF2B5EF4-FFF2-40B4-BE49-F238E27FC236}">
                <a16:creationId xmlns:a16="http://schemas.microsoft.com/office/drawing/2014/main" id="{6E0A995E-B91E-3EC7-A108-35FCD5FE785C}"/>
              </a:ext>
            </a:extLst>
          </p:cNvPr>
          <p:cNvPicPr>
            <a:picLocks noChangeAspect="1"/>
          </p:cNvPicPr>
          <p:nvPr/>
        </p:nvPicPr>
        <p:blipFill>
          <a:blip r:embed="rId4"/>
          <a:stretch>
            <a:fillRect/>
          </a:stretch>
        </p:blipFill>
        <p:spPr>
          <a:xfrm>
            <a:off x="9081492" y="4343970"/>
            <a:ext cx="2405658" cy="1790257"/>
          </a:xfrm>
          <a:prstGeom prst="rect">
            <a:avLst/>
          </a:prstGeom>
          <a:ln w="12700">
            <a:solidFill>
              <a:schemeClr val="tx1"/>
            </a:solidFill>
          </a:ln>
        </p:spPr>
      </p:pic>
      <p:sp>
        <p:nvSpPr>
          <p:cNvPr id="2" name="Rectangle 1">
            <a:extLst>
              <a:ext uri="{FF2B5EF4-FFF2-40B4-BE49-F238E27FC236}">
                <a16:creationId xmlns:a16="http://schemas.microsoft.com/office/drawing/2014/main" id="{BB2A7E63-A588-6EBB-F0BC-2F27D52A6179}"/>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7FD0112-99F8-056A-6D0F-CCB156D45DA4}"/>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E76C1470-0C8D-99AF-4AB1-B9FA2AA620E8}"/>
              </a:ext>
            </a:extLst>
          </p:cNvPr>
          <p:cNvPicPr>
            <a:picLocks noChangeAspect="1"/>
          </p:cNvPicPr>
          <p:nvPr/>
        </p:nvPicPr>
        <p:blipFill>
          <a:blip r:embed="rId6"/>
          <a:stretch>
            <a:fillRect/>
          </a:stretch>
        </p:blipFill>
        <p:spPr>
          <a:xfrm>
            <a:off x="11057248" y="6241802"/>
            <a:ext cx="938147" cy="594360"/>
          </a:xfrm>
          <a:prstGeom prst="rect">
            <a:avLst/>
          </a:prstGeom>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191"/>
        <p:cNvGrpSpPr/>
        <p:nvPr/>
      </p:nvGrpSpPr>
      <p:grpSpPr>
        <a:xfrm>
          <a:off x="0" y="0"/>
          <a:ext cx="0" cy="0"/>
          <a:chOff x="0" y="0"/>
          <a:chExt cx="0" cy="0"/>
        </a:xfrm>
      </p:grpSpPr>
      <p:sp>
        <p:nvSpPr>
          <p:cNvPr id="1192" name="Google Shape;1192;p9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t>Crear un histograma (1/2)</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197"/>
        <p:cNvGrpSpPr/>
        <p:nvPr/>
      </p:nvGrpSpPr>
      <p:grpSpPr>
        <a:xfrm>
          <a:off x="0" y="0"/>
          <a:ext cx="0" cy="0"/>
          <a:chOff x="0" y="0"/>
          <a:chExt cx="0" cy="0"/>
        </a:xfrm>
      </p:grpSpPr>
      <p:sp>
        <p:nvSpPr>
          <p:cNvPr id="1198" name="Google Shape;1198;p92"/>
          <p:cNvSpPr txBox="1">
            <a:spLocks noGrp="1"/>
          </p:cNvSpPr>
          <p:nvPr>
            <p:ph type="body" idx="1"/>
          </p:nvPr>
        </p:nvSpPr>
        <p:spPr>
          <a:xfrm>
            <a:off x="838199" y="1478857"/>
            <a:ext cx="6060311"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a:t>Ir a la hoja de cálculo </a:t>
            </a:r>
            <a:r>
              <a:rPr lang="es-ES" u="sng"/>
              <a:t>MALARIA</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a:t>Resaltar las dos primeras columnas</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a:t>Utilice la herramienta Análisis rápido para seleccionar </a:t>
            </a:r>
            <a:r>
              <a:rPr lang="es-ES" sz="2400" b="1"/>
              <a:t>Columna apilada</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a:t>Utilice </a:t>
            </a:r>
            <a:r>
              <a:rPr lang="es-ES" sz="2400" b="1"/>
              <a:t>Agregar elemento de gráfico </a:t>
            </a:r>
            <a:r>
              <a:rPr lang="es-ES" sz="2400"/>
              <a:t>para añadir título y etiquetas</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a:t>Haga clic con el botón derecho en cualquier columna, haga clic en </a:t>
            </a:r>
            <a:r>
              <a:rPr lang="es-ES" sz="2400" b="1"/>
              <a:t>Formato de serie de datos</a:t>
            </a:r>
            <a:r>
              <a:rPr lang="es-ES" sz="2400"/>
              <a:t>, luego cambie el ancho de rango a 0 y agregue bordes negros</a:t>
            </a:r>
            <a:endParaRPr/>
          </a:p>
          <a:p>
            <a:pPr marL="228600" lvl="0" indent="-50800" algn="l" rtl="0">
              <a:lnSpc>
                <a:spcPct val="100000"/>
              </a:lnSpc>
              <a:spcBef>
                <a:spcPts val="1000"/>
              </a:spcBef>
              <a:spcAft>
                <a:spcPts val="0"/>
              </a:spcAft>
              <a:buClr>
                <a:schemeClr val="dk1"/>
              </a:buClr>
              <a:buSzPts val="2800"/>
              <a:buNone/>
            </a:pPr>
            <a:endParaRPr/>
          </a:p>
        </p:txBody>
      </p:sp>
      <p:sp>
        <p:nvSpPr>
          <p:cNvPr id="1199" name="Google Shape;1199;p92"/>
          <p:cNvSpPr txBox="1">
            <a:spLocks noGrp="1"/>
          </p:cNvSpPr>
          <p:nvPr>
            <p:ph type="title"/>
          </p:nvPr>
        </p:nvSpPr>
        <p:spPr>
          <a:xfrm>
            <a:off x="838200" y="443825"/>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Crear un histograma (2/2)</a:t>
            </a:r>
            <a:endParaRPr>
              <a:latin typeface="+mj-lt"/>
            </a:endParaRPr>
          </a:p>
        </p:txBody>
      </p:sp>
      <p:pic>
        <p:nvPicPr>
          <p:cNvPr id="3" name="Imagen 2">
            <a:extLst>
              <a:ext uri="{FF2B5EF4-FFF2-40B4-BE49-F238E27FC236}">
                <a16:creationId xmlns:a16="http://schemas.microsoft.com/office/drawing/2014/main" id="{AD9BD81D-0F24-D876-9E44-71D235AD236A}"/>
              </a:ext>
            </a:extLst>
          </p:cNvPr>
          <p:cNvPicPr>
            <a:picLocks noChangeAspect="1"/>
          </p:cNvPicPr>
          <p:nvPr/>
        </p:nvPicPr>
        <p:blipFill>
          <a:blip r:embed="rId3"/>
          <a:stretch>
            <a:fillRect/>
          </a:stretch>
        </p:blipFill>
        <p:spPr>
          <a:xfrm>
            <a:off x="7133986" y="1458335"/>
            <a:ext cx="4353163" cy="4304525"/>
          </a:xfrm>
          <a:prstGeom prst="rect">
            <a:avLst/>
          </a:prstGeom>
          <a:ln w="12700">
            <a:solidFill>
              <a:schemeClr val="tx1"/>
            </a:solidFill>
          </a:ln>
        </p:spPr>
      </p:pic>
      <p:sp>
        <p:nvSpPr>
          <p:cNvPr id="2" name="Rectangle 1">
            <a:extLst>
              <a:ext uri="{FF2B5EF4-FFF2-40B4-BE49-F238E27FC236}">
                <a16:creationId xmlns:a16="http://schemas.microsoft.com/office/drawing/2014/main" id="{8DEF972A-6F34-DB10-33A6-0556313DB19C}"/>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89D1C2B-73E6-60E4-1280-1FA4BF6B9DB8}"/>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B2E96853-9C36-13E7-6DC2-6FE313841F67}"/>
              </a:ext>
            </a:extLst>
          </p:cNvPr>
          <p:cNvPicPr>
            <a:picLocks noChangeAspect="1"/>
          </p:cNvPicPr>
          <p:nvPr/>
        </p:nvPicPr>
        <p:blipFill>
          <a:blip r:embed="rId5"/>
          <a:stretch>
            <a:fillRect/>
          </a:stretch>
        </p:blipFill>
        <p:spPr>
          <a:xfrm>
            <a:off x="11057248" y="6241802"/>
            <a:ext cx="938147" cy="594360"/>
          </a:xfrm>
          <a:prstGeom prst="rect">
            <a:avLst/>
          </a:prstGeo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205"/>
        <p:cNvGrpSpPr/>
        <p:nvPr/>
      </p:nvGrpSpPr>
      <p:grpSpPr>
        <a:xfrm>
          <a:off x="0" y="0"/>
          <a:ext cx="0" cy="0"/>
          <a:chOff x="0" y="0"/>
          <a:chExt cx="0" cy="0"/>
        </a:xfrm>
      </p:grpSpPr>
      <p:sp>
        <p:nvSpPr>
          <p:cNvPr id="1206" name="Google Shape;1206;p9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t>Crear un gráfico lineal (1/2)</a:t>
            </a:r>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211"/>
        <p:cNvGrpSpPr/>
        <p:nvPr/>
      </p:nvGrpSpPr>
      <p:grpSpPr>
        <a:xfrm>
          <a:off x="0" y="0"/>
          <a:ext cx="0" cy="0"/>
          <a:chOff x="0" y="0"/>
          <a:chExt cx="0" cy="0"/>
        </a:xfrm>
      </p:grpSpPr>
      <p:sp>
        <p:nvSpPr>
          <p:cNvPr id="1212" name="Google Shape;1212;p9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a:t>Ir a la hoja de calculo NACIONAL</a:t>
            </a:r>
            <a:endParaRPr i="1"/>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err="1"/>
              <a:t>Asegúrarse</a:t>
            </a:r>
            <a:r>
              <a:rPr lang="es-ES" sz="2400"/>
              <a:t> de que los datos se limitan a su país</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b="1"/>
              <a:t>Ordenar </a:t>
            </a:r>
            <a:r>
              <a:rPr lang="es-ES" sz="2400"/>
              <a:t>los datos por año</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a:t>Utilizar herramientas para crear un gráfico lineal</a:t>
            </a:r>
            <a:endParaRPr/>
          </a:p>
          <a:p>
            <a:pPr marL="800100" lvl="2" indent="-342900" algn="l" rtl="0">
              <a:lnSpc>
                <a:spcPct val="100000"/>
              </a:lnSpc>
              <a:spcBef>
                <a:spcPts val="1000"/>
              </a:spcBef>
              <a:spcAft>
                <a:spcPts val="0"/>
              </a:spcAft>
              <a:buClr>
                <a:schemeClr val="dk1"/>
              </a:buClr>
              <a:buSzPts val="2400"/>
              <a:buFont typeface="Libre Franklin Medium"/>
              <a:buAutoNum type="arabicPeriod"/>
            </a:pPr>
            <a:r>
              <a:rPr lang="es-ES" sz="2400"/>
              <a:t>Utilizar </a:t>
            </a:r>
            <a:r>
              <a:rPr lang="es-ES" sz="2400" b="1"/>
              <a:t>Agregar elemento de gráfico </a:t>
            </a:r>
            <a:r>
              <a:rPr lang="es-ES" sz="2400"/>
              <a:t>para añadir título y etiquetas</a:t>
            </a:r>
            <a:endParaRPr/>
          </a:p>
          <a:p>
            <a:pPr marL="228600" lvl="0" indent="-50800" algn="l" rtl="0">
              <a:lnSpc>
                <a:spcPct val="100000"/>
              </a:lnSpc>
              <a:spcBef>
                <a:spcPts val="1000"/>
              </a:spcBef>
              <a:spcAft>
                <a:spcPts val="0"/>
              </a:spcAft>
              <a:buClr>
                <a:schemeClr val="dk1"/>
              </a:buClr>
              <a:buSzPts val="2800"/>
              <a:buNone/>
            </a:pPr>
            <a:endParaRPr/>
          </a:p>
        </p:txBody>
      </p:sp>
      <p:sp>
        <p:nvSpPr>
          <p:cNvPr id="1213" name="Google Shape;1213;p9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Crear un gráfico lineal (2/2)</a:t>
            </a:r>
            <a:endParaRPr>
              <a:latin typeface="+mj-lt"/>
            </a:endParaRPr>
          </a:p>
        </p:txBody>
      </p:sp>
      <p:sp>
        <p:nvSpPr>
          <p:cNvPr id="2" name="Rectangle 1">
            <a:extLst>
              <a:ext uri="{FF2B5EF4-FFF2-40B4-BE49-F238E27FC236}">
                <a16:creationId xmlns:a16="http://schemas.microsoft.com/office/drawing/2014/main" id="{547891DA-6D45-A9F4-7931-E9C734492320}"/>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48D80F84-5CC4-8C21-5D61-3AC51925AE87}"/>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E9E24429-BED9-EF78-E07D-710550240571}"/>
              </a:ext>
            </a:extLst>
          </p:cNvPr>
          <p:cNvPicPr>
            <a:picLocks noChangeAspect="1"/>
          </p:cNvPicPr>
          <p:nvPr/>
        </p:nvPicPr>
        <p:blipFill>
          <a:blip r:embed="rId4"/>
          <a:stretch>
            <a:fillRect/>
          </a:stretch>
        </p:blipFill>
        <p:spPr>
          <a:xfrm>
            <a:off x="11057248" y="6241802"/>
            <a:ext cx="938147" cy="594360"/>
          </a:xfrm>
          <a:prstGeom prst="rect">
            <a:avLst/>
          </a:prstGeom>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218"/>
        <p:cNvGrpSpPr/>
        <p:nvPr/>
      </p:nvGrpSpPr>
      <p:grpSpPr>
        <a:xfrm>
          <a:off x="0" y="0"/>
          <a:ext cx="0" cy="0"/>
          <a:chOff x="0" y="0"/>
          <a:chExt cx="0" cy="0"/>
        </a:xfrm>
      </p:grpSpPr>
      <p:sp>
        <p:nvSpPr>
          <p:cNvPr id="1219" name="Google Shape;1219;p98"/>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a:t>Los datos pueden introducirse y analizarse en MS Excel </a:t>
            </a:r>
            <a:endParaRPr/>
          </a:p>
          <a:p>
            <a:pPr marL="228600" lvl="0" indent="-228600" algn="l" rtl="0">
              <a:lnSpc>
                <a:spcPct val="100000"/>
              </a:lnSpc>
              <a:spcBef>
                <a:spcPts val="1000"/>
              </a:spcBef>
              <a:spcAft>
                <a:spcPts val="0"/>
              </a:spcAft>
              <a:buClr>
                <a:schemeClr val="dk1"/>
              </a:buClr>
              <a:buSzPts val="2800"/>
              <a:buChar char="•"/>
            </a:pPr>
            <a:r>
              <a:rPr lang="es-ES"/>
              <a:t>El análisis de datos en Excel puede proporcionar:</a:t>
            </a:r>
            <a:endParaRPr/>
          </a:p>
          <a:p>
            <a:pPr marL="685800" lvl="1" indent="-228600" algn="l" rtl="0">
              <a:lnSpc>
                <a:spcPct val="100000"/>
              </a:lnSpc>
              <a:spcBef>
                <a:spcPts val="1000"/>
              </a:spcBef>
              <a:spcAft>
                <a:spcPts val="0"/>
              </a:spcAft>
              <a:buSzPts val="2400"/>
              <a:buChar char="▪"/>
            </a:pPr>
            <a:r>
              <a:rPr lang="es-ES"/>
              <a:t>Media, moda, mediana y rango</a:t>
            </a:r>
            <a:endParaRPr/>
          </a:p>
          <a:p>
            <a:pPr marL="685800" lvl="1" indent="-228600" algn="l" rtl="0">
              <a:lnSpc>
                <a:spcPct val="100000"/>
              </a:lnSpc>
              <a:spcBef>
                <a:spcPts val="1000"/>
              </a:spcBef>
              <a:spcAft>
                <a:spcPts val="0"/>
              </a:spcAft>
              <a:buSzPts val="2400"/>
              <a:buChar char="▪"/>
            </a:pPr>
            <a:r>
              <a:rPr lang="es-ES"/>
              <a:t>Cálculos </a:t>
            </a:r>
            <a:endParaRPr/>
          </a:p>
          <a:p>
            <a:pPr marL="685800" lvl="1" indent="-228600" algn="l" rtl="0">
              <a:lnSpc>
                <a:spcPct val="100000"/>
              </a:lnSpc>
              <a:spcBef>
                <a:spcPts val="1000"/>
              </a:spcBef>
              <a:spcAft>
                <a:spcPts val="0"/>
              </a:spcAft>
              <a:buSzPts val="2400"/>
              <a:buChar char="▪"/>
            </a:pPr>
            <a:r>
              <a:rPr lang="es-ES"/>
              <a:t>Visualización de datos</a:t>
            </a:r>
            <a:endParaRPr/>
          </a:p>
          <a:p>
            <a:pPr marL="1143000" lvl="2" indent="-228600" algn="l" rtl="0">
              <a:lnSpc>
                <a:spcPct val="100000"/>
              </a:lnSpc>
              <a:spcBef>
                <a:spcPts val="1000"/>
              </a:spcBef>
              <a:spcAft>
                <a:spcPts val="0"/>
              </a:spcAft>
              <a:buSzPts val="2000"/>
              <a:buChar char="‒"/>
            </a:pPr>
            <a:r>
              <a:rPr lang="es-ES"/>
              <a:t>Gráfico lineal</a:t>
            </a:r>
            <a:endParaRPr/>
          </a:p>
          <a:p>
            <a:pPr marL="1143000" lvl="2" indent="-228600" algn="l" rtl="0">
              <a:lnSpc>
                <a:spcPct val="100000"/>
              </a:lnSpc>
              <a:spcBef>
                <a:spcPts val="1000"/>
              </a:spcBef>
              <a:spcAft>
                <a:spcPts val="0"/>
              </a:spcAft>
              <a:buSzPts val="2000"/>
              <a:buChar char="‒"/>
            </a:pPr>
            <a:r>
              <a:rPr lang="es-ES"/>
              <a:t>Histograma (incluida la curva epidémica) </a:t>
            </a:r>
            <a:endParaRPr/>
          </a:p>
          <a:p>
            <a:pPr marL="228600" lvl="0" indent="-228600" algn="l" rtl="0">
              <a:lnSpc>
                <a:spcPct val="100000"/>
              </a:lnSpc>
              <a:spcBef>
                <a:spcPts val="1000"/>
              </a:spcBef>
              <a:spcAft>
                <a:spcPts val="0"/>
              </a:spcAft>
              <a:buClr>
                <a:schemeClr val="dk1"/>
              </a:buClr>
              <a:buSzPts val="2800"/>
              <a:buChar char="•"/>
            </a:pPr>
            <a:r>
              <a:rPr lang="es-ES"/>
              <a:t>MS Excel tiene muchas otras funciones y usos</a:t>
            </a:r>
            <a:endParaRPr/>
          </a:p>
          <a:p>
            <a:pPr marL="228600" lvl="0" indent="-228600" algn="l" rtl="0">
              <a:lnSpc>
                <a:spcPct val="100000"/>
              </a:lnSpc>
              <a:spcBef>
                <a:spcPts val="1000"/>
              </a:spcBef>
              <a:spcAft>
                <a:spcPts val="0"/>
              </a:spcAft>
              <a:buClr>
                <a:schemeClr val="dk1"/>
              </a:buClr>
              <a:buSzPts val="2800"/>
              <a:buChar char="•"/>
            </a:pPr>
            <a:r>
              <a:rPr lang="es-ES"/>
              <a:t>Cuanto más lo use, mejor le irá</a:t>
            </a:r>
            <a:endParaRPr/>
          </a:p>
        </p:txBody>
      </p:sp>
      <p:sp>
        <p:nvSpPr>
          <p:cNvPr id="1220" name="Google Shape;1220;p98"/>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Resumen</a:t>
            </a:r>
            <a:endParaRPr>
              <a:latin typeface="+mj-lt"/>
            </a:endParaRPr>
          </a:p>
        </p:txBody>
      </p:sp>
      <p:sp>
        <p:nvSpPr>
          <p:cNvPr id="2" name="Rectangle 1">
            <a:extLst>
              <a:ext uri="{FF2B5EF4-FFF2-40B4-BE49-F238E27FC236}">
                <a16:creationId xmlns:a16="http://schemas.microsoft.com/office/drawing/2014/main" id="{D85DC4B3-481E-7FFE-D1E0-7566559F5E3E}"/>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06A73150-808C-D49D-7869-5A124688D957}"/>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44FEF145-F998-AFB7-9777-3171A7021192}"/>
              </a:ext>
            </a:extLst>
          </p:cNvPr>
          <p:cNvPicPr>
            <a:picLocks noChangeAspect="1"/>
          </p:cNvPicPr>
          <p:nvPr/>
        </p:nvPicPr>
        <p:blipFill>
          <a:blip r:embed="rId4"/>
          <a:stretch>
            <a:fillRect/>
          </a:stretch>
        </p:blipFill>
        <p:spPr>
          <a:xfrm>
            <a:off x="11057248" y="6241802"/>
            <a:ext cx="938147" cy="594360"/>
          </a:xfrm>
          <a:prstGeom prst="rect">
            <a:avLst/>
          </a:prstGeom>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225"/>
        <p:cNvGrpSpPr/>
        <p:nvPr/>
      </p:nvGrpSpPr>
      <p:grpSpPr>
        <a:xfrm>
          <a:off x="0" y="0"/>
          <a:ext cx="0" cy="0"/>
          <a:chOff x="0" y="0"/>
          <a:chExt cx="0" cy="0"/>
        </a:xfrm>
      </p:grpSpPr>
      <p:sp>
        <p:nvSpPr>
          <p:cNvPr id="1226" name="Google Shape;1226;p99"/>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1000"/>
              </a:spcBef>
              <a:spcAft>
                <a:spcPts val="0"/>
              </a:spcAft>
              <a:buClr>
                <a:schemeClr val="dk1"/>
              </a:buClr>
              <a:buSzPts val="2800"/>
              <a:buFont typeface="Arial"/>
              <a:buChar char="•"/>
            </a:pPr>
            <a:r>
              <a:rPr lang="es-MX" b="0"/>
              <a:t>Ingresar, editar y formatear datos en una hoja de cálculo</a:t>
            </a:r>
            <a:endParaRPr lang="es-MX"/>
          </a:p>
          <a:p>
            <a:pPr marL="228600" lvl="0" indent="-228600" algn="l" rtl="0">
              <a:lnSpc>
                <a:spcPct val="100000"/>
              </a:lnSpc>
              <a:spcBef>
                <a:spcPts val="1000"/>
              </a:spcBef>
              <a:spcAft>
                <a:spcPts val="0"/>
              </a:spcAft>
              <a:buClr>
                <a:schemeClr val="dk1"/>
              </a:buClr>
              <a:buSzPts val="2800"/>
              <a:buFont typeface="Arial"/>
              <a:buChar char="•"/>
            </a:pPr>
            <a:r>
              <a:rPr lang="es-MX" b="0"/>
              <a:t>Utilizar fórmulas y funciones para resumir y analizar datos</a:t>
            </a:r>
            <a:endParaRPr lang="es-MX"/>
          </a:p>
          <a:p>
            <a:pPr marL="228600" lvl="0" indent="-228600" algn="l" rtl="0">
              <a:lnSpc>
                <a:spcPct val="100000"/>
              </a:lnSpc>
              <a:spcBef>
                <a:spcPts val="1000"/>
              </a:spcBef>
              <a:spcAft>
                <a:spcPts val="0"/>
              </a:spcAft>
              <a:buClr>
                <a:schemeClr val="dk1"/>
              </a:buClr>
              <a:buSzPts val="2800"/>
              <a:buFont typeface="Arial"/>
              <a:buChar char="•"/>
            </a:pPr>
            <a:r>
              <a:rPr lang="es-MX" b="0"/>
              <a:t>Organizar los datos clasificándolos y filtrándolos</a:t>
            </a:r>
            <a:endParaRPr lang="es-MX"/>
          </a:p>
          <a:p>
            <a:pPr marL="228600" lvl="0" indent="-228600" algn="l" rtl="0">
              <a:lnSpc>
                <a:spcPct val="100000"/>
              </a:lnSpc>
              <a:spcBef>
                <a:spcPts val="1000"/>
              </a:spcBef>
              <a:spcAft>
                <a:spcPts val="0"/>
              </a:spcAft>
              <a:buClr>
                <a:schemeClr val="dk1"/>
              </a:buClr>
              <a:buSzPts val="2800"/>
              <a:buFont typeface="Arial"/>
              <a:buChar char="•"/>
            </a:pPr>
            <a:r>
              <a:rPr lang="es-MX" b="0"/>
              <a:t>Representar datos mediante un histograma y un gráfico lineal</a:t>
            </a:r>
            <a:endParaRPr lang="es-MX"/>
          </a:p>
          <a:p>
            <a:pPr marL="228600" lvl="0" indent="-228600" algn="l" rtl="0">
              <a:lnSpc>
                <a:spcPct val="100000"/>
              </a:lnSpc>
              <a:spcBef>
                <a:spcPts val="1000"/>
              </a:spcBef>
              <a:spcAft>
                <a:spcPts val="0"/>
              </a:spcAft>
              <a:buClr>
                <a:schemeClr val="dk1"/>
              </a:buClr>
              <a:buSzPts val="2800"/>
              <a:buFont typeface="Arial"/>
              <a:buChar char="•"/>
            </a:pPr>
            <a:r>
              <a:rPr lang="es-MX" b="0"/>
              <a:t>Demostrar la aplicación del ingreso, gestión y análisis de datos a las funciones de vigilancia de los distritos</a:t>
            </a:r>
            <a:endParaRPr lang="es-MX"/>
          </a:p>
        </p:txBody>
      </p:sp>
      <p:sp>
        <p:nvSpPr>
          <p:cNvPr id="1227" name="Google Shape;1227;p99"/>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a:latin typeface="+mj-lt"/>
              </a:rPr>
              <a:t>Revisión de los objetivos</a:t>
            </a:r>
            <a:endParaRPr>
              <a:latin typeface="+mj-lt"/>
            </a:endParaRPr>
          </a:p>
        </p:txBody>
      </p:sp>
      <p:sp>
        <p:nvSpPr>
          <p:cNvPr id="2" name="Rectangle 1">
            <a:extLst>
              <a:ext uri="{FF2B5EF4-FFF2-40B4-BE49-F238E27FC236}">
                <a16:creationId xmlns:a16="http://schemas.microsoft.com/office/drawing/2014/main" id="{19FE2DCF-D04D-1FA1-E3F8-06E4816B8F89}"/>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3F8BA376-80BB-3492-0757-1AD9BC2838E2}"/>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010A676D-8522-1350-0907-0203BE9B36EE}"/>
              </a:ext>
            </a:extLst>
          </p:cNvPr>
          <p:cNvPicPr>
            <a:picLocks noChangeAspect="1"/>
          </p:cNvPicPr>
          <p:nvPr/>
        </p:nvPicPr>
        <p:blipFill>
          <a:blip r:embed="rId4"/>
          <a:stretch>
            <a:fillRect/>
          </a:stretch>
        </p:blipFill>
        <p:spPr>
          <a:xfrm>
            <a:off x="11057248" y="6241802"/>
            <a:ext cx="938147" cy="594360"/>
          </a:xfrm>
          <a:prstGeom prst="rect">
            <a:avLst/>
          </a:prstGeom>
        </p:spPr>
      </p:pic>
    </p:spTree>
  </p:cSld>
  <p:clrMapOvr>
    <a:masterClrMapping/>
  </p:clrMapOvr>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ForReference xmlns="52ff0146-47b4-4d51-8c1c-03266fcd63a2">false</ForReference>
    <lcf76f155ced4ddcb4097134ff3c332f xmlns="52ff0146-47b4-4d51-8c1c-03266fcd63a2">
      <Terms xmlns="http://schemas.microsoft.com/office/infopath/2007/PartnerControls"/>
    </lcf76f155ced4ddcb4097134ff3c332f>
    <TaxCatchAll xmlns="cd03f174-a395-49eb-8ee9-8d943e22f40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5E36D78-A0E8-487E-9304-6812488B7743}">
  <ds:schemaRefs>
    <ds:schemaRef ds:uri="http://schemas.microsoft.com/sharepoint/v3/contenttype/forms"/>
  </ds:schemaRefs>
</ds:datastoreItem>
</file>

<file path=customXml/itemProps2.xml><?xml version="1.0" encoding="utf-8"?>
<ds:datastoreItem xmlns:ds="http://schemas.openxmlformats.org/officeDocument/2006/customXml" ds:itemID="{9F355FFC-EF92-46C7-82DD-5EC6B9F0BFCE}">
  <ds:schemaRefs>
    <ds:schemaRef ds:uri="52ff0146-47b4-4d51-8c1c-03266fcd63a2"/>
    <ds:schemaRef ds:uri="cd03f174-a395-49eb-8ee9-8d943e22f40d"/>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C5BC2F2B-2E61-49B1-A2E1-3DDFDEC2B81F}"/>
</file>

<file path=docProps/app.xml><?xml version="1.0" encoding="utf-8"?>
<Properties xmlns="http://schemas.openxmlformats.org/officeDocument/2006/extended-properties" xmlns:vt="http://schemas.openxmlformats.org/officeDocument/2006/docPropsVTypes">
  <Template>Spanish_Template_12_6_2024</Template>
  <TotalTime>18</TotalTime>
  <Words>14202</Words>
  <Application>Microsoft Office PowerPoint</Application>
  <PresentationFormat>Widescreen</PresentationFormat>
  <Paragraphs>1555</Paragraphs>
  <Slides>96</Slides>
  <Notes>96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96</vt:i4>
      </vt:variant>
    </vt:vector>
  </HeadingPairs>
  <TitlesOfParts>
    <vt:vector size="108" baseType="lpstr">
      <vt:lpstr>Aptos</vt:lpstr>
      <vt:lpstr>Arial</vt:lpstr>
      <vt:lpstr>Arial Re</vt:lpstr>
      <vt:lpstr>Calibri</vt:lpstr>
      <vt:lpstr>Courier New</vt:lpstr>
      <vt:lpstr>Franklin Gothic Medium</vt:lpstr>
      <vt:lpstr>Franklin Gothic Medium Cond</vt:lpstr>
      <vt:lpstr>Libre Franklin Medium</vt:lpstr>
      <vt:lpstr>Noto Sans Symbols</vt:lpstr>
      <vt:lpstr>Times New Roman</vt:lpstr>
      <vt:lpstr>Wingdings</vt:lpstr>
      <vt:lpstr>Spanish_Template_12_6_2024</vt:lpstr>
      <vt:lpstr>PowerPoint Presentation</vt:lpstr>
      <vt:lpstr>PowerPoint Presentation</vt:lpstr>
      <vt:lpstr>PowerPoint Presentation</vt:lpstr>
      <vt:lpstr>Contenido de la sesión</vt:lpstr>
      <vt:lpstr>PowerPoint Presentation</vt:lpstr>
      <vt:lpstr>Experiencia con Excel</vt:lpstr>
      <vt:lpstr>PowerPoint Presentation</vt:lpstr>
      <vt:lpstr>Barra de acceso rápido</vt:lpstr>
      <vt:lpstr>Nueve pestañas de la cinta de herramientas</vt:lpstr>
      <vt:lpstr>Dirección de la celda</vt:lpstr>
      <vt:lpstr>Nombre de celda (dirección actual)</vt:lpstr>
      <vt:lpstr>Barra de fórmulas</vt:lpstr>
      <vt:lpstr>Célula activa</vt:lpstr>
      <vt:lpstr>Columnas</vt:lpstr>
      <vt:lpstr>Filas</vt:lpstr>
      <vt:lpstr>Pestaña de hoja de cálculo</vt:lpstr>
      <vt:lpstr>Navegación por las hojas de cálculo</vt:lpstr>
      <vt:lpstr>Apuntar y hacer clic</vt:lpstr>
      <vt:lpstr>Teclas de flecha</vt:lpstr>
      <vt:lpstr>Avance y retroceso de página</vt:lpstr>
      <vt:lpstr>Inicio</vt:lpstr>
      <vt:lpstr>Práctica de uso de herramientas  de interfaz</vt:lpstr>
      <vt:lpstr>Base de datos y valores en Excel</vt:lpstr>
      <vt:lpstr>Ingreso de datos en Excel</vt:lpstr>
      <vt:lpstr>Practicar en ingreso de datos en Excel</vt:lpstr>
      <vt:lpstr>Renombrar una hoja de cálculo</vt:lpstr>
      <vt:lpstr>Editar valores</vt:lpstr>
      <vt:lpstr>Practicar la edición de valores (1/2)</vt:lpstr>
      <vt:lpstr>Practicar la edición de valores (2/2)</vt:lpstr>
      <vt:lpstr>Cortar, copiar, pegar</vt:lpstr>
      <vt:lpstr>Practicar cortar y pegar</vt:lpstr>
      <vt:lpstr>Practicar copiar y pegar</vt:lpstr>
      <vt:lpstr>Arrastrar y soltar</vt:lpstr>
      <vt:lpstr>Practicar arrastrar y soltar (copiar/ampliar)</vt:lpstr>
      <vt:lpstr>Practicar arrastrar y soltar (secuencia  de datos) </vt:lpstr>
      <vt:lpstr>Practicar agregar una hoja de cálculo</vt:lpstr>
      <vt:lpstr>Practicar el cambio de nombre de una hoja de cálculo</vt:lpstr>
      <vt:lpstr>Practicar reordenar las hojas de cálculo</vt:lpstr>
      <vt:lpstr>Guardar como y guardar hojas de cálculo</vt:lpstr>
      <vt:lpstr>Practicar guardar como (1/2)</vt:lpstr>
      <vt:lpstr>Practicar guardar como (2/2)</vt:lpstr>
      <vt:lpstr>Practicar guardar</vt:lpstr>
      <vt:lpstr>Practicar fórmulas </vt:lpstr>
      <vt:lpstr>Funciones (1/2)</vt:lpstr>
      <vt:lpstr>Funciones (2/2)</vt:lpstr>
      <vt:lpstr>Categorías de funciones prácticas</vt:lpstr>
      <vt:lpstr>Funciones estadísticas</vt:lpstr>
      <vt:lpstr>Practicar función estadística: Suma</vt:lpstr>
      <vt:lpstr>Pegar como valores</vt:lpstr>
      <vt:lpstr>Funciones para contar</vt:lpstr>
      <vt:lpstr>Practicar CONTAR.SI</vt:lpstr>
      <vt:lpstr>Funciones (1/2)</vt:lpstr>
      <vt:lpstr>Funciones (2/2)</vt:lpstr>
      <vt:lpstr>CONTAR.SI(S) (1/3)</vt:lpstr>
      <vt:lpstr>CONTAR.SI (2/3)</vt:lpstr>
      <vt:lpstr>CONTAR.SI (3/3)</vt:lpstr>
      <vt:lpstr>Formateo de datos</vt:lpstr>
      <vt:lpstr>Formatear celdas</vt:lpstr>
      <vt:lpstr>Cuadro de diálogo formato de celdas</vt:lpstr>
      <vt:lpstr>Practicar formatear fechas</vt:lpstr>
      <vt:lpstr>Formatear Números</vt:lpstr>
      <vt:lpstr>Porcentaje</vt:lpstr>
      <vt:lpstr>Puntos decimales</vt:lpstr>
      <vt:lpstr>Herramientas de formato en pestaña Inicio </vt:lpstr>
      <vt:lpstr>Practicar formatear</vt:lpstr>
      <vt:lpstr>Ajustar ancho de columna y alto de fila</vt:lpstr>
      <vt:lpstr>Practicar ajuste personalizado columna</vt:lpstr>
      <vt:lpstr>Practicar ajuste personalizado  para 2+ columnas</vt:lpstr>
      <vt:lpstr>Practicar el ajuste personalizado para toda la hoja de cálculo</vt:lpstr>
      <vt:lpstr>Insertar columnas y filas</vt:lpstr>
      <vt:lpstr>Borrar columnas y filas</vt:lpstr>
      <vt:lpstr>Fusionar celdas</vt:lpstr>
      <vt:lpstr>Formatear datos (1/3)</vt:lpstr>
      <vt:lpstr>Formatear datos (2/3)</vt:lpstr>
      <vt:lpstr>Formatear datos (3/3)</vt:lpstr>
      <vt:lpstr>Ordenar datos</vt:lpstr>
      <vt:lpstr>Practicar ordenamiento: seleccionar intervalo de datos</vt:lpstr>
      <vt:lpstr>Practicar ordenamiento: Hoja de  cálculo completa</vt:lpstr>
      <vt:lpstr>Practicar ordenamiento: Cuadro  de diálogo </vt:lpstr>
      <vt:lpstr>Practicar ordenamiento:  Nivel uno ordenamiento</vt:lpstr>
      <vt:lpstr>Practicar la clasificación: Agregar un nivel</vt:lpstr>
      <vt:lpstr>Filtrar datos</vt:lpstr>
      <vt:lpstr>Practicar filtrar datos</vt:lpstr>
      <vt:lpstr>Ordenar y filtrar (1/2)</vt:lpstr>
      <vt:lpstr>Ordenar y filtrar (2/2)</vt:lpstr>
      <vt:lpstr>Visualización de datos</vt:lpstr>
      <vt:lpstr>Formato gráfico</vt:lpstr>
      <vt:lpstr>Practicar la creación de un histograma (1/2)</vt:lpstr>
      <vt:lpstr>Practicar la creación de un histograma (2/2)</vt:lpstr>
      <vt:lpstr>Practicar la creación de un gráfico lineal</vt:lpstr>
      <vt:lpstr>Crear un histograma (1/2)</vt:lpstr>
      <vt:lpstr>Crear un histograma (2/2)</vt:lpstr>
      <vt:lpstr>Crear un gráfico lineal (1/2)</vt:lpstr>
      <vt:lpstr>Crear un gráfico lineal (2/2)</vt:lpstr>
      <vt:lpstr>Resumen</vt:lpstr>
      <vt:lpstr>Revisión de los objetivos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Richard C. Dicker</dc:creator>
  <cp:lastModifiedBy>Gallagher, Darby (CDC/GHC/DGHP)</cp:lastModifiedBy>
  <cp:revision>5</cp:revision>
  <dcterms:created xsi:type="dcterms:W3CDTF">2005-08-29T16:54:09Z</dcterms:created>
  <dcterms:modified xsi:type="dcterms:W3CDTF">2026-03-10T20:23:50Z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0x010100BB263BB87ED693489DF545C68D111AB5</vt:lpwstr>
  </property>
  <property fmtid="{D5CDD505-2E9C-101B-9397-08002B2CF9AE}" pid="3" name="MSIP_Label_7b94a7b8-f06c-4dfe-bdcc-9b548fd58c31_Enabled">
    <vt:lpwstr>true</vt:lpwstr>
  </property>
  <property fmtid="{D5CDD505-2E9C-101B-9397-08002B2CF9AE}" pid="4" name="MSIP_Label_7b94a7b8-f06c-4dfe-bdcc-9b548fd58c31_SetDate">
    <vt:lpwstr>2022-03-08T10:22:13Z</vt:lpwstr>
  </property>
  <property fmtid="{D5CDD505-2E9C-101B-9397-08002B2CF9AE}" pid="5" name="MSIP_Label_7b94a7b8-f06c-4dfe-bdcc-9b548fd58c31_Method">
    <vt:lpwstr>Privileged</vt:lpwstr>
  </property>
  <property fmtid="{D5CDD505-2E9C-101B-9397-08002B2CF9AE}" pid="6" name="MSIP_Label_7b94a7b8-f06c-4dfe-bdcc-9b548fd58c31_Name">
    <vt:lpwstr>7b94a7b8-f06c-4dfe-bdcc-9b548fd58c31</vt:lpwstr>
  </property>
  <property fmtid="{D5CDD505-2E9C-101B-9397-08002B2CF9AE}" pid="7" name="MSIP_Label_7b94a7b8-f06c-4dfe-bdcc-9b548fd58c31_SiteId">
    <vt:lpwstr>9ce70869-60db-44fd-abe8-d2767077fc8f</vt:lpwstr>
  </property>
  <property fmtid="{D5CDD505-2E9C-101B-9397-08002B2CF9AE}" pid="8" name="MSIP_Label_7b94a7b8-f06c-4dfe-bdcc-9b548fd58c31_ActionId">
    <vt:lpwstr>c624c866-76c6-43ab-a3e9-3762fabb7af9</vt:lpwstr>
  </property>
  <property fmtid="{D5CDD505-2E9C-101B-9397-08002B2CF9AE}" pid="9" name="MSIP_Label_7b94a7b8-f06c-4dfe-bdcc-9b548fd58c31_ContentBits">
    <vt:lpwstr>0</vt:lpwstr>
  </property>
  <property fmtid="{D5CDD505-2E9C-101B-9397-08002B2CF9AE}" pid="10" name="MediaServiceImageTags">
    <vt:lpwstr/>
  </property>
</Properties>
</file>